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4" r:id="rId5"/>
  </p:sldMasterIdLst>
  <p:notesMasterIdLst>
    <p:notesMasterId r:id="rId153"/>
  </p:notesMasterIdLst>
  <p:handoutMasterIdLst>
    <p:handoutMasterId r:id="rId154"/>
  </p:handoutMasterIdLst>
  <p:sldIdLst>
    <p:sldId id="2018" r:id="rId6"/>
    <p:sldId id="2019" r:id="rId7"/>
    <p:sldId id="2020" r:id="rId8"/>
    <p:sldId id="2857" r:id="rId9"/>
    <p:sldId id="2873" r:id="rId10"/>
    <p:sldId id="5207" r:id="rId11"/>
    <p:sldId id="5208" r:id="rId12"/>
    <p:sldId id="2021" r:id="rId13"/>
    <p:sldId id="5410" r:id="rId14"/>
    <p:sldId id="5411" r:id="rId15"/>
    <p:sldId id="2881" r:id="rId16"/>
    <p:sldId id="2882" r:id="rId17"/>
    <p:sldId id="2854" r:id="rId18"/>
    <p:sldId id="5408" r:id="rId19"/>
    <p:sldId id="5409" r:id="rId20"/>
    <p:sldId id="2033" r:id="rId21"/>
    <p:sldId id="2038" r:id="rId22"/>
    <p:sldId id="2867" r:id="rId23"/>
    <p:sldId id="2865" r:id="rId24"/>
    <p:sldId id="2868" r:id="rId25"/>
    <p:sldId id="2042" r:id="rId26"/>
    <p:sldId id="5178" r:id="rId27"/>
    <p:sldId id="314" r:id="rId28"/>
    <p:sldId id="5209" r:id="rId29"/>
    <p:sldId id="5210" r:id="rId30"/>
    <p:sldId id="2858" r:id="rId31"/>
    <p:sldId id="5211" r:id="rId32"/>
    <p:sldId id="2876" r:id="rId33"/>
    <p:sldId id="2879" r:id="rId34"/>
    <p:sldId id="2862" r:id="rId35"/>
    <p:sldId id="2863" r:id="rId36"/>
    <p:sldId id="2851" r:id="rId37"/>
    <p:sldId id="2852" r:id="rId38"/>
    <p:sldId id="2043" r:id="rId39"/>
    <p:sldId id="2044" r:id="rId40"/>
    <p:sldId id="1997" r:id="rId41"/>
    <p:sldId id="1998" r:id="rId42"/>
    <p:sldId id="1996" r:id="rId43"/>
    <p:sldId id="5412" r:id="rId44"/>
    <p:sldId id="5413" r:id="rId45"/>
    <p:sldId id="5240" r:id="rId46"/>
    <p:sldId id="5241" r:id="rId47"/>
    <p:sldId id="5242" r:id="rId48"/>
    <p:sldId id="5229" r:id="rId49"/>
    <p:sldId id="5230" r:id="rId50"/>
    <p:sldId id="5226" r:id="rId51"/>
    <p:sldId id="5231" r:id="rId52"/>
    <p:sldId id="5232" r:id="rId53"/>
    <p:sldId id="5233" r:id="rId54"/>
    <p:sldId id="5234" r:id="rId55"/>
    <p:sldId id="5235" r:id="rId56"/>
    <p:sldId id="5237" r:id="rId57"/>
    <p:sldId id="5239" r:id="rId58"/>
    <p:sldId id="5228" r:id="rId59"/>
    <p:sldId id="5218" r:id="rId60"/>
    <p:sldId id="5219" r:id="rId61"/>
    <p:sldId id="5220" r:id="rId62"/>
    <p:sldId id="5221" r:id="rId63"/>
    <p:sldId id="5222" r:id="rId64"/>
    <p:sldId id="5223" r:id="rId65"/>
    <p:sldId id="5212" r:id="rId66"/>
    <p:sldId id="5414" r:id="rId67"/>
    <p:sldId id="1840" r:id="rId68"/>
    <p:sldId id="5270" r:id="rId69"/>
    <p:sldId id="5272" r:id="rId70"/>
    <p:sldId id="5283" r:id="rId71"/>
    <p:sldId id="5274" r:id="rId72"/>
    <p:sldId id="272" r:id="rId73"/>
    <p:sldId id="291" r:id="rId74"/>
    <p:sldId id="5450" r:id="rId75"/>
    <p:sldId id="5451" r:id="rId76"/>
    <p:sldId id="5452" r:id="rId77"/>
    <p:sldId id="310" r:id="rId78"/>
    <p:sldId id="5453" r:id="rId79"/>
    <p:sldId id="312" r:id="rId80"/>
    <p:sldId id="5415" r:id="rId81"/>
    <p:sldId id="5454" r:id="rId82"/>
    <p:sldId id="342" r:id="rId83"/>
    <p:sldId id="5455" r:id="rId84"/>
    <p:sldId id="334" r:id="rId85"/>
    <p:sldId id="336" r:id="rId86"/>
    <p:sldId id="344" r:id="rId87"/>
    <p:sldId id="345" r:id="rId88"/>
    <p:sldId id="5456" r:id="rId89"/>
    <p:sldId id="346" r:id="rId90"/>
    <p:sldId id="5457" r:id="rId91"/>
    <p:sldId id="339" r:id="rId92"/>
    <p:sldId id="340" r:id="rId93"/>
    <p:sldId id="337" r:id="rId94"/>
    <p:sldId id="338" r:id="rId95"/>
    <p:sldId id="5458" r:id="rId96"/>
    <p:sldId id="5459" r:id="rId97"/>
    <p:sldId id="309" r:id="rId98"/>
    <p:sldId id="5460" r:id="rId99"/>
    <p:sldId id="5416" r:id="rId100"/>
    <p:sldId id="5417" r:id="rId101"/>
    <p:sldId id="5418" r:id="rId102"/>
    <p:sldId id="5419" r:id="rId103"/>
    <p:sldId id="5420" r:id="rId104"/>
    <p:sldId id="5421" r:id="rId105"/>
    <p:sldId id="5422" r:id="rId106"/>
    <p:sldId id="5423" r:id="rId107"/>
    <p:sldId id="5424" r:id="rId108"/>
    <p:sldId id="305" r:id="rId109"/>
    <p:sldId id="5425" r:id="rId110"/>
    <p:sldId id="327" r:id="rId111"/>
    <p:sldId id="5318" r:id="rId112"/>
    <p:sldId id="5433" r:id="rId113"/>
    <p:sldId id="373" r:id="rId114"/>
    <p:sldId id="386" r:id="rId115"/>
    <p:sldId id="5290" r:id="rId116"/>
    <p:sldId id="5297" r:id="rId117"/>
    <p:sldId id="5298" r:id="rId118"/>
    <p:sldId id="5299" r:id="rId119"/>
    <p:sldId id="5296" r:id="rId120"/>
    <p:sldId id="5434" r:id="rId121"/>
    <p:sldId id="5435" r:id="rId122"/>
    <p:sldId id="5436" r:id="rId123"/>
    <p:sldId id="2710" r:id="rId124"/>
    <p:sldId id="5437" r:id="rId125"/>
    <p:sldId id="5438" r:id="rId126"/>
    <p:sldId id="315" r:id="rId127"/>
    <p:sldId id="319" r:id="rId128"/>
    <p:sldId id="320" r:id="rId129"/>
    <p:sldId id="5439" r:id="rId130"/>
    <p:sldId id="5440" r:id="rId131"/>
    <p:sldId id="5441" r:id="rId132"/>
    <p:sldId id="5442" r:id="rId133"/>
    <p:sldId id="5443" r:id="rId134"/>
    <p:sldId id="304" r:id="rId135"/>
    <p:sldId id="5444" r:id="rId136"/>
    <p:sldId id="5445" r:id="rId137"/>
    <p:sldId id="5446" r:id="rId138"/>
    <p:sldId id="324" r:id="rId139"/>
    <p:sldId id="325" r:id="rId140"/>
    <p:sldId id="330" r:id="rId141"/>
    <p:sldId id="331" r:id="rId142"/>
    <p:sldId id="326" r:id="rId143"/>
    <p:sldId id="5447" r:id="rId144"/>
    <p:sldId id="318" r:id="rId145"/>
    <p:sldId id="5448" r:id="rId146"/>
    <p:sldId id="5449" r:id="rId147"/>
    <p:sldId id="321" r:id="rId148"/>
    <p:sldId id="322" r:id="rId149"/>
    <p:sldId id="323" r:id="rId150"/>
    <p:sldId id="328" r:id="rId151"/>
    <p:sldId id="329" r:id="rId152"/>
  </p:sldIdLst>
  <p:sldSz cx="6858000" cy="51435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llaney Peter (AMUNDI.IRL)" initials="MP(" lastIdx="1" clrIdx="0">
    <p:extLst>
      <p:ext uri="{19B8F6BF-5375-455C-9EA6-DF929625EA0E}">
        <p15:presenceInfo xmlns:p15="http://schemas.microsoft.com/office/powerpoint/2012/main" userId="S-1-5-21-308745964-1832278455-1399102546-199868" providerId="AD"/>
      </p:ext>
    </p:extLst>
  </p:cmAuthor>
  <p:cmAuthor id="2" name="Mullaney Peter (AMUNDI.IRL)" initials="MP( [2]" lastIdx="1" clrIdx="1">
    <p:extLst>
      <p:ext uri="{19B8F6BF-5375-455C-9EA6-DF929625EA0E}">
        <p15:presenceInfo xmlns:p15="http://schemas.microsoft.com/office/powerpoint/2012/main" userId="S::Peter.Mullaney@amundi.com::67c22144-8842-4b1d-b3f6-5441a0c614c4" providerId="AD"/>
      </p:ext>
    </p:extLst>
  </p:cmAuthor>
  <p:cmAuthor id="3" name="Delbo' Debora (AMUNDI.ITA)" initials="DD(" lastIdx="3" clrIdx="2">
    <p:extLst>
      <p:ext uri="{19B8F6BF-5375-455C-9EA6-DF929625EA0E}">
        <p15:presenceInfo xmlns:p15="http://schemas.microsoft.com/office/powerpoint/2012/main" userId="S-1-5-21-308745964-1832278455-1399102546-2009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483"/>
    <a:srgbClr val="0073A3"/>
    <a:srgbClr val="F07D00"/>
    <a:srgbClr val="53CCFF"/>
    <a:srgbClr val="001C4B"/>
    <a:srgbClr val="102D69"/>
    <a:srgbClr val="009EE0"/>
    <a:srgbClr val="000000"/>
    <a:srgbClr val="DCDDDE"/>
    <a:srgbClr val="C7C8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94"/>
  </p:normalViewPr>
  <p:slideViewPr>
    <p:cSldViewPr snapToGrid="0" snapToObjects="1">
      <p:cViewPr varScale="1">
        <p:scale>
          <a:sx n="150" d="100"/>
          <a:sy n="150" d="100"/>
        </p:scale>
        <p:origin x="1074" y="126"/>
      </p:cViewPr>
      <p:guideLst/>
    </p:cSldViewPr>
  </p:slideViewPr>
  <p:outlineViewPr>
    <p:cViewPr>
      <p:scale>
        <a:sx n="33" d="100"/>
        <a:sy n="33" d="100"/>
      </p:scale>
      <p:origin x="0" y="-466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tableStyles" Target="tableStyle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commentAuthors" Target="commentAuthor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handoutMaster" Target="handoutMasters/handoutMaster1.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s>
</file>

<file path=ppt/charts/_rels/chart1.xml.rels><?xml version="1.0" encoding="UTF-8" standalone="yes"?>
<Relationships xmlns="http://schemas.openxmlformats.org/package/2006/relationships"><Relationship Id="rId3" Type="http://schemas.openxmlformats.org/officeDocument/2006/relationships/oleObject" Target="file:///\\Ad-its\dfs\PUBLIC\Amundi_London\Front%20Office\Emerging%20Markets\Em%20Monitor\China\Export%20market%20-%20long%20ter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ad-its.credit-agricole.fr\dfs\public\Amundi_Milan\Investment\SPECIALISTS\Financial%20Communication\Outlook\2025\Articles\First%20draft\Asia%20focus\2024%2010%2024%20Intra-region%20tra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ad-its.credit-agricole.fr\dfs\public\Amundi_Milan\Investment\SPECIALISTS\Financial%20Communication\Outlook\2025\Articles\First%20draft\Asia%20focus\2024%2010%2024%20Intra-region%20trad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ad-its.credit-agricole.fr\dfs\public\Amundi_Milan\Investment\SPECIALISTS\Financial%20Communication\Outlook\2025\Articles\First%20draft\Asia%20focus\2024%2010%2024%20Intra-region%20trad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solidFill>
                <a:latin typeface="+mn-lt"/>
                <a:ea typeface="+mn-ea"/>
                <a:cs typeface="+mn-cs"/>
              </a:defRPr>
            </a:pPr>
            <a:r>
              <a:rPr lang="en-GB"/>
              <a:t>China exports (USDbn, 12m rolling sum)</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0"/>
          <c:order val="0"/>
          <c:tx>
            <c:strRef>
              <c:f>'Export Group'!$D$7</c:f>
              <c:strCache>
                <c:ptCount val="1"/>
                <c:pt idx="0">
                  <c:v>US and EU</c:v>
                </c:pt>
              </c:strCache>
            </c:strRef>
          </c:tx>
          <c:spPr>
            <a:ln w="28575" cap="rnd">
              <a:solidFill>
                <a:schemeClr val="accent1"/>
              </a:solidFill>
              <a:round/>
            </a:ln>
            <a:effectLst/>
          </c:spPr>
          <c:marker>
            <c:symbol val="none"/>
          </c:marker>
          <c:cat>
            <c:numRef>
              <c:f>'Export Group'!$A$78:$A$338</c:f>
              <c:numCache>
                <c:formatCode>mm/yyyy</c:formatCode>
                <c:ptCount val="261"/>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pt idx="193">
                  <c:v>43862</c:v>
                </c:pt>
                <c:pt idx="194">
                  <c:v>43891</c:v>
                </c:pt>
                <c:pt idx="195">
                  <c:v>43922</c:v>
                </c:pt>
                <c:pt idx="196">
                  <c:v>43952</c:v>
                </c:pt>
                <c:pt idx="197">
                  <c:v>43983</c:v>
                </c:pt>
                <c:pt idx="198">
                  <c:v>44013</c:v>
                </c:pt>
                <c:pt idx="199">
                  <c:v>44044</c:v>
                </c:pt>
                <c:pt idx="200">
                  <c:v>44075</c:v>
                </c:pt>
                <c:pt idx="201">
                  <c:v>44105</c:v>
                </c:pt>
                <c:pt idx="202">
                  <c:v>44136</c:v>
                </c:pt>
                <c:pt idx="203">
                  <c:v>44166</c:v>
                </c:pt>
                <c:pt idx="204">
                  <c:v>44197</c:v>
                </c:pt>
                <c:pt idx="205">
                  <c:v>44228</c:v>
                </c:pt>
                <c:pt idx="206">
                  <c:v>44256</c:v>
                </c:pt>
                <c:pt idx="207">
                  <c:v>44287</c:v>
                </c:pt>
                <c:pt idx="208">
                  <c:v>44317</c:v>
                </c:pt>
                <c:pt idx="209">
                  <c:v>44348</c:v>
                </c:pt>
                <c:pt idx="210">
                  <c:v>44378</c:v>
                </c:pt>
                <c:pt idx="211">
                  <c:v>44409</c:v>
                </c:pt>
                <c:pt idx="212">
                  <c:v>44440</c:v>
                </c:pt>
                <c:pt idx="213">
                  <c:v>44470</c:v>
                </c:pt>
                <c:pt idx="214">
                  <c:v>44501</c:v>
                </c:pt>
                <c:pt idx="215">
                  <c:v>44531</c:v>
                </c:pt>
                <c:pt idx="216">
                  <c:v>44562</c:v>
                </c:pt>
                <c:pt idx="217">
                  <c:v>44593</c:v>
                </c:pt>
                <c:pt idx="218">
                  <c:v>44621</c:v>
                </c:pt>
                <c:pt idx="219">
                  <c:v>44652</c:v>
                </c:pt>
                <c:pt idx="220">
                  <c:v>44682</c:v>
                </c:pt>
                <c:pt idx="221">
                  <c:v>44713</c:v>
                </c:pt>
                <c:pt idx="222">
                  <c:v>44743</c:v>
                </c:pt>
                <c:pt idx="223">
                  <c:v>44774</c:v>
                </c:pt>
                <c:pt idx="224">
                  <c:v>44805</c:v>
                </c:pt>
                <c:pt idx="225">
                  <c:v>44835</c:v>
                </c:pt>
                <c:pt idx="226">
                  <c:v>44866</c:v>
                </c:pt>
                <c:pt idx="227">
                  <c:v>44896</c:v>
                </c:pt>
                <c:pt idx="228">
                  <c:v>44927</c:v>
                </c:pt>
                <c:pt idx="229">
                  <c:v>44958</c:v>
                </c:pt>
                <c:pt idx="230">
                  <c:v>44986</c:v>
                </c:pt>
                <c:pt idx="231">
                  <c:v>45017</c:v>
                </c:pt>
                <c:pt idx="232">
                  <c:v>45047</c:v>
                </c:pt>
                <c:pt idx="233">
                  <c:v>45078</c:v>
                </c:pt>
                <c:pt idx="234">
                  <c:v>45108</c:v>
                </c:pt>
                <c:pt idx="235">
                  <c:v>45139</c:v>
                </c:pt>
                <c:pt idx="236">
                  <c:v>45170</c:v>
                </c:pt>
                <c:pt idx="237">
                  <c:v>45200</c:v>
                </c:pt>
                <c:pt idx="238">
                  <c:v>45231</c:v>
                </c:pt>
                <c:pt idx="239">
                  <c:v>45261</c:v>
                </c:pt>
                <c:pt idx="240">
                  <c:v>45292</c:v>
                </c:pt>
                <c:pt idx="241">
                  <c:v>45323</c:v>
                </c:pt>
                <c:pt idx="242">
                  <c:v>45352</c:v>
                </c:pt>
                <c:pt idx="243">
                  <c:v>45383</c:v>
                </c:pt>
                <c:pt idx="244">
                  <c:v>45413</c:v>
                </c:pt>
                <c:pt idx="245">
                  <c:v>45444</c:v>
                </c:pt>
                <c:pt idx="246">
                  <c:v>45474</c:v>
                </c:pt>
                <c:pt idx="247">
                  <c:v>45505</c:v>
                </c:pt>
                <c:pt idx="248">
                  <c:v>45536</c:v>
                </c:pt>
                <c:pt idx="249">
                  <c:v>45566</c:v>
                </c:pt>
                <c:pt idx="250">
                  <c:v>45597</c:v>
                </c:pt>
              </c:numCache>
            </c:numRef>
          </c:cat>
          <c:val>
            <c:numRef>
              <c:f>'Export Group'!$D$78:$D$338</c:f>
              <c:numCache>
                <c:formatCode>#,##0.0</c:formatCode>
                <c:ptCount val="261"/>
                <c:pt idx="0">
                  <c:v>167.69389100000001</c:v>
                </c:pt>
                <c:pt idx="1">
                  <c:v>171.587841</c:v>
                </c:pt>
                <c:pt idx="2">
                  <c:v>176.578058</c:v>
                </c:pt>
                <c:pt idx="3">
                  <c:v>181.17111799999998</c:v>
                </c:pt>
                <c:pt idx="4">
                  <c:v>185.74698799999999</c:v>
                </c:pt>
                <c:pt idx="5">
                  <c:v>192.44113700000003</c:v>
                </c:pt>
                <c:pt idx="6">
                  <c:v>198.04050999999998</c:v>
                </c:pt>
                <c:pt idx="7">
                  <c:v>204.39276999999998</c:v>
                </c:pt>
                <c:pt idx="8">
                  <c:v>209.94835699999999</c:v>
                </c:pt>
                <c:pt idx="9">
                  <c:v>214.82762400000001</c:v>
                </c:pt>
                <c:pt idx="10">
                  <c:v>222.72319599999997</c:v>
                </c:pt>
                <c:pt idx="11">
                  <c:v>229.54788599999998</c:v>
                </c:pt>
                <c:pt idx="12">
                  <c:v>236.66210599999999</c:v>
                </c:pt>
                <c:pt idx="13">
                  <c:v>242.438635</c:v>
                </c:pt>
                <c:pt idx="14">
                  <c:v>249.41971600000002</c:v>
                </c:pt>
                <c:pt idx="15">
                  <c:v>256.31877299999996</c:v>
                </c:pt>
                <c:pt idx="16">
                  <c:v>262.49167299999999</c:v>
                </c:pt>
                <c:pt idx="17">
                  <c:v>269.23226899999997</c:v>
                </c:pt>
                <c:pt idx="18">
                  <c:v>275.51439199999999</c:v>
                </c:pt>
                <c:pt idx="19">
                  <c:v>282.57691</c:v>
                </c:pt>
                <c:pt idx="20">
                  <c:v>289.02670000000001</c:v>
                </c:pt>
                <c:pt idx="21">
                  <c:v>296.62819000000002</c:v>
                </c:pt>
                <c:pt idx="22">
                  <c:v>302.07052800000002</c:v>
                </c:pt>
                <c:pt idx="23">
                  <c:v>306.69142599999998</c:v>
                </c:pt>
                <c:pt idx="24">
                  <c:v>312.28620699999999</c:v>
                </c:pt>
                <c:pt idx="25">
                  <c:v>315.59560599999998</c:v>
                </c:pt>
                <c:pt idx="26">
                  <c:v>322.668722</c:v>
                </c:pt>
                <c:pt idx="27">
                  <c:v>328.006552</c:v>
                </c:pt>
                <c:pt idx="28">
                  <c:v>332.66749600000003</c:v>
                </c:pt>
                <c:pt idx="29">
                  <c:v>338.69872199999998</c:v>
                </c:pt>
                <c:pt idx="30">
                  <c:v>344.10258400000004</c:v>
                </c:pt>
                <c:pt idx="31">
                  <c:v>352.62306599999999</c:v>
                </c:pt>
                <c:pt idx="32">
                  <c:v>361.10905499999996</c:v>
                </c:pt>
                <c:pt idx="33">
                  <c:v>368.510671</c:v>
                </c:pt>
                <c:pt idx="34">
                  <c:v>377.46246199999996</c:v>
                </c:pt>
                <c:pt idx="35">
                  <c:v>385.44315900000004</c:v>
                </c:pt>
                <c:pt idx="36">
                  <c:v>394.70054900000002</c:v>
                </c:pt>
                <c:pt idx="37">
                  <c:v>407.36895600000003</c:v>
                </c:pt>
                <c:pt idx="38">
                  <c:v>408.092668</c:v>
                </c:pt>
                <c:pt idx="39">
                  <c:v>415.47945900000002</c:v>
                </c:pt>
                <c:pt idx="40">
                  <c:v>423.06912499999999</c:v>
                </c:pt>
                <c:pt idx="41">
                  <c:v>430.12219299999998</c:v>
                </c:pt>
                <c:pt idx="42">
                  <c:v>440.71447599999999</c:v>
                </c:pt>
                <c:pt idx="43">
                  <c:v>448.47600799999998</c:v>
                </c:pt>
                <c:pt idx="44">
                  <c:v>455.85564599999998</c:v>
                </c:pt>
                <c:pt idx="45">
                  <c:v>464.08860400000003</c:v>
                </c:pt>
                <c:pt idx="46">
                  <c:v>471.72241899999995</c:v>
                </c:pt>
                <c:pt idx="47">
                  <c:v>477.99205599999999</c:v>
                </c:pt>
                <c:pt idx="48">
                  <c:v>484.95569499999999</c:v>
                </c:pt>
                <c:pt idx="49">
                  <c:v>484.30713300000002</c:v>
                </c:pt>
                <c:pt idx="50">
                  <c:v>493.17499299999997</c:v>
                </c:pt>
                <c:pt idx="51">
                  <c:v>500.57425700000005</c:v>
                </c:pt>
                <c:pt idx="52">
                  <c:v>510.11283100000003</c:v>
                </c:pt>
                <c:pt idx="53">
                  <c:v>516.64513299999999</c:v>
                </c:pt>
                <c:pt idx="54">
                  <c:v>525.88503300000002</c:v>
                </c:pt>
                <c:pt idx="55">
                  <c:v>534.05247100000008</c:v>
                </c:pt>
                <c:pt idx="56">
                  <c:v>542.06503100000009</c:v>
                </c:pt>
                <c:pt idx="57">
                  <c:v>548.24864000000002</c:v>
                </c:pt>
                <c:pt idx="58">
                  <c:v>546.91789100000005</c:v>
                </c:pt>
                <c:pt idx="59">
                  <c:v>545.28439500000002</c:v>
                </c:pt>
                <c:pt idx="60">
                  <c:v>539.21948900000007</c:v>
                </c:pt>
                <c:pt idx="61">
                  <c:v>529.96214699999996</c:v>
                </c:pt>
                <c:pt idx="62">
                  <c:v>523.23269000000005</c:v>
                </c:pt>
                <c:pt idx="63">
                  <c:v>512.94758300000001</c:v>
                </c:pt>
                <c:pt idx="64">
                  <c:v>501.299668</c:v>
                </c:pt>
                <c:pt idx="65">
                  <c:v>492.08460100000002</c:v>
                </c:pt>
                <c:pt idx="66">
                  <c:v>481.46187300000008</c:v>
                </c:pt>
                <c:pt idx="67">
                  <c:v>468.75775899999996</c:v>
                </c:pt>
                <c:pt idx="68">
                  <c:v>460.46746599999994</c:v>
                </c:pt>
                <c:pt idx="69">
                  <c:v>454.21558099999999</c:v>
                </c:pt>
                <c:pt idx="70">
                  <c:v>451.94033899999999</c:v>
                </c:pt>
                <c:pt idx="71">
                  <c:v>457.25112799999999</c:v>
                </c:pt>
                <c:pt idx="72">
                  <c:v>462.20085600000004</c:v>
                </c:pt>
                <c:pt idx="73">
                  <c:v>474.54786999999999</c:v>
                </c:pt>
                <c:pt idx="74">
                  <c:v>481.66535999999996</c:v>
                </c:pt>
                <c:pt idx="75">
                  <c:v>489.89955799999996</c:v>
                </c:pt>
                <c:pt idx="76">
                  <c:v>505.88392299999998</c:v>
                </c:pt>
                <c:pt idx="77">
                  <c:v>521.86327300000005</c:v>
                </c:pt>
                <c:pt idx="78">
                  <c:v>536.89140199999997</c:v>
                </c:pt>
                <c:pt idx="79">
                  <c:v>552.10945500000003</c:v>
                </c:pt>
                <c:pt idx="80">
                  <c:v>564.12114900000006</c:v>
                </c:pt>
                <c:pt idx="81">
                  <c:v>572.33912499999997</c:v>
                </c:pt>
                <c:pt idx="82">
                  <c:v>586.24667199999999</c:v>
                </c:pt>
                <c:pt idx="83">
                  <c:v>594.71647800000005</c:v>
                </c:pt>
                <c:pt idx="84">
                  <c:v>607.02694399999996</c:v>
                </c:pt>
                <c:pt idx="85">
                  <c:v>604.7722389999999</c:v>
                </c:pt>
                <c:pt idx="86">
                  <c:v>617.58291700000007</c:v>
                </c:pt>
                <c:pt idx="87">
                  <c:v>628.714563</c:v>
                </c:pt>
                <c:pt idx="88">
                  <c:v>633.86782199999993</c:v>
                </c:pt>
                <c:pt idx="89">
                  <c:v>639.45468699999992</c:v>
                </c:pt>
                <c:pt idx="90">
                  <c:v>648.45536699999991</c:v>
                </c:pt>
                <c:pt idx="91">
                  <c:v>658.04870100000005</c:v>
                </c:pt>
                <c:pt idx="92">
                  <c:v>663.99605800000006</c:v>
                </c:pt>
                <c:pt idx="93">
                  <c:v>669.49342900000011</c:v>
                </c:pt>
                <c:pt idx="94">
                  <c:v>675.44654700000001</c:v>
                </c:pt>
                <c:pt idx="95">
                  <c:v>680.66045399999996</c:v>
                </c:pt>
                <c:pt idx="96">
                  <c:v>681.10837500000002</c:v>
                </c:pt>
                <c:pt idx="97">
                  <c:v>685.1009479999999</c:v>
                </c:pt>
                <c:pt idx="98">
                  <c:v>687.73524499999996</c:v>
                </c:pt>
                <c:pt idx="99">
                  <c:v>689.62228800000003</c:v>
                </c:pt>
                <c:pt idx="100">
                  <c:v>696.56558000000007</c:v>
                </c:pt>
                <c:pt idx="101">
                  <c:v>699.19336500000009</c:v>
                </c:pt>
                <c:pt idx="102">
                  <c:v>693.66525999999999</c:v>
                </c:pt>
                <c:pt idx="103">
                  <c:v>690.22436599999992</c:v>
                </c:pt>
                <c:pt idx="104">
                  <c:v>688.4949949999999</c:v>
                </c:pt>
                <c:pt idx="105">
                  <c:v>688.7555890000001</c:v>
                </c:pt>
                <c:pt idx="106">
                  <c:v>682.36785099999997</c:v>
                </c:pt>
                <c:pt idx="107">
                  <c:v>686.11333300000001</c:v>
                </c:pt>
                <c:pt idx="108">
                  <c:v>691.44634200000007</c:v>
                </c:pt>
                <c:pt idx="109">
                  <c:v>697.67902200000003</c:v>
                </c:pt>
                <c:pt idx="110">
                  <c:v>691.94677900000011</c:v>
                </c:pt>
                <c:pt idx="111">
                  <c:v>690.14641300000005</c:v>
                </c:pt>
                <c:pt idx="112">
                  <c:v>686.68653399999994</c:v>
                </c:pt>
                <c:pt idx="113">
                  <c:v>682.66940799999998</c:v>
                </c:pt>
                <c:pt idx="114">
                  <c:v>685.08134300000006</c:v>
                </c:pt>
                <c:pt idx="115">
                  <c:v>687.60130099999992</c:v>
                </c:pt>
                <c:pt idx="116">
                  <c:v>688.64986299999998</c:v>
                </c:pt>
                <c:pt idx="117">
                  <c:v>694.53925800000002</c:v>
                </c:pt>
                <c:pt idx="118">
                  <c:v>704.53643900000009</c:v>
                </c:pt>
                <c:pt idx="119">
                  <c:v>706.75668900000005</c:v>
                </c:pt>
                <c:pt idx="120">
                  <c:v>715.70658652400004</c:v>
                </c:pt>
                <c:pt idx="121">
                  <c:v>709.9147002499999</c:v>
                </c:pt>
                <c:pt idx="122">
                  <c:v>712.34166658299989</c:v>
                </c:pt>
                <c:pt idx="123">
                  <c:v>719.63639607799996</c:v>
                </c:pt>
                <c:pt idx="124">
                  <c:v>725.26825970000004</c:v>
                </c:pt>
                <c:pt idx="125">
                  <c:v>730.94009995300007</c:v>
                </c:pt>
                <c:pt idx="126">
                  <c:v>739.97368376099996</c:v>
                </c:pt>
                <c:pt idx="127">
                  <c:v>747.52451010199991</c:v>
                </c:pt>
                <c:pt idx="128">
                  <c:v>755.24243919599996</c:v>
                </c:pt>
                <c:pt idx="129">
                  <c:v>760.10753558399983</c:v>
                </c:pt>
                <c:pt idx="130">
                  <c:v>762.24573029499982</c:v>
                </c:pt>
                <c:pt idx="131">
                  <c:v>767.13883074799992</c:v>
                </c:pt>
                <c:pt idx="132">
                  <c:v>767.12034162199996</c:v>
                </c:pt>
                <c:pt idx="133">
                  <c:v>785.25137085799997</c:v>
                </c:pt>
                <c:pt idx="134">
                  <c:v>778.15040693700007</c:v>
                </c:pt>
                <c:pt idx="135">
                  <c:v>776.03158061800013</c:v>
                </c:pt>
                <c:pt idx="136">
                  <c:v>776.49377127299999</c:v>
                </c:pt>
                <c:pt idx="137">
                  <c:v>779.20572420899998</c:v>
                </c:pt>
                <c:pt idx="138">
                  <c:v>774.36403120199998</c:v>
                </c:pt>
                <c:pt idx="139">
                  <c:v>771.44447515599995</c:v>
                </c:pt>
                <c:pt idx="140">
                  <c:v>773.84735093299992</c:v>
                </c:pt>
                <c:pt idx="141">
                  <c:v>772.59415300000001</c:v>
                </c:pt>
                <c:pt idx="142">
                  <c:v>767.314270169</c:v>
                </c:pt>
                <c:pt idx="143">
                  <c:v>766.51468926200005</c:v>
                </c:pt>
                <c:pt idx="144">
                  <c:v>758.95239635000007</c:v>
                </c:pt>
                <c:pt idx="145">
                  <c:v>746.6499937000001</c:v>
                </c:pt>
                <c:pt idx="146">
                  <c:v>752.64071875100001</c:v>
                </c:pt>
                <c:pt idx="147">
                  <c:v>750.48579937299996</c:v>
                </c:pt>
                <c:pt idx="148">
                  <c:v>745.59354501600001</c:v>
                </c:pt>
                <c:pt idx="149">
                  <c:v>740.80895117900002</c:v>
                </c:pt>
                <c:pt idx="150">
                  <c:v>738.80592154299984</c:v>
                </c:pt>
                <c:pt idx="151">
                  <c:v>739.47963950300004</c:v>
                </c:pt>
                <c:pt idx="152">
                  <c:v>733.19072165400007</c:v>
                </c:pt>
                <c:pt idx="153">
                  <c:v>728.38531937400012</c:v>
                </c:pt>
                <c:pt idx="154">
                  <c:v>732.23238472700018</c:v>
                </c:pt>
                <c:pt idx="155">
                  <c:v>732.36616989499998</c:v>
                </c:pt>
                <c:pt idx="156">
                  <c:v>735.26462868900012</c:v>
                </c:pt>
                <c:pt idx="157">
                  <c:v>733.01753841200002</c:v>
                </c:pt>
                <c:pt idx="158">
                  <c:v>742.46044977600013</c:v>
                </c:pt>
                <c:pt idx="159">
                  <c:v>747.02569179099987</c:v>
                </c:pt>
                <c:pt idx="160">
                  <c:v>753.44973609900012</c:v>
                </c:pt>
                <c:pt idx="161">
                  <c:v>764.10468983600003</c:v>
                </c:pt>
                <c:pt idx="162">
                  <c:v>770.18335422399991</c:v>
                </c:pt>
                <c:pt idx="163">
                  <c:v>774.89238190900005</c:v>
                </c:pt>
                <c:pt idx="164">
                  <c:v>782.85793040099986</c:v>
                </c:pt>
                <c:pt idx="165">
                  <c:v>788.89413616299998</c:v>
                </c:pt>
                <c:pt idx="166">
                  <c:v>798.62391828199998</c:v>
                </c:pt>
                <c:pt idx="167">
                  <c:v>807.58840558500003</c:v>
                </c:pt>
                <c:pt idx="168">
                  <c:v>814.48235106400011</c:v>
                </c:pt>
                <c:pt idx="169">
                  <c:v>833.409316601</c:v>
                </c:pt>
                <c:pt idx="170">
                  <c:v>829.57568871900003</c:v>
                </c:pt>
                <c:pt idx="171">
                  <c:v>835.79636090600002</c:v>
                </c:pt>
                <c:pt idx="172">
                  <c:v>842.52933367800006</c:v>
                </c:pt>
                <c:pt idx="173">
                  <c:v>850.71277558899999</c:v>
                </c:pt>
                <c:pt idx="174">
                  <c:v>858.01491603599993</c:v>
                </c:pt>
                <c:pt idx="175">
                  <c:v>866.06285309599991</c:v>
                </c:pt>
                <c:pt idx="176">
                  <c:v>877.36161858199989</c:v>
                </c:pt>
                <c:pt idx="177">
                  <c:v>886.79396964500006</c:v>
                </c:pt>
                <c:pt idx="178">
                  <c:v>892.94891529300003</c:v>
                </c:pt>
                <c:pt idx="179">
                  <c:v>891.34524327599991</c:v>
                </c:pt>
                <c:pt idx="180">
                  <c:v>895.19201151700008</c:v>
                </c:pt>
                <c:pt idx="181">
                  <c:v>882.19026694500008</c:v>
                </c:pt>
                <c:pt idx="182">
                  <c:v>889.67214700000011</c:v>
                </c:pt>
                <c:pt idx="183">
                  <c:v>887.00392801700002</c:v>
                </c:pt>
                <c:pt idx="184">
                  <c:v>887.42328301700013</c:v>
                </c:pt>
                <c:pt idx="185">
                  <c:v>883.0125880170001</c:v>
                </c:pt>
                <c:pt idx="186">
                  <c:v>882.67697301699991</c:v>
                </c:pt>
                <c:pt idx="187">
                  <c:v>876.77043601699984</c:v>
                </c:pt>
                <c:pt idx="188">
                  <c:v>866.59124801699977</c:v>
                </c:pt>
                <c:pt idx="189">
                  <c:v>860.75183701699984</c:v>
                </c:pt>
                <c:pt idx="190">
                  <c:v>848.75473601700003</c:v>
                </c:pt>
                <c:pt idx="191">
                  <c:v>845.73224901699996</c:v>
                </c:pt>
                <c:pt idx="192">
                  <c:v>837.32647677699993</c:v>
                </c:pt>
                <c:pt idx="193">
                  <c:v>810.20895920499993</c:v>
                </c:pt>
                <c:pt idx="194">
                  <c:v>795.57497743199997</c:v>
                </c:pt>
                <c:pt idx="195">
                  <c:v>794.75410232700006</c:v>
                </c:pt>
                <c:pt idx="196">
                  <c:v>794.04953981299991</c:v>
                </c:pt>
                <c:pt idx="197">
                  <c:v>792.82441593999999</c:v>
                </c:pt>
                <c:pt idx="198">
                  <c:v>796.38873063400001</c:v>
                </c:pt>
                <c:pt idx="199">
                  <c:v>801.38958016399988</c:v>
                </c:pt>
                <c:pt idx="200">
                  <c:v>805.96560159399996</c:v>
                </c:pt>
                <c:pt idx="201">
                  <c:v>811.45754019700007</c:v>
                </c:pt>
                <c:pt idx="202">
                  <c:v>830.83338280400005</c:v>
                </c:pt>
                <c:pt idx="203">
                  <c:v>844.50673303500002</c:v>
                </c:pt>
                <c:pt idx="204">
                  <c:v>861.94508066000003</c:v>
                </c:pt>
                <c:pt idx="205">
                  <c:v>910.44135933799998</c:v>
                </c:pt>
                <c:pt idx="206">
                  <c:v>935.39111689499998</c:v>
                </c:pt>
                <c:pt idx="207">
                  <c:v>953.05853840700001</c:v>
                </c:pt>
                <c:pt idx="208">
                  <c:v>965.18343133400003</c:v>
                </c:pt>
                <c:pt idx="209">
                  <c:v>981.48069215300006</c:v>
                </c:pt>
                <c:pt idx="210">
                  <c:v>993.71197594800003</c:v>
                </c:pt>
                <c:pt idx="211">
                  <c:v>1011.161505646</c:v>
                </c:pt>
                <c:pt idx="212">
                  <c:v>1034.4898585279998</c:v>
                </c:pt>
                <c:pt idx="213">
                  <c:v>1059.3110214180001</c:v>
                </c:pt>
                <c:pt idx="214">
                  <c:v>1074.6152768709999</c:v>
                </c:pt>
                <c:pt idx="215">
                  <c:v>1095.2651279830002</c:v>
                </c:pt>
                <c:pt idx="216">
                  <c:v>1115.2154832050001</c:v>
                </c:pt>
                <c:pt idx="217">
                  <c:v>1123.9415340410001</c:v>
                </c:pt>
                <c:pt idx="218">
                  <c:v>1140.4300898420001</c:v>
                </c:pt>
                <c:pt idx="219">
                  <c:v>1147.5515530339999</c:v>
                </c:pt>
                <c:pt idx="220">
                  <c:v>1162.7085155780001</c:v>
                </c:pt>
                <c:pt idx="221">
                  <c:v>1179.1507581549999</c:v>
                </c:pt>
                <c:pt idx="222">
                  <c:v>1194.6350756739998</c:v>
                </c:pt>
                <c:pt idx="223">
                  <c:v>1197.8151001900001</c:v>
                </c:pt>
                <c:pt idx="224">
                  <c:v>1193.6696974190002</c:v>
                </c:pt>
                <c:pt idx="225">
                  <c:v>1182.5780349799998</c:v>
                </c:pt>
                <c:pt idx="226">
                  <c:v>1163.3464750849998</c:v>
                </c:pt>
                <c:pt idx="227">
                  <c:v>1143.1018708390002</c:v>
                </c:pt>
                <c:pt idx="228">
                  <c:v>1130.7709997970001</c:v>
                </c:pt>
                <c:pt idx="229">
                  <c:v>1111.8477472279999</c:v>
                </c:pt>
                <c:pt idx="230">
                  <c:v>1109.7143692310001</c:v>
                </c:pt>
                <c:pt idx="231">
                  <c:v>1108.389218541</c:v>
                </c:pt>
                <c:pt idx="232">
                  <c:v>1095.5384351849998</c:v>
                </c:pt>
                <c:pt idx="233">
                  <c:v>1075.734642595</c:v>
                </c:pt>
                <c:pt idx="234">
                  <c:v>1052.0056865029999</c:v>
                </c:pt>
                <c:pt idx="235">
                  <c:v>1037.210048765</c:v>
                </c:pt>
                <c:pt idx="236">
                  <c:v>1027.0194385760001</c:v>
                </c:pt>
                <c:pt idx="237">
                  <c:v>1017.6266459140001</c:v>
                </c:pt>
                <c:pt idx="238">
                  <c:v>1014.125481776</c:v>
                </c:pt>
                <c:pt idx="239">
                  <c:v>1010.1554910089999</c:v>
                </c:pt>
                <c:pt idx="240">
                  <c:v>1004.862547414</c:v>
                </c:pt>
                <c:pt idx="241">
                  <c:v>1010.1629893710001</c:v>
                </c:pt>
                <c:pt idx="242">
                  <c:v>996.35085325799992</c:v>
                </c:pt>
                <c:pt idx="243">
                  <c:v>993.5527931879999</c:v>
                </c:pt>
                <c:pt idx="244">
                  <c:v>994.65048435299991</c:v>
                </c:pt>
                <c:pt idx="245">
                  <c:v>999.26109353700008</c:v>
                </c:pt>
                <c:pt idx="246">
                  <c:v>1006.07681576</c:v>
                </c:pt>
                <c:pt idx="247">
                  <c:v>1013.8317217919999</c:v>
                </c:pt>
                <c:pt idx="248">
                  <c:v>1015.3757486190001</c:v>
                </c:pt>
                <c:pt idx="249">
                  <c:v>1023.7824541550001</c:v>
                </c:pt>
                <c:pt idx="250">
                  <c:v>1030.057731031</c:v>
                </c:pt>
              </c:numCache>
            </c:numRef>
          </c:val>
          <c:smooth val="0"/>
          <c:extLst>
            <c:ext xmlns:c16="http://schemas.microsoft.com/office/drawing/2014/chart" uri="{C3380CC4-5D6E-409C-BE32-E72D297353CC}">
              <c16:uniqueId val="{00000000-4A0E-40DF-8DB8-EB930B43A269}"/>
            </c:ext>
          </c:extLst>
        </c:ser>
        <c:ser>
          <c:idx val="1"/>
          <c:order val="1"/>
          <c:tx>
            <c:strRef>
              <c:f>'Export Group'!$E$7</c:f>
              <c:strCache>
                <c:ptCount val="1"/>
                <c:pt idx="0">
                  <c:v>Global South</c:v>
                </c:pt>
              </c:strCache>
            </c:strRef>
          </c:tx>
          <c:spPr>
            <a:ln w="28575" cap="rnd">
              <a:solidFill>
                <a:schemeClr val="accent2"/>
              </a:solidFill>
              <a:round/>
            </a:ln>
            <a:effectLst/>
          </c:spPr>
          <c:marker>
            <c:symbol val="none"/>
          </c:marker>
          <c:cat>
            <c:numRef>
              <c:f>'Export Group'!$A$78:$A$338</c:f>
              <c:numCache>
                <c:formatCode>mm/yyyy</c:formatCode>
                <c:ptCount val="261"/>
                <c:pt idx="0">
                  <c:v>37987</c:v>
                </c:pt>
                <c:pt idx="1">
                  <c:v>38018</c:v>
                </c:pt>
                <c:pt idx="2">
                  <c:v>38047</c:v>
                </c:pt>
                <c:pt idx="3">
                  <c:v>38078</c:v>
                </c:pt>
                <c:pt idx="4">
                  <c:v>38108</c:v>
                </c:pt>
                <c:pt idx="5">
                  <c:v>38139</c:v>
                </c:pt>
                <c:pt idx="6">
                  <c:v>38169</c:v>
                </c:pt>
                <c:pt idx="7">
                  <c:v>38200</c:v>
                </c:pt>
                <c:pt idx="8">
                  <c:v>38231</c:v>
                </c:pt>
                <c:pt idx="9">
                  <c:v>38261</c:v>
                </c:pt>
                <c:pt idx="10">
                  <c:v>38292</c:v>
                </c:pt>
                <c:pt idx="11">
                  <c:v>38322</c:v>
                </c:pt>
                <c:pt idx="12">
                  <c:v>38353</c:v>
                </c:pt>
                <c:pt idx="13">
                  <c:v>38384</c:v>
                </c:pt>
                <c:pt idx="14">
                  <c:v>38412</c:v>
                </c:pt>
                <c:pt idx="15">
                  <c:v>38443</c:v>
                </c:pt>
                <c:pt idx="16">
                  <c:v>38473</c:v>
                </c:pt>
                <c:pt idx="17">
                  <c:v>38504</c:v>
                </c:pt>
                <c:pt idx="18">
                  <c:v>38534</c:v>
                </c:pt>
                <c:pt idx="19">
                  <c:v>38565</c:v>
                </c:pt>
                <c:pt idx="20">
                  <c:v>38596</c:v>
                </c:pt>
                <c:pt idx="21">
                  <c:v>38626</c:v>
                </c:pt>
                <c:pt idx="22">
                  <c:v>38657</c:v>
                </c:pt>
                <c:pt idx="23">
                  <c:v>38687</c:v>
                </c:pt>
                <c:pt idx="24">
                  <c:v>38718</c:v>
                </c:pt>
                <c:pt idx="25">
                  <c:v>38749</c:v>
                </c:pt>
                <c:pt idx="26">
                  <c:v>38777</c:v>
                </c:pt>
                <c:pt idx="27">
                  <c:v>38808</c:v>
                </c:pt>
                <c:pt idx="28">
                  <c:v>38838</c:v>
                </c:pt>
                <c:pt idx="29">
                  <c:v>38869</c:v>
                </c:pt>
                <c:pt idx="30">
                  <c:v>38899</c:v>
                </c:pt>
                <c:pt idx="31">
                  <c:v>38930</c:v>
                </c:pt>
                <c:pt idx="32">
                  <c:v>38961</c:v>
                </c:pt>
                <c:pt idx="33">
                  <c:v>38991</c:v>
                </c:pt>
                <c:pt idx="34">
                  <c:v>39022</c:v>
                </c:pt>
                <c:pt idx="35">
                  <c:v>39052</c:v>
                </c:pt>
                <c:pt idx="36">
                  <c:v>39083</c:v>
                </c:pt>
                <c:pt idx="37">
                  <c:v>39114</c:v>
                </c:pt>
                <c:pt idx="38">
                  <c:v>39142</c:v>
                </c:pt>
                <c:pt idx="39">
                  <c:v>39173</c:v>
                </c:pt>
                <c:pt idx="40">
                  <c:v>39203</c:v>
                </c:pt>
                <c:pt idx="41">
                  <c:v>39234</c:v>
                </c:pt>
                <c:pt idx="42">
                  <c:v>39264</c:v>
                </c:pt>
                <c:pt idx="43">
                  <c:v>39295</c:v>
                </c:pt>
                <c:pt idx="44">
                  <c:v>39326</c:v>
                </c:pt>
                <c:pt idx="45">
                  <c:v>39356</c:v>
                </c:pt>
                <c:pt idx="46">
                  <c:v>39387</c:v>
                </c:pt>
                <c:pt idx="47">
                  <c:v>39417</c:v>
                </c:pt>
                <c:pt idx="48">
                  <c:v>39448</c:v>
                </c:pt>
                <c:pt idx="49">
                  <c:v>39479</c:v>
                </c:pt>
                <c:pt idx="50">
                  <c:v>39508</c:v>
                </c:pt>
                <c:pt idx="51">
                  <c:v>39539</c:v>
                </c:pt>
                <c:pt idx="52">
                  <c:v>39569</c:v>
                </c:pt>
                <c:pt idx="53">
                  <c:v>39600</c:v>
                </c:pt>
                <c:pt idx="54">
                  <c:v>39630</c:v>
                </c:pt>
                <c:pt idx="55">
                  <c:v>39661</c:v>
                </c:pt>
                <c:pt idx="56">
                  <c:v>39692</c:v>
                </c:pt>
                <c:pt idx="57">
                  <c:v>39722</c:v>
                </c:pt>
                <c:pt idx="58">
                  <c:v>39753</c:v>
                </c:pt>
                <c:pt idx="59">
                  <c:v>39783</c:v>
                </c:pt>
                <c:pt idx="60">
                  <c:v>39814</c:v>
                </c:pt>
                <c:pt idx="61">
                  <c:v>39845</c:v>
                </c:pt>
                <c:pt idx="62">
                  <c:v>39873</c:v>
                </c:pt>
                <c:pt idx="63">
                  <c:v>39904</c:v>
                </c:pt>
                <c:pt idx="64">
                  <c:v>39934</c:v>
                </c:pt>
                <c:pt idx="65">
                  <c:v>39965</c:v>
                </c:pt>
                <c:pt idx="66">
                  <c:v>39995</c:v>
                </c:pt>
                <c:pt idx="67">
                  <c:v>40026</c:v>
                </c:pt>
                <c:pt idx="68">
                  <c:v>40057</c:v>
                </c:pt>
                <c:pt idx="69">
                  <c:v>40087</c:v>
                </c:pt>
                <c:pt idx="70">
                  <c:v>40118</c:v>
                </c:pt>
                <c:pt idx="71">
                  <c:v>40148</c:v>
                </c:pt>
                <c:pt idx="72">
                  <c:v>40179</c:v>
                </c:pt>
                <c:pt idx="73">
                  <c:v>40210</c:v>
                </c:pt>
                <c:pt idx="74">
                  <c:v>40238</c:v>
                </c:pt>
                <c:pt idx="75">
                  <c:v>40269</c:v>
                </c:pt>
                <c:pt idx="76">
                  <c:v>40299</c:v>
                </c:pt>
                <c:pt idx="77">
                  <c:v>40330</c:v>
                </c:pt>
                <c:pt idx="78">
                  <c:v>40360</c:v>
                </c:pt>
                <c:pt idx="79">
                  <c:v>40391</c:v>
                </c:pt>
                <c:pt idx="80">
                  <c:v>40422</c:v>
                </c:pt>
                <c:pt idx="81">
                  <c:v>40452</c:v>
                </c:pt>
                <c:pt idx="82">
                  <c:v>40483</c:v>
                </c:pt>
                <c:pt idx="83">
                  <c:v>40513</c:v>
                </c:pt>
                <c:pt idx="84">
                  <c:v>40544</c:v>
                </c:pt>
                <c:pt idx="85">
                  <c:v>40575</c:v>
                </c:pt>
                <c:pt idx="86">
                  <c:v>40603</c:v>
                </c:pt>
                <c:pt idx="87">
                  <c:v>40634</c:v>
                </c:pt>
                <c:pt idx="88">
                  <c:v>40664</c:v>
                </c:pt>
                <c:pt idx="89">
                  <c:v>40695</c:v>
                </c:pt>
                <c:pt idx="90">
                  <c:v>40725</c:v>
                </c:pt>
                <c:pt idx="91">
                  <c:v>40756</c:v>
                </c:pt>
                <c:pt idx="92">
                  <c:v>40787</c:v>
                </c:pt>
                <c:pt idx="93">
                  <c:v>40817</c:v>
                </c:pt>
                <c:pt idx="94">
                  <c:v>40848</c:v>
                </c:pt>
                <c:pt idx="95">
                  <c:v>40878</c:v>
                </c:pt>
                <c:pt idx="96">
                  <c:v>40909</c:v>
                </c:pt>
                <c:pt idx="97">
                  <c:v>40940</c:v>
                </c:pt>
                <c:pt idx="98">
                  <c:v>40969</c:v>
                </c:pt>
                <c:pt idx="99">
                  <c:v>41000</c:v>
                </c:pt>
                <c:pt idx="100">
                  <c:v>41030</c:v>
                </c:pt>
                <c:pt idx="101">
                  <c:v>41061</c:v>
                </c:pt>
                <c:pt idx="102">
                  <c:v>41091</c:v>
                </c:pt>
                <c:pt idx="103">
                  <c:v>41122</c:v>
                </c:pt>
                <c:pt idx="104">
                  <c:v>41153</c:v>
                </c:pt>
                <c:pt idx="105">
                  <c:v>41183</c:v>
                </c:pt>
                <c:pt idx="106">
                  <c:v>41214</c:v>
                </c:pt>
                <c:pt idx="107">
                  <c:v>41244</c:v>
                </c:pt>
                <c:pt idx="108">
                  <c:v>41275</c:v>
                </c:pt>
                <c:pt idx="109">
                  <c:v>41306</c:v>
                </c:pt>
                <c:pt idx="110">
                  <c:v>41334</c:v>
                </c:pt>
                <c:pt idx="111">
                  <c:v>41365</c:v>
                </c:pt>
                <c:pt idx="112">
                  <c:v>41395</c:v>
                </c:pt>
                <c:pt idx="113">
                  <c:v>41426</c:v>
                </c:pt>
                <c:pt idx="114">
                  <c:v>41456</c:v>
                </c:pt>
                <c:pt idx="115">
                  <c:v>41487</c:v>
                </c:pt>
                <c:pt idx="116">
                  <c:v>41518</c:v>
                </c:pt>
                <c:pt idx="117">
                  <c:v>41548</c:v>
                </c:pt>
                <c:pt idx="118">
                  <c:v>41579</c:v>
                </c:pt>
                <c:pt idx="119">
                  <c:v>41609</c:v>
                </c:pt>
                <c:pt idx="120">
                  <c:v>41640</c:v>
                </c:pt>
                <c:pt idx="121">
                  <c:v>41671</c:v>
                </c:pt>
                <c:pt idx="122">
                  <c:v>41699</c:v>
                </c:pt>
                <c:pt idx="123">
                  <c:v>41730</c:v>
                </c:pt>
                <c:pt idx="124">
                  <c:v>41760</c:v>
                </c:pt>
                <c:pt idx="125">
                  <c:v>41791</c:v>
                </c:pt>
                <c:pt idx="126">
                  <c:v>41821</c:v>
                </c:pt>
                <c:pt idx="127">
                  <c:v>41852</c:v>
                </c:pt>
                <c:pt idx="128">
                  <c:v>41883</c:v>
                </c:pt>
                <c:pt idx="129">
                  <c:v>41913</c:v>
                </c:pt>
                <c:pt idx="130">
                  <c:v>41944</c:v>
                </c:pt>
                <c:pt idx="131">
                  <c:v>41974</c:v>
                </c:pt>
                <c:pt idx="132">
                  <c:v>42005</c:v>
                </c:pt>
                <c:pt idx="133">
                  <c:v>42036</c:v>
                </c:pt>
                <c:pt idx="134">
                  <c:v>42064</c:v>
                </c:pt>
                <c:pt idx="135">
                  <c:v>42095</c:v>
                </c:pt>
                <c:pt idx="136">
                  <c:v>42125</c:v>
                </c:pt>
                <c:pt idx="137">
                  <c:v>42156</c:v>
                </c:pt>
                <c:pt idx="138">
                  <c:v>42186</c:v>
                </c:pt>
                <c:pt idx="139">
                  <c:v>42217</c:v>
                </c:pt>
                <c:pt idx="140">
                  <c:v>42248</c:v>
                </c:pt>
                <c:pt idx="141">
                  <c:v>42278</c:v>
                </c:pt>
                <c:pt idx="142">
                  <c:v>42309</c:v>
                </c:pt>
                <c:pt idx="143">
                  <c:v>42339</c:v>
                </c:pt>
                <c:pt idx="144">
                  <c:v>42370</c:v>
                </c:pt>
                <c:pt idx="145">
                  <c:v>42401</c:v>
                </c:pt>
                <c:pt idx="146">
                  <c:v>42430</c:v>
                </c:pt>
                <c:pt idx="147">
                  <c:v>42461</c:v>
                </c:pt>
                <c:pt idx="148">
                  <c:v>42491</c:v>
                </c:pt>
                <c:pt idx="149">
                  <c:v>42522</c:v>
                </c:pt>
                <c:pt idx="150">
                  <c:v>42552</c:v>
                </c:pt>
                <c:pt idx="151">
                  <c:v>42583</c:v>
                </c:pt>
                <c:pt idx="152">
                  <c:v>42614</c:v>
                </c:pt>
                <c:pt idx="153">
                  <c:v>42644</c:v>
                </c:pt>
                <c:pt idx="154">
                  <c:v>42675</c:v>
                </c:pt>
                <c:pt idx="155">
                  <c:v>42705</c:v>
                </c:pt>
                <c:pt idx="156">
                  <c:v>42736</c:v>
                </c:pt>
                <c:pt idx="157">
                  <c:v>42767</c:v>
                </c:pt>
                <c:pt idx="158">
                  <c:v>42795</c:v>
                </c:pt>
                <c:pt idx="159">
                  <c:v>42826</c:v>
                </c:pt>
                <c:pt idx="160">
                  <c:v>42856</c:v>
                </c:pt>
                <c:pt idx="161">
                  <c:v>42887</c:v>
                </c:pt>
                <c:pt idx="162">
                  <c:v>42917</c:v>
                </c:pt>
                <c:pt idx="163">
                  <c:v>42948</c:v>
                </c:pt>
                <c:pt idx="164">
                  <c:v>42979</c:v>
                </c:pt>
                <c:pt idx="165">
                  <c:v>43009</c:v>
                </c:pt>
                <c:pt idx="166">
                  <c:v>43040</c:v>
                </c:pt>
                <c:pt idx="167">
                  <c:v>43070</c:v>
                </c:pt>
                <c:pt idx="168">
                  <c:v>43101</c:v>
                </c:pt>
                <c:pt idx="169">
                  <c:v>43132</c:v>
                </c:pt>
                <c:pt idx="170">
                  <c:v>43160</c:v>
                </c:pt>
                <c:pt idx="171">
                  <c:v>43191</c:v>
                </c:pt>
                <c:pt idx="172">
                  <c:v>43221</c:v>
                </c:pt>
                <c:pt idx="173">
                  <c:v>43252</c:v>
                </c:pt>
                <c:pt idx="174">
                  <c:v>43282</c:v>
                </c:pt>
                <c:pt idx="175">
                  <c:v>43313</c:v>
                </c:pt>
                <c:pt idx="176">
                  <c:v>43344</c:v>
                </c:pt>
                <c:pt idx="177">
                  <c:v>43374</c:v>
                </c:pt>
                <c:pt idx="178">
                  <c:v>43405</c:v>
                </c:pt>
                <c:pt idx="179">
                  <c:v>43435</c:v>
                </c:pt>
                <c:pt idx="180">
                  <c:v>43466</c:v>
                </c:pt>
                <c:pt idx="181">
                  <c:v>43497</c:v>
                </c:pt>
                <c:pt idx="182">
                  <c:v>43525</c:v>
                </c:pt>
                <c:pt idx="183">
                  <c:v>43556</c:v>
                </c:pt>
                <c:pt idx="184">
                  <c:v>43586</c:v>
                </c:pt>
                <c:pt idx="185">
                  <c:v>43617</c:v>
                </c:pt>
                <c:pt idx="186">
                  <c:v>43647</c:v>
                </c:pt>
                <c:pt idx="187">
                  <c:v>43678</c:v>
                </c:pt>
                <c:pt idx="188">
                  <c:v>43709</c:v>
                </c:pt>
                <c:pt idx="189">
                  <c:v>43739</c:v>
                </c:pt>
                <c:pt idx="190">
                  <c:v>43770</c:v>
                </c:pt>
                <c:pt idx="191">
                  <c:v>43800</c:v>
                </c:pt>
                <c:pt idx="192">
                  <c:v>43831</c:v>
                </c:pt>
                <c:pt idx="193">
                  <c:v>43862</c:v>
                </c:pt>
                <c:pt idx="194">
                  <c:v>43891</c:v>
                </c:pt>
                <c:pt idx="195">
                  <c:v>43922</c:v>
                </c:pt>
                <c:pt idx="196">
                  <c:v>43952</c:v>
                </c:pt>
                <c:pt idx="197">
                  <c:v>43983</c:v>
                </c:pt>
                <c:pt idx="198">
                  <c:v>44013</c:v>
                </c:pt>
                <c:pt idx="199">
                  <c:v>44044</c:v>
                </c:pt>
                <c:pt idx="200">
                  <c:v>44075</c:v>
                </c:pt>
                <c:pt idx="201">
                  <c:v>44105</c:v>
                </c:pt>
                <c:pt idx="202">
                  <c:v>44136</c:v>
                </c:pt>
                <c:pt idx="203">
                  <c:v>44166</c:v>
                </c:pt>
                <c:pt idx="204">
                  <c:v>44197</c:v>
                </c:pt>
                <c:pt idx="205">
                  <c:v>44228</c:v>
                </c:pt>
                <c:pt idx="206">
                  <c:v>44256</c:v>
                </c:pt>
                <c:pt idx="207">
                  <c:v>44287</c:v>
                </c:pt>
                <c:pt idx="208">
                  <c:v>44317</c:v>
                </c:pt>
                <c:pt idx="209">
                  <c:v>44348</c:v>
                </c:pt>
                <c:pt idx="210">
                  <c:v>44378</c:v>
                </c:pt>
                <c:pt idx="211">
                  <c:v>44409</c:v>
                </c:pt>
                <c:pt idx="212">
                  <c:v>44440</c:v>
                </c:pt>
                <c:pt idx="213">
                  <c:v>44470</c:v>
                </c:pt>
                <c:pt idx="214">
                  <c:v>44501</c:v>
                </c:pt>
                <c:pt idx="215">
                  <c:v>44531</c:v>
                </c:pt>
                <c:pt idx="216">
                  <c:v>44562</c:v>
                </c:pt>
                <c:pt idx="217">
                  <c:v>44593</c:v>
                </c:pt>
                <c:pt idx="218">
                  <c:v>44621</c:v>
                </c:pt>
                <c:pt idx="219">
                  <c:v>44652</c:v>
                </c:pt>
                <c:pt idx="220">
                  <c:v>44682</c:v>
                </c:pt>
                <c:pt idx="221">
                  <c:v>44713</c:v>
                </c:pt>
                <c:pt idx="222">
                  <c:v>44743</c:v>
                </c:pt>
                <c:pt idx="223">
                  <c:v>44774</c:v>
                </c:pt>
                <c:pt idx="224">
                  <c:v>44805</c:v>
                </c:pt>
                <c:pt idx="225">
                  <c:v>44835</c:v>
                </c:pt>
                <c:pt idx="226">
                  <c:v>44866</c:v>
                </c:pt>
                <c:pt idx="227">
                  <c:v>44896</c:v>
                </c:pt>
                <c:pt idx="228">
                  <c:v>44927</c:v>
                </c:pt>
                <c:pt idx="229">
                  <c:v>44958</c:v>
                </c:pt>
                <c:pt idx="230">
                  <c:v>44986</c:v>
                </c:pt>
                <c:pt idx="231">
                  <c:v>45017</c:v>
                </c:pt>
                <c:pt idx="232">
                  <c:v>45047</c:v>
                </c:pt>
                <c:pt idx="233">
                  <c:v>45078</c:v>
                </c:pt>
                <c:pt idx="234">
                  <c:v>45108</c:v>
                </c:pt>
                <c:pt idx="235">
                  <c:v>45139</c:v>
                </c:pt>
                <c:pt idx="236">
                  <c:v>45170</c:v>
                </c:pt>
                <c:pt idx="237">
                  <c:v>45200</c:v>
                </c:pt>
                <c:pt idx="238">
                  <c:v>45231</c:v>
                </c:pt>
                <c:pt idx="239">
                  <c:v>45261</c:v>
                </c:pt>
                <c:pt idx="240">
                  <c:v>45292</c:v>
                </c:pt>
                <c:pt idx="241">
                  <c:v>45323</c:v>
                </c:pt>
                <c:pt idx="242">
                  <c:v>45352</c:v>
                </c:pt>
                <c:pt idx="243">
                  <c:v>45383</c:v>
                </c:pt>
                <c:pt idx="244">
                  <c:v>45413</c:v>
                </c:pt>
                <c:pt idx="245">
                  <c:v>45444</c:v>
                </c:pt>
                <c:pt idx="246">
                  <c:v>45474</c:v>
                </c:pt>
                <c:pt idx="247">
                  <c:v>45505</c:v>
                </c:pt>
                <c:pt idx="248">
                  <c:v>45536</c:v>
                </c:pt>
                <c:pt idx="249">
                  <c:v>45566</c:v>
                </c:pt>
                <c:pt idx="250">
                  <c:v>45597</c:v>
                </c:pt>
              </c:numCache>
            </c:numRef>
          </c:cat>
          <c:val>
            <c:numRef>
              <c:f>'Export Group'!$E$78:$E$338</c:f>
              <c:numCache>
                <c:formatCode>#,##0.0</c:formatCode>
                <c:ptCount val="261"/>
                <c:pt idx="0">
                  <c:v>88.045116999999991</c:v>
                </c:pt>
                <c:pt idx="1">
                  <c:v>89.65619300000003</c:v>
                </c:pt>
                <c:pt idx="2">
                  <c:v>92.728638999999959</c:v>
                </c:pt>
                <c:pt idx="3">
                  <c:v>95.202720000000028</c:v>
                </c:pt>
                <c:pt idx="4">
                  <c:v>97.994221000000081</c:v>
                </c:pt>
                <c:pt idx="5">
                  <c:v>101.87218000000011</c:v>
                </c:pt>
                <c:pt idx="6">
                  <c:v>104.70154300000007</c:v>
                </c:pt>
                <c:pt idx="7">
                  <c:v>107.96067900000004</c:v>
                </c:pt>
                <c:pt idx="8">
                  <c:v>111.38936800000006</c:v>
                </c:pt>
                <c:pt idx="9">
                  <c:v>114.17336300000001</c:v>
                </c:pt>
                <c:pt idx="10">
                  <c:v>118.80202500000009</c:v>
                </c:pt>
                <c:pt idx="11">
                  <c:v>122.45716800000001</c:v>
                </c:pt>
                <c:pt idx="12">
                  <c:v>125.87474099999999</c:v>
                </c:pt>
                <c:pt idx="13">
                  <c:v>128.41744099999988</c:v>
                </c:pt>
                <c:pt idx="14">
                  <c:v>131.70401200000006</c:v>
                </c:pt>
                <c:pt idx="15">
                  <c:v>135.51940900000005</c:v>
                </c:pt>
                <c:pt idx="16">
                  <c:v>139.01489899999996</c:v>
                </c:pt>
                <c:pt idx="17">
                  <c:v>142.61952500000001</c:v>
                </c:pt>
                <c:pt idx="18">
                  <c:v>146.68901300000002</c:v>
                </c:pt>
                <c:pt idx="19">
                  <c:v>151.09121300000004</c:v>
                </c:pt>
                <c:pt idx="20">
                  <c:v>154.35200900000001</c:v>
                </c:pt>
                <c:pt idx="21">
                  <c:v>157.59050300000001</c:v>
                </c:pt>
                <c:pt idx="22">
                  <c:v>159.89172099999999</c:v>
                </c:pt>
                <c:pt idx="23">
                  <c:v>162.23260699999992</c:v>
                </c:pt>
                <c:pt idx="24">
                  <c:v>166.26523500000008</c:v>
                </c:pt>
                <c:pt idx="25">
                  <c:v>168.94979300000008</c:v>
                </c:pt>
                <c:pt idx="26">
                  <c:v>173.67943700000006</c:v>
                </c:pt>
                <c:pt idx="27">
                  <c:v>178.11234000000016</c:v>
                </c:pt>
                <c:pt idx="28">
                  <c:v>182.45730900000015</c:v>
                </c:pt>
                <c:pt idx="29">
                  <c:v>187.11735300000009</c:v>
                </c:pt>
                <c:pt idx="30">
                  <c:v>191.48894800000002</c:v>
                </c:pt>
                <c:pt idx="31">
                  <c:v>198.14573800000011</c:v>
                </c:pt>
                <c:pt idx="32">
                  <c:v>204.0296570000001</c:v>
                </c:pt>
                <c:pt idx="33">
                  <c:v>210.25646600000013</c:v>
                </c:pt>
                <c:pt idx="34">
                  <c:v>216.72617700000009</c:v>
                </c:pt>
                <c:pt idx="35">
                  <c:v>223.06317500000014</c:v>
                </c:pt>
                <c:pt idx="36">
                  <c:v>228.93812100000014</c:v>
                </c:pt>
                <c:pt idx="37">
                  <c:v>237.19080600000021</c:v>
                </c:pt>
                <c:pt idx="38">
                  <c:v>238.8226300000002</c:v>
                </c:pt>
                <c:pt idx="39">
                  <c:v>245.40683900000016</c:v>
                </c:pt>
                <c:pt idx="40">
                  <c:v>253.04308800000015</c:v>
                </c:pt>
                <c:pt idx="41">
                  <c:v>261.53259000000014</c:v>
                </c:pt>
                <c:pt idx="42">
                  <c:v>271.14794000000023</c:v>
                </c:pt>
                <c:pt idx="43">
                  <c:v>278.03615600000012</c:v>
                </c:pt>
                <c:pt idx="44">
                  <c:v>285.81259500000016</c:v>
                </c:pt>
                <c:pt idx="45">
                  <c:v>292.16560099999998</c:v>
                </c:pt>
                <c:pt idx="46">
                  <c:v>300.8911139999999</c:v>
                </c:pt>
                <c:pt idx="47">
                  <c:v>309.03877000000011</c:v>
                </c:pt>
                <c:pt idx="48">
                  <c:v>317.88184500000034</c:v>
                </c:pt>
                <c:pt idx="49">
                  <c:v>321.13110700000027</c:v>
                </c:pt>
                <c:pt idx="50">
                  <c:v>331.72872200000018</c:v>
                </c:pt>
                <c:pt idx="51">
                  <c:v>340.35246200000006</c:v>
                </c:pt>
                <c:pt idx="52">
                  <c:v>350.05434700000012</c:v>
                </c:pt>
                <c:pt idx="53">
                  <c:v>356.86903799999999</c:v>
                </c:pt>
                <c:pt idx="54">
                  <c:v>367.74478599999992</c:v>
                </c:pt>
                <c:pt idx="55">
                  <c:v>378.21018099999969</c:v>
                </c:pt>
                <c:pt idx="56">
                  <c:v>388.03504299999986</c:v>
                </c:pt>
                <c:pt idx="57">
                  <c:v>396.5270729999998</c:v>
                </c:pt>
                <c:pt idx="58">
                  <c:v>398.33985699999994</c:v>
                </c:pt>
                <c:pt idx="59">
                  <c:v>399.24555899999996</c:v>
                </c:pt>
                <c:pt idx="60">
                  <c:v>395.04241999999982</c:v>
                </c:pt>
                <c:pt idx="61">
                  <c:v>389.56984500000021</c:v>
                </c:pt>
                <c:pt idx="62">
                  <c:v>386.39839100000006</c:v>
                </c:pt>
                <c:pt idx="63">
                  <c:v>381.26131099999986</c:v>
                </c:pt>
                <c:pt idx="64">
                  <c:v>373.29260599999998</c:v>
                </c:pt>
                <c:pt idx="65">
                  <c:v>366.98564799999997</c:v>
                </c:pt>
                <c:pt idx="66">
                  <c:v>358.32849900000014</c:v>
                </c:pt>
                <c:pt idx="67">
                  <c:v>350.40749700000015</c:v>
                </c:pt>
                <c:pt idx="68">
                  <c:v>346.12606699999992</c:v>
                </c:pt>
                <c:pt idx="69">
                  <c:v>342.14355199999989</c:v>
                </c:pt>
                <c:pt idx="70">
                  <c:v>343.66966599999995</c:v>
                </c:pt>
                <c:pt idx="71">
                  <c:v>352.43962199999982</c:v>
                </c:pt>
                <c:pt idx="72">
                  <c:v>361.52451200000002</c:v>
                </c:pt>
                <c:pt idx="73">
                  <c:v>371.96256100000005</c:v>
                </c:pt>
                <c:pt idx="74">
                  <c:v>377.84609699999993</c:v>
                </c:pt>
                <c:pt idx="75">
                  <c:v>387.31030100000015</c:v>
                </c:pt>
                <c:pt idx="76">
                  <c:v>401.51552400000026</c:v>
                </c:pt>
                <c:pt idx="77">
                  <c:v>414.99855400000024</c:v>
                </c:pt>
                <c:pt idx="78">
                  <c:v>428.04196300000046</c:v>
                </c:pt>
                <c:pt idx="79">
                  <c:v>437.40502200000003</c:v>
                </c:pt>
                <c:pt idx="80">
                  <c:v>444.95687099999992</c:v>
                </c:pt>
                <c:pt idx="81">
                  <c:v>453.71863499999972</c:v>
                </c:pt>
                <c:pt idx="82">
                  <c:v>465.48409899999933</c:v>
                </c:pt>
                <c:pt idx="83">
                  <c:v>471.66033999999962</c:v>
                </c:pt>
                <c:pt idx="84">
                  <c:v>484.09680999999972</c:v>
                </c:pt>
                <c:pt idx="85">
                  <c:v>483.51394799999991</c:v>
                </c:pt>
                <c:pt idx="86">
                  <c:v>497.46987599999983</c:v>
                </c:pt>
                <c:pt idx="87">
                  <c:v>508.89102700000001</c:v>
                </c:pt>
                <c:pt idx="88">
                  <c:v>518.75105900000005</c:v>
                </c:pt>
                <c:pt idx="89">
                  <c:v>526.99185599999998</c:v>
                </c:pt>
                <c:pt idx="90">
                  <c:v>537.89750099999981</c:v>
                </c:pt>
                <c:pt idx="91">
                  <c:v>551.76127499999996</c:v>
                </c:pt>
                <c:pt idx="92">
                  <c:v>562.75235299999986</c:v>
                </c:pt>
                <c:pt idx="93">
                  <c:v>572.29131199999972</c:v>
                </c:pt>
                <c:pt idx="94">
                  <c:v>581.37694099999999</c:v>
                </c:pt>
                <c:pt idx="95">
                  <c:v>589.19228499999986</c:v>
                </c:pt>
                <c:pt idx="96">
                  <c:v>589.63815899999997</c:v>
                </c:pt>
                <c:pt idx="97">
                  <c:v>595.3986289999998</c:v>
                </c:pt>
                <c:pt idx="98">
                  <c:v>601.28473999999972</c:v>
                </c:pt>
                <c:pt idx="99">
                  <c:v>604.00856299999975</c:v>
                </c:pt>
                <c:pt idx="100">
                  <c:v>613.30288899999982</c:v>
                </c:pt>
                <c:pt idx="101">
                  <c:v>622.71560299999976</c:v>
                </c:pt>
                <c:pt idx="102">
                  <c:v>625.74392099999989</c:v>
                </c:pt>
                <c:pt idx="103">
                  <c:v>627.68138999999962</c:v>
                </c:pt>
                <c:pt idx="104">
                  <c:v>636.80323099999953</c:v>
                </c:pt>
                <c:pt idx="105">
                  <c:v>644.785978</c:v>
                </c:pt>
                <c:pt idx="106">
                  <c:v>647.90260999999998</c:v>
                </c:pt>
                <c:pt idx="107">
                  <c:v>658.70300200000008</c:v>
                </c:pt>
                <c:pt idx="108">
                  <c:v>672.26887099999988</c:v>
                </c:pt>
                <c:pt idx="109">
                  <c:v>683.34128299999998</c:v>
                </c:pt>
                <c:pt idx="110">
                  <c:v>684.7927900000002</c:v>
                </c:pt>
                <c:pt idx="111">
                  <c:v>695.13360200000056</c:v>
                </c:pt>
                <c:pt idx="112">
                  <c:v>699.01373699999999</c:v>
                </c:pt>
                <c:pt idx="113">
                  <c:v>699.94155900000044</c:v>
                </c:pt>
                <c:pt idx="114">
                  <c:v>705.73576100000059</c:v>
                </c:pt>
                <c:pt idx="115">
                  <c:v>712.08398299999965</c:v>
                </c:pt>
                <c:pt idx="116">
                  <c:v>711.88501999999994</c:v>
                </c:pt>
                <c:pt idx="117">
                  <c:v>715.44151999999985</c:v>
                </c:pt>
                <c:pt idx="118">
                  <c:v>724.15010899999993</c:v>
                </c:pt>
                <c:pt idx="119">
                  <c:v>727.90110300000015</c:v>
                </c:pt>
                <c:pt idx="120">
                  <c:v>740.25646530499989</c:v>
                </c:pt>
                <c:pt idx="121">
                  <c:v>730.29271570399976</c:v>
                </c:pt>
                <c:pt idx="122">
                  <c:v>734.33714867799972</c:v>
                </c:pt>
                <c:pt idx="123">
                  <c:v>739.5534930849999</c:v>
                </c:pt>
                <c:pt idx="124">
                  <c:v>746.09270099799983</c:v>
                </c:pt>
                <c:pt idx="125">
                  <c:v>750.88447022200023</c:v>
                </c:pt>
                <c:pt idx="126">
                  <c:v>761.97562760699964</c:v>
                </c:pt>
                <c:pt idx="127">
                  <c:v>772.7437356389994</c:v>
                </c:pt>
                <c:pt idx="128">
                  <c:v>782.45981312299955</c:v>
                </c:pt>
                <c:pt idx="129">
                  <c:v>792.78528902999983</c:v>
                </c:pt>
                <c:pt idx="130">
                  <c:v>799.17566294700009</c:v>
                </c:pt>
                <c:pt idx="131">
                  <c:v>809.36342368699945</c:v>
                </c:pt>
                <c:pt idx="132">
                  <c:v>811.75253150299955</c:v>
                </c:pt>
                <c:pt idx="133">
                  <c:v>841.41449435199979</c:v>
                </c:pt>
                <c:pt idx="134">
                  <c:v>834.30279044400038</c:v>
                </c:pt>
                <c:pt idx="135">
                  <c:v>830.23685010599979</c:v>
                </c:pt>
                <c:pt idx="136">
                  <c:v>829.64851283500036</c:v>
                </c:pt>
                <c:pt idx="137">
                  <c:v>833.67500585300047</c:v>
                </c:pt>
                <c:pt idx="138">
                  <c:v>829.57318567300024</c:v>
                </c:pt>
                <c:pt idx="139">
                  <c:v>825.1282239469997</c:v>
                </c:pt>
                <c:pt idx="140">
                  <c:v>825.53545786599989</c:v>
                </c:pt>
                <c:pt idx="141">
                  <c:v>819.82187588599993</c:v>
                </c:pt>
                <c:pt idx="142">
                  <c:v>813.61081273199989</c:v>
                </c:pt>
                <c:pt idx="143">
                  <c:v>808.14708570899984</c:v>
                </c:pt>
                <c:pt idx="144">
                  <c:v>796.70011453099971</c:v>
                </c:pt>
                <c:pt idx="145">
                  <c:v>776.62037365399976</c:v>
                </c:pt>
                <c:pt idx="146">
                  <c:v>782.89263093899979</c:v>
                </c:pt>
                <c:pt idx="147">
                  <c:v>782.78480106099994</c:v>
                </c:pt>
                <c:pt idx="148">
                  <c:v>780.65286382300008</c:v>
                </c:pt>
                <c:pt idx="149">
                  <c:v>776.33803644700015</c:v>
                </c:pt>
                <c:pt idx="150">
                  <c:v>769.98698122500014</c:v>
                </c:pt>
                <c:pt idx="151">
                  <c:v>767.43734665000045</c:v>
                </c:pt>
                <c:pt idx="152">
                  <c:v>757.66696647500044</c:v>
                </c:pt>
                <c:pt idx="153">
                  <c:v>753.3664426860006</c:v>
                </c:pt>
                <c:pt idx="154">
                  <c:v>753.6770883960005</c:v>
                </c:pt>
                <c:pt idx="155">
                  <c:v>750.90563234700039</c:v>
                </c:pt>
                <c:pt idx="156">
                  <c:v>753.63323060200025</c:v>
                </c:pt>
                <c:pt idx="157">
                  <c:v>749.21737474200052</c:v>
                </c:pt>
                <c:pt idx="158">
                  <c:v>756.94345847600016</c:v>
                </c:pt>
                <c:pt idx="159">
                  <c:v>760.8064770890004</c:v>
                </c:pt>
                <c:pt idx="160">
                  <c:v>764.31645038500005</c:v>
                </c:pt>
                <c:pt idx="161">
                  <c:v>768.63853648300005</c:v>
                </c:pt>
                <c:pt idx="162">
                  <c:v>771.7657949229997</c:v>
                </c:pt>
                <c:pt idx="163">
                  <c:v>774.66706100199974</c:v>
                </c:pt>
                <c:pt idx="164">
                  <c:v>780.0693446839997</c:v>
                </c:pt>
                <c:pt idx="165">
                  <c:v>783.98884900299981</c:v>
                </c:pt>
                <c:pt idx="166">
                  <c:v>793.23849242599977</c:v>
                </c:pt>
                <c:pt idx="167">
                  <c:v>801.55296402999977</c:v>
                </c:pt>
                <c:pt idx="168">
                  <c:v>807.1619721889997</c:v>
                </c:pt>
                <c:pt idx="169">
                  <c:v>829.98634386399976</c:v>
                </c:pt>
                <c:pt idx="170">
                  <c:v>827.12779205400011</c:v>
                </c:pt>
                <c:pt idx="171">
                  <c:v>834.37803125000005</c:v>
                </c:pt>
                <c:pt idx="172">
                  <c:v>842.67697555000007</c:v>
                </c:pt>
                <c:pt idx="173">
                  <c:v>849.6686495859999</c:v>
                </c:pt>
                <c:pt idx="174">
                  <c:v>856.66257816299992</c:v>
                </c:pt>
                <c:pt idx="175">
                  <c:v>862.71386935299995</c:v>
                </c:pt>
                <c:pt idx="176">
                  <c:v>871.09312444300008</c:v>
                </c:pt>
                <c:pt idx="177">
                  <c:v>880.70013898600018</c:v>
                </c:pt>
                <c:pt idx="178">
                  <c:v>882.21113809000053</c:v>
                </c:pt>
                <c:pt idx="179">
                  <c:v>881.08970181800009</c:v>
                </c:pt>
                <c:pt idx="180">
                  <c:v>889.21538446100021</c:v>
                </c:pt>
                <c:pt idx="181">
                  <c:v>874.26621527500015</c:v>
                </c:pt>
                <c:pt idx="182">
                  <c:v>886.8716390000003</c:v>
                </c:pt>
                <c:pt idx="183">
                  <c:v>887.08779294000067</c:v>
                </c:pt>
                <c:pt idx="184">
                  <c:v>888.13664894000044</c:v>
                </c:pt>
                <c:pt idx="185">
                  <c:v>890.07361093999941</c:v>
                </c:pt>
                <c:pt idx="186">
                  <c:v>899.75378393999949</c:v>
                </c:pt>
                <c:pt idx="187">
                  <c:v>904.67902593999986</c:v>
                </c:pt>
                <c:pt idx="188">
                  <c:v>910.68222193999964</c:v>
                </c:pt>
                <c:pt idx="189">
                  <c:v>917.03698393999935</c:v>
                </c:pt>
                <c:pt idx="190">
                  <c:v>926.12007693999942</c:v>
                </c:pt>
                <c:pt idx="191">
                  <c:v>945.26355993999982</c:v>
                </c:pt>
                <c:pt idx="192">
                  <c:v>949.62202082199963</c:v>
                </c:pt>
                <c:pt idx="193">
                  <c:v>934.52389893199961</c:v>
                </c:pt>
                <c:pt idx="194">
                  <c:v>936.57674264299965</c:v>
                </c:pt>
                <c:pt idx="195">
                  <c:v>933.61156867300008</c:v>
                </c:pt>
                <c:pt idx="196">
                  <c:v>922.56077125600052</c:v>
                </c:pt>
                <c:pt idx="197">
                  <c:v>921.10315510199985</c:v>
                </c:pt>
                <c:pt idx="198">
                  <c:v>922.27269142099999</c:v>
                </c:pt>
                <c:pt idx="199">
                  <c:v>927.3158777350003</c:v>
                </c:pt>
                <c:pt idx="200">
                  <c:v>934.11957055800008</c:v>
                </c:pt>
                <c:pt idx="201">
                  <c:v>941.25090736199911</c:v>
                </c:pt>
                <c:pt idx="202">
                  <c:v>952.27358089899917</c:v>
                </c:pt>
                <c:pt idx="203">
                  <c:v>961.83848993499953</c:v>
                </c:pt>
                <c:pt idx="204">
                  <c:v>980.64853798199988</c:v>
                </c:pt>
                <c:pt idx="205">
                  <c:v>1022.7296309129999</c:v>
                </c:pt>
                <c:pt idx="206">
                  <c:v>1037.1976427100003</c:v>
                </c:pt>
                <c:pt idx="207">
                  <c:v>1069.7640842139997</c:v>
                </c:pt>
                <c:pt idx="208">
                  <c:v>1101.7139438000002</c:v>
                </c:pt>
                <c:pt idx="209">
                  <c:v>1132.6907675549999</c:v>
                </c:pt>
                <c:pt idx="210">
                  <c:v>1155.1037957879996</c:v>
                </c:pt>
                <c:pt idx="211">
                  <c:v>1181.0285533450001</c:v>
                </c:pt>
                <c:pt idx="212">
                  <c:v>1205.0072770230004</c:v>
                </c:pt>
                <c:pt idx="213">
                  <c:v>1227.5732962750001</c:v>
                </c:pt>
                <c:pt idx="214">
                  <c:v>1253.4064702439998</c:v>
                </c:pt>
                <c:pt idx="215">
                  <c:v>1276.8930980549997</c:v>
                </c:pt>
                <c:pt idx="216">
                  <c:v>1303.0127658660001</c:v>
                </c:pt>
                <c:pt idx="217">
                  <c:v>1306.897987585</c:v>
                </c:pt>
                <c:pt idx="218">
                  <c:v>1326.1229682650003</c:v>
                </c:pt>
                <c:pt idx="219">
                  <c:v>1334.5598061650007</c:v>
                </c:pt>
                <c:pt idx="220">
                  <c:v>1361.2407355870005</c:v>
                </c:pt>
                <c:pt idx="221">
                  <c:v>1391.4494799880003</c:v>
                </c:pt>
                <c:pt idx="222">
                  <c:v>1422.7596210140007</c:v>
                </c:pt>
                <c:pt idx="223">
                  <c:v>1441.8511351460002</c:v>
                </c:pt>
                <c:pt idx="224">
                  <c:v>1462.9747366160002</c:v>
                </c:pt>
                <c:pt idx="225">
                  <c:v>1475.2191600580004</c:v>
                </c:pt>
                <c:pt idx="226">
                  <c:v>1477.2316229609994</c:v>
                </c:pt>
                <c:pt idx="227">
                  <c:v>1476.1076839379996</c:v>
                </c:pt>
                <c:pt idx="228">
                  <c:v>1471.5235428639996</c:v>
                </c:pt>
                <c:pt idx="229">
                  <c:v>1483.5659939229997</c:v>
                </c:pt>
                <c:pt idx="230">
                  <c:v>1512.9856374379997</c:v>
                </c:pt>
                <c:pt idx="231">
                  <c:v>1528.4722302790001</c:v>
                </c:pt>
                <c:pt idx="232">
                  <c:v>1521.2695223630001</c:v>
                </c:pt>
                <c:pt idx="233">
                  <c:v>1504.9120892740004</c:v>
                </c:pt>
                <c:pt idx="234">
                  <c:v>1485.794117273</c:v>
                </c:pt>
                <c:pt idx="235">
                  <c:v>1477.6402475120003</c:v>
                </c:pt>
                <c:pt idx="236">
                  <c:v>1469.3586220099999</c:v>
                </c:pt>
                <c:pt idx="237">
                  <c:v>1461.0773459449997</c:v>
                </c:pt>
                <c:pt idx="238">
                  <c:v>1462.0314604570001</c:v>
                </c:pt>
                <c:pt idx="239">
                  <c:v>1463.8905686159999</c:v>
                </c:pt>
                <c:pt idx="240">
                  <c:v>1478.2201987349995</c:v>
                </c:pt>
                <c:pt idx="241">
                  <c:v>1485.3979899369995</c:v>
                </c:pt>
                <c:pt idx="242">
                  <c:v>1471.3901991919997</c:v>
                </c:pt>
                <c:pt idx="243">
                  <c:v>1473.2372244419994</c:v>
                </c:pt>
                <c:pt idx="244">
                  <c:v>1488.9741671559996</c:v>
                </c:pt>
                <c:pt idx="245">
                  <c:v>1502.2747900389993</c:v>
                </c:pt>
                <c:pt idx="246">
                  <c:v>1511.8416855439996</c:v>
                </c:pt>
                <c:pt idx="247">
                  <c:v>1524.5516076919998</c:v>
                </c:pt>
                <c:pt idx="248">
                  <c:v>1527.1598037179997</c:v>
                </c:pt>
                <c:pt idx="249">
                  <c:v>1545.6728937179996</c:v>
                </c:pt>
                <c:pt idx="250">
                  <c:v>1559.529824172</c:v>
                </c:pt>
              </c:numCache>
            </c:numRef>
          </c:val>
          <c:smooth val="0"/>
          <c:extLst>
            <c:ext xmlns:c16="http://schemas.microsoft.com/office/drawing/2014/chart" uri="{C3380CC4-5D6E-409C-BE32-E72D297353CC}">
              <c16:uniqueId val="{00000001-4A0E-40DF-8DB8-EB930B43A269}"/>
            </c:ext>
          </c:extLst>
        </c:ser>
        <c:dLbls>
          <c:showLegendKey val="0"/>
          <c:showVal val="0"/>
          <c:showCatName val="0"/>
          <c:showSerName val="0"/>
          <c:showPercent val="0"/>
          <c:showBubbleSize val="0"/>
        </c:dLbls>
        <c:smooth val="0"/>
        <c:axId val="1535621135"/>
        <c:axId val="1535621551"/>
      </c:lineChart>
      <c:dateAx>
        <c:axId val="1535621135"/>
        <c:scaling>
          <c:orientation val="minMax"/>
          <c:min val="41944"/>
        </c:scaling>
        <c:delete val="0"/>
        <c:axPos val="b"/>
        <c:numFmt formatCode="m/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535621551"/>
        <c:crosses val="autoZero"/>
        <c:auto val="1"/>
        <c:lblOffset val="100"/>
        <c:baseTimeUnit val="months"/>
        <c:majorUnit val="12"/>
        <c:majorTimeUnit val="months"/>
      </c:dateAx>
      <c:valAx>
        <c:axId val="1535621551"/>
        <c:scaling>
          <c:orientation val="minMax"/>
          <c:max val="1600"/>
          <c:min val="5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1535621135"/>
        <c:crosses val="autoZero"/>
        <c:crossBetween val="between"/>
        <c:majorUnit val="250"/>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8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solidFill>
                <a:latin typeface="+mj-lt"/>
                <a:ea typeface="Noto Sans" panose="020B0502040504020204" pitchFamily="34" charset="0"/>
                <a:cs typeface="Noto Sans" panose="020B0502040504020204" pitchFamily="34" charset="0"/>
              </a:defRPr>
            </a:pPr>
            <a:r>
              <a:rPr lang="en-GB"/>
              <a:t>Emerging Asia interregional trade</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solidFill>
              <a:latin typeface="+mj-lt"/>
              <a:ea typeface="Noto Sans" panose="020B0502040504020204" pitchFamily="34" charset="0"/>
              <a:cs typeface="Noto Sans" panose="020B0502040504020204" pitchFamily="34" charset="0"/>
            </a:defRPr>
          </a:pPr>
          <a:endParaRPr lang="en-US"/>
        </a:p>
      </c:txPr>
    </c:title>
    <c:autoTitleDeleted val="0"/>
    <c:plotArea>
      <c:layout>
        <c:manualLayout>
          <c:layoutTarget val="inner"/>
          <c:xMode val="edge"/>
          <c:yMode val="edge"/>
          <c:x val="0.13216765937044755"/>
          <c:y val="0.10733442410607763"/>
          <c:w val="0.81097026806075478"/>
          <c:h val="0.69771039983638405"/>
        </c:manualLayout>
      </c:layout>
      <c:areaChart>
        <c:grouping val="standard"/>
        <c:varyColors val="0"/>
        <c:dLbls>
          <c:showLegendKey val="0"/>
          <c:showVal val="0"/>
          <c:showCatName val="0"/>
          <c:showSerName val="0"/>
          <c:showPercent val="0"/>
          <c:showBubbleSize val="0"/>
        </c:dLbls>
        <c:axId val="652717168"/>
        <c:axId val="652718416"/>
      </c:areaChart>
      <c:catAx>
        <c:axId val="652717168"/>
        <c:scaling>
          <c:orientation val="minMax"/>
        </c:scaling>
        <c:delete val="0"/>
        <c:axPos val="b"/>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crossAx val="652718416"/>
        <c:crosses val="autoZero"/>
        <c:auto val="1"/>
        <c:lblAlgn val="ctr"/>
        <c:lblOffset val="100"/>
        <c:noMultiLvlLbl val="0"/>
      </c:catAx>
      <c:valAx>
        <c:axId val="652718416"/>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r>
                  <a:rPr lang="en-GB"/>
                  <a:t>% of total exports</a:t>
                </a:r>
              </a:p>
            </c:rich>
          </c:tx>
          <c:layout>
            <c:manualLayout>
              <c:xMode val="edge"/>
              <c:yMode val="edge"/>
              <c:x val="0"/>
              <c:y val="0.25330832235702988"/>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crossAx val="652717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b="0">
          <a:solidFill>
            <a:schemeClr val="tx1"/>
          </a:solidFill>
          <a:latin typeface="+mj-lt"/>
          <a:ea typeface="Noto Sans" panose="020B0502040504020204" pitchFamily="34" charset="0"/>
          <a:cs typeface="Noto Sans" panose="020B050204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solidFill>
                <a:latin typeface="+mj-lt"/>
                <a:ea typeface="Noto Sans" panose="020B0502040504020204" pitchFamily="34" charset="0"/>
                <a:cs typeface="Noto Sans" panose="020B0502040504020204" pitchFamily="34" charset="0"/>
              </a:defRPr>
            </a:pPr>
            <a:r>
              <a:rPr lang="en-GB"/>
              <a:t>Emerging Asia interregional trade</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solidFill>
              <a:latin typeface="+mj-lt"/>
              <a:ea typeface="Noto Sans" panose="020B0502040504020204" pitchFamily="34" charset="0"/>
              <a:cs typeface="Noto Sans" panose="020B0502040504020204" pitchFamily="34" charset="0"/>
            </a:defRPr>
          </a:pPr>
          <a:endParaRPr lang="en-US"/>
        </a:p>
      </c:txPr>
    </c:title>
    <c:autoTitleDeleted val="0"/>
    <c:plotArea>
      <c:layout>
        <c:manualLayout>
          <c:layoutTarget val="inner"/>
          <c:xMode val="edge"/>
          <c:yMode val="edge"/>
          <c:x val="0.13216765937044755"/>
          <c:y val="0.10733442410607763"/>
          <c:w val="0.81097026806075478"/>
          <c:h val="0.69771039983638405"/>
        </c:manualLayout>
      </c:layout>
      <c:areaChart>
        <c:grouping val="standard"/>
        <c:varyColors val="0"/>
        <c:dLbls>
          <c:showLegendKey val="0"/>
          <c:showVal val="0"/>
          <c:showCatName val="0"/>
          <c:showSerName val="0"/>
          <c:showPercent val="0"/>
          <c:showBubbleSize val="0"/>
        </c:dLbls>
        <c:axId val="652717168"/>
        <c:axId val="652718416"/>
      </c:areaChart>
      <c:catAx>
        <c:axId val="652717168"/>
        <c:scaling>
          <c:orientation val="minMax"/>
        </c:scaling>
        <c:delete val="0"/>
        <c:axPos val="b"/>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crossAx val="652718416"/>
        <c:crosses val="autoZero"/>
        <c:auto val="1"/>
        <c:lblAlgn val="ctr"/>
        <c:lblOffset val="100"/>
        <c:noMultiLvlLbl val="0"/>
      </c:catAx>
      <c:valAx>
        <c:axId val="652718416"/>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r>
                  <a:rPr lang="en-GB"/>
                  <a:t>% of total exports</a:t>
                </a:r>
              </a:p>
            </c:rich>
          </c:tx>
          <c:layout>
            <c:manualLayout>
              <c:xMode val="edge"/>
              <c:yMode val="edge"/>
              <c:x val="0"/>
              <c:y val="0.25330832235702988"/>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crossAx val="652717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b="0">
          <a:solidFill>
            <a:schemeClr val="tx1"/>
          </a:solidFill>
          <a:latin typeface="+mj-lt"/>
          <a:ea typeface="Noto Sans" panose="020B0502040504020204" pitchFamily="34" charset="0"/>
          <a:cs typeface="Noto Sans" panose="020B050204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60" b="0" i="0" u="none" strike="noStrike" kern="1200" spc="0" baseline="0">
                <a:solidFill>
                  <a:schemeClr val="tx1"/>
                </a:solidFill>
                <a:latin typeface="+mj-lt"/>
                <a:ea typeface="Noto Sans" panose="020B0502040504020204" pitchFamily="34" charset="0"/>
                <a:cs typeface="Noto Sans" panose="020B0502040504020204" pitchFamily="34" charset="0"/>
              </a:defRPr>
            </a:pPr>
            <a:r>
              <a:rPr lang="en-GB"/>
              <a:t>Emerging Asia interregional trade</a:t>
            </a:r>
          </a:p>
        </c:rich>
      </c:tx>
      <c:overlay val="0"/>
      <c:spPr>
        <a:noFill/>
        <a:ln>
          <a:noFill/>
        </a:ln>
        <a:effectLst/>
      </c:spPr>
      <c:txPr>
        <a:bodyPr rot="0" spcFirstLastPara="1" vertOverflow="ellipsis" vert="horz" wrap="square" anchor="ctr" anchorCtr="1"/>
        <a:lstStyle/>
        <a:p>
          <a:pPr>
            <a:defRPr sz="960" b="0" i="0" u="none" strike="noStrike" kern="1200" spc="0" baseline="0">
              <a:solidFill>
                <a:schemeClr val="tx1"/>
              </a:solidFill>
              <a:latin typeface="+mj-lt"/>
              <a:ea typeface="Noto Sans" panose="020B0502040504020204" pitchFamily="34" charset="0"/>
              <a:cs typeface="Noto Sans" panose="020B0502040504020204" pitchFamily="34" charset="0"/>
            </a:defRPr>
          </a:pPr>
          <a:endParaRPr lang="en-US"/>
        </a:p>
      </c:txPr>
    </c:title>
    <c:autoTitleDeleted val="0"/>
    <c:plotArea>
      <c:layout>
        <c:manualLayout>
          <c:layoutTarget val="inner"/>
          <c:xMode val="edge"/>
          <c:yMode val="edge"/>
          <c:x val="0.13216765937044755"/>
          <c:y val="0.10733442410607763"/>
          <c:w val="0.81097026806075478"/>
          <c:h val="0.69771039983638405"/>
        </c:manualLayout>
      </c:layout>
      <c:areaChart>
        <c:grouping val="standard"/>
        <c:varyColors val="0"/>
        <c:dLbls>
          <c:showLegendKey val="0"/>
          <c:showVal val="0"/>
          <c:showCatName val="0"/>
          <c:showSerName val="0"/>
          <c:showPercent val="0"/>
          <c:showBubbleSize val="0"/>
        </c:dLbls>
        <c:axId val="652717168"/>
        <c:axId val="652718416"/>
      </c:areaChart>
      <c:catAx>
        <c:axId val="652717168"/>
        <c:scaling>
          <c:orientation val="minMax"/>
        </c:scaling>
        <c:delete val="0"/>
        <c:axPos val="b"/>
        <c:numFmt formatCode="General" sourceLinked="1"/>
        <c:majorTickMark val="out"/>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crossAx val="652718416"/>
        <c:crosses val="autoZero"/>
        <c:auto val="1"/>
        <c:lblAlgn val="ctr"/>
        <c:lblOffset val="100"/>
        <c:noMultiLvlLbl val="0"/>
      </c:catAx>
      <c:valAx>
        <c:axId val="652718416"/>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r>
                  <a:rPr lang="en-GB"/>
                  <a:t>% of total exports</a:t>
                </a:r>
              </a:p>
            </c:rich>
          </c:tx>
          <c:layout>
            <c:manualLayout>
              <c:xMode val="edge"/>
              <c:yMode val="edge"/>
              <c:x val="0"/>
              <c:y val="0.25330832235702988"/>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title>
        <c:numFmt formatCode="0%" sourceLinked="1"/>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mj-lt"/>
                <a:ea typeface="Noto Sans" panose="020B0502040504020204" pitchFamily="34" charset="0"/>
                <a:cs typeface="Noto Sans" panose="020B0502040504020204" pitchFamily="34" charset="0"/>
              </a:defRPr>
            </a:pPr>
            <a:endParaRPr lang="en-US"/>
          </a:p>
        </c:txPr>
        <c:crossAx val="65271716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b="0">
          <a:solidFill>
            <a:schemeClr val="tx1"/>
          </a:solidFill>
          <a:latin typeface="+mj-lt"/>
          <a:ea typeface="Noto Sans" panose="020B0502040504020204" pitchFamily="34" charset="0"/>
          <a:cs typeface="Noto Sans" panose="020B050204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11-11T15:29:04.895" idx="1">
    <p:pos x="10" y="10"/>
    <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5-05-13T08:40:12.342" idx="1">
    <p:pos x="10" y="10"/>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0-06-21T14:55:11.995" idx="1">
    <p:pos x="10" y="10"/>
    <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3" dt="2020-06-21T14:55:11.995" idx="2">
    <p:pos x="10" y="10"/>
    <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3" dt="2020-06-21T14:55:11.995" idx="3">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5C2663-9FAE-6346-9FDE-52ACD264882B}" type="datetimeFigureOut">
              <a:rPr lang="fr-FR" smtClean="0"/>
              <a:t>29/05/2025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09F841-1EC4-7745-A2A1-241C3184D275}" type="slidenum">
              <a:rPr lang="fr-FR" smtClean="0"/>
              <a:t>‹#›</a:t>
            </a:fld>
            <a:endParaRPr lang="fr-FR"/>
          </a:p>
        </p:txBody>
      </p:sp>
    </p:spTree>
    <p:extLst>
      <p:ext uri="{BB962C8B-B14F-4D97-AF65-F5344CB8AC3E}">
        <p14:creationId xmlns:p14="http://schemas.microsoft.com/office/powerpoint/2010/main" val="1375377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BE3DF-9B42-6F42-B595-8789B0F99C6A}" type="datetimeFigureOut">
              <a:rPr lang="fr-FR" smtClean="0"/>
              <a:t>29/05/2025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CB9D9-8607-4446-80EE-4BEFE06B9BD3}" type="slidenum">
              <a:rPr lang="fr-FR" smtClean="0"/>
              <a:t>‹#›</a:t>
            </a:fld>
            <a:endParaRPr lang="fr-FR"/>
          </a:p>
        </p:txBody>
      </p:sp>
    </p:spTree>
    <p:extLst>
      <p:ext uri="{BB962C8B-B14F-4D97-AF65-F5344CB8AC3E}">
        <p14:creationId xmlns:p14="http://schemas.microsoft.com/office/powerpoint/2010/main" val="34909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588" y="1143000"/>
            <a:ext cx="4116387"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2</a:t>
            </a:fld>
            <a:endParaRPr lang="fr-FR"/>
          </a:p>
        </p:txBody>
      </p:sp>
    </p:spTree>
    <p:extLst>
      <p:ext uri="{BB962C8B-B14F-4D97-AF65-F5344CB8AC3E}">
        <p14:creationId xmlns:p14="http://schemas.microsoft.com/office/powerpoint/2010/main" val="1762656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19</a:t>
            </a:fld>
            <a:endParaRPr lang="fr-FR" dirty="0"/>
          </a:p>
        </p:txBody>
      </p:sp>
    </p:spTree>
    <p:extLst>
      <p:ext uri="{BB962C8B-B14F-4D97-AF65-F5344CB8AC3E}">
        <p14:creationId xmlns:p14="http://schemas.microsoft.com/office/powerpoint/2010/main" val="3056984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20</a:t>
            </a:fld>
            <a:endParaRPr lang="fr-FR" dirty="0"/>
          </a:p>
        </p:txBody>
      </p:sp>
    </p:spTree>
    <p:extLst>
      <p:ext uri="{BB962C8B-B14F-4D97-AF65-F5344CB8AC3E}">
        <p14:creationId xmlns:p14="http://schemas.microsoft.com/office/powerpoint/2010/main" val="1688843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21</a:t>
            </a:fld>
            <a:endParaRPr lang="fr-FR" dirty="0"/>
          </a:p>
        </p:txBody>
      </p:sp>
    </p:spTree>
    <p:extLst>
      <p:ext uri="{BB962C8B-B14F-4D97-AF65-F5344CB8AC3E}">
        <p14:creationId xmlns:p14="http://schemas.microsoft.com/office/powerpoint/2010/main" val="427146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26</a:t>
            </a:fld>
            <a:endParaRPr lang="fr-FR" dirty="0"/>
          </a:p>
        </p:txBody>
      </p:sp>
    </p:spTree>
    <p:extLst>
      <p:ext uri="{BB962C8B-B14F-4D97-AF65-F5344CB8AC3E}">
        <p14:creationId xmlns:p14="http://schemas.microsoft.com/office/powerpoint/2010/main" val="2034769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28</a:t>
            </a:fld>
            <a:endParaRPr lang="fr-FR" dirty="0"/>
          </a:p>
        </p:txBody>
      </p:sp>
    </p:spTree>
    <p:extLst>
      <p:ext uri="{BB962C8B-B14F-4D97-AF65-F5344CB8AC3E}">
        <p14:creationId xmlns:p14="http://schemas.microsoft.com/office/powerpoint/2010/main" val="3035466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39</a:t>
            </a:fld>
            <a:endParaRPr lang="fr-FR" dirty="0"/>
          </a:p>
        </p:txBody>
      </p:sp>
    </p:spTree>
    <p:extLst>
      <p:ext uri="{BB962C8B-B14F-4D97-AF65-F5344CB8AC3E}">
        <p14:creationId xmlns:p14="http://schemas.microsoft.com/office/powerpoint/2010/main" val="425158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40</a:t>
            </a:fld>
            <a:endParaRPr lang="fr-FR" dirty="0"/>
          </a:p>
        </p:txBody>
      </p:sp>
    </p:spTree>
    <p:extLst>
      <p:ext uri="{BB962C8B-B14F-4D97-AF65-F5344CB8AC3E}">
        <p14:creationId xmlns:p14="http://schemas.microsoft.com/office/powerpoint/2010/main" val="2930542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41</a:t>
            </a:fld>
            <a:endParaRPr lang="fr-FR" dirty="0"/>
          </a:p>
        </p:txBody>
      </p:sp>
    </p:spTree>
    <p:extLst>
      <p:ext uri="{BB962C8B-B14F-4D97-AF65-F5344CB8AC3E}">
        <p14:creationId xmlns:p14="http://schemas.microsoft.com/office/powerpoint/2010/main" val="3329909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42</a:t>
            </a:fld>
            <a:endParaRPr lang="fr-FR" dirty="0"/>
          </a:p>
        </p:txBody>
      </p:sp>
    </p:spTree>
    <p:extLst>
      <p:ext uri="{BB962C8B-B14F-4D97-AF65-F5344CB8AC3E}">
        <p14:creationId xmlns:p14="http://schemas.microsoft.com/office/powerpoint/2010/main" val="213675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43</a:t>
            </a:fld>
            <a:endParaRPr lang="fr-FR" dirty="0"/>
          </a:p>
        </p:txBody>
      </p:sp>
    </p:spTree>
    <p:extLst>
      <p:ext uri="{BB962C8B-B14F-4D97-AF65-F5344CB8AC3E}">
        <p14:creationId xmlns:p14="http://schemas.microsoft.com/office/powerpoint/2010/main" val="245686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588" y="1143000"/>
            <a:ext cx="4116387"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3</a:t>
            </a:fld>
            <a:endParaRPr lang="fr-FR"/>
          </a:p>
        </p:txBody>
      </p:sp>
    </p:spTree>
    <p:extLst>
      <p:ext uri="{BB962C8B-B14F-4D97-AF65-F5344CB8AC3E}">
        <p14:creationId xmlns:p14="http://schemas.microsoft.com/office/powerpoint/2010/main" val="2101553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44</a:t>
            </a:fld>
            <a:endParaRPr lang="fr-FR" dirty="0"/>
          </a:p>
        </p:txBody>
      </p:sp>
    </p:spTree>
    <p:extLst>
      <p:ext uri="{BB962C8B-B14F-4D97-AF65-F5344CB8AC3E}">
        <p14:creationId xmlns:p14="http://schemas.microsoft.com/office/powerpoint/2010/main" val="4126003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45</a:t>
            </a:fld>
            <a:endParaRPr lang="fr-FR" dirty="0"/>
          </a:p>
        </p:txBody>
      </p:sp>
    </p:spTree>
    <p:extLst>
      <p:ext uri="{BB962C8B-B14F-4D97-AF65-F5344CB8AC3E}">
        <p14:creationId xmlns:p14="http://schemas.microsoft.com/office/powerpoint/2010/main" val="550112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46</a:t>
            </a:fld>
            <a:endParaRPr lang="fr-FR" dirty="0"/>
          </a:p>
        </p:txBody>
      </p:sp>
    </p:spTree>
    <p:extLst>
      <p:ext uri="{BB962C8B-B14F-4D97-AF65-F5344CB8AC3E}">
        <p14:creationId xmlns:p14="http://schemas.microsoft.com/office/powerpoint/2010/main" val="2282703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47</a:t>
            </a:fld>
            <a:endParaRPr lang="fr-FR" dirty="0"/>
          </a:p>
        </p:txBody>
      </p:sp>
    </p:spTree>
    <p:extLst>
      <p:ext uri="{BB962C8B-B14F-4D97-AF65-F5344CB8AC3E}">
        <p14:creationId xmlns:p14="http://schemas.microsoft.com/office/powerpoint/2010/main" val="354154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48</a:t>
            </a:fld>
            <a:endParaRPr lang="fr-FR" dirty="0"/>
          </a:p>
        </p:txBody>
      </p:sp>
    </p:spTree>
    <p:extLst>
      <p:ext uri="{BB962C8B-B14F-4D97-AF65-F5344CB8AC3E}">
        <p14:creationId xmlns:p14="http://schemas.microsoft.com/office/powerpoint/2010/main" val="3418580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49</a:t>
            </a:fld>
            <a:endParaRPr lang="fr-FR" dirty="0"/>
          </a:p>
        </p:txBody>
      </p:sp>
    </p:spTree>
    <p:extLst>
      <p:ext uri="{BB962C8B-B14F-4D97-AF65-F5344CB8AC3E}">
        <p14:creationId xmlns:p14="http://schemas.microsoft.com/office/powerpoint/2010/main" val="689155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50</a:t>
            </a:fld>
            <a:endParaRPr lang="fr-FR" dirty="0"/>
          </a:p>
        </p:txBody>
      </p:sp>
    </p:spTree>
    <p:extLst>
      <p:ext uri="{BB962C8B-B14F-4D97-AF65-F5344CB8AC3E}">
        <p14:creationId xmlns:p14="http://schemas.microsoft.com/office/powerpoint/2010/main" val="3731670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57</a:t>
            </a:fld>
            <a:endParaRPr lang="fr-FR" dirty="0"/>
          </a:p>
        </p:txBody>
      </p:sp>
    </p:spTree>
    <p:extLst>
      <p:ext uri="{BB962C8B-B14F-4D97-AF65-F5344CB8AC3E}">
        <p14:creationId xmlns:p14="http://schemas.microsoft.com/office/powerpoint/2010/main" val="324435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58</a:t>
            </a:fld>
            <a:endParaRPr lang="fr-FR" dirty="0"/>
          </a:p>
        </p:txBody>
      </p:sp>
    </p:spTree>
    <p:extLst>
      <p:ext uri="{BB962C8B-B14F-4D97-AF65-F5344CB8AC3E}">
        <p14:creationId xmlns:p14="http://schemas.microsoft.com/office/powerpoint/2010/main" val="176145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59</a:t>
            </a:fld>
            <a:endParaRPr lang="fr-FR" dirty="0"/>
          </a:p>
        </p:txBody>
      </p:sp>
    </p:spTree>
    <p:extLst>
      <p:ext uri="{BB962C8B-B14F-4D97-AF65-F5344CB8AC3E}">
        <p14:creationId xmlns:p14="http://schemas.microsoft.com/office/powerpoint/2010/main" val="2022168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588" y="1143000"/>
            <a:ext cx="4116387"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4</a:t>
            </a:fld>
            <a:endParaRPr lang="fr-FR"/>
          </a:p>
        </p:txBody>
      </p:sp>
    </p:spTree>
    <p:extLst>
      <p:ext uri="{BB962C8B-B14F-4D97-AF65-F5344CB8AC3E}">
        <p14:creationId xmlns:p14="http://schemas.microsoft.com/office/powerpoint/2010/main" val="3942628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60</a:t>
            </a:fld>
            <a:endParaRPr lang="fr-FR" dirty="0"/>
          </a:p>
        </p:txBody>
      </p:sp>
    </p:spTree>
    <p:extLst>
      <p:ext uri="{BB962C8B-B14F-4D97-AF65-F5344CB8AC3E}">
        <p14:creationId xmlns:p14="http://schemas.microsoft.com/office/powerpoint/2010/main" val="936055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61</a:t>
            </a:fld>
            <a:endParaRPr lang="fr-FR" dirty="0"/>
          </a:p>
        </p:txBody>
      </p:sp>
    </p:spTree>
    <p:extLst>
      <p:ext uri="{BB962C8B-B14F-4D97-AF65-F5344CB8AC3E}">
        <p14:creationId xmlns:p14="http://schemas.microsoft.com/office/powerpoint/2010/main" val="23279960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62</a:t>
            </a:fld>
            <a:endParaRPr lang="fr-FR"/>
          </a:p>
        </p:txBody>
      </p:sp>
    </p:spTree>
    <p:extLst>
      <p:ext uri="{BB962C8B-B14F-4D97-AF65-F5344CB8AC3E}">
        <p14:creationId xmlns:p14="http://schemas.microsoft.com/office/powerpoint/2010/main" val="3427650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76</a:t>
            </a:fld>
            <a:endParaRPr lang="fr-FR"/>
          </a:p>
        </p:txBody>
      </p:sp>
    </p:spTree>
    <p:extLst>
      <p:ext uri="{BB962C8B-B14F-4D97-AF65-F5344CB8AC3E}">
        <p14:creationId xmlns:p14="http://schemas.microsoft.com/office/powerpoint/2010/main" val="2734707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78</a:t>
            </a:fld>
            <a:endParaRPr lang="fr-FR"/>
          </a:p>
        </p:txBody>
      </p:sp>
    </p:spTree>
    <p:extLst>
      <p:ext uri="{BB962C8B-B14F-4D97-AF65-F5344CB8AC3E}">
        <p14:creationId xmlns:p14="http://schemas.microsoft.com/office/powerpoint/2010/main" val="3058527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82</a:t>
            </a:fld>
            <a:endParaRPr lang="fr-FR"/>
          </a:p>
        </p:txBody>
      </p:sp>
    </p:spTree>
    <p:extLst>
      <p:ext uri="{BB962C8B-B14F-4D97-AF65-F5344CB8AC3E}">
        <p14:creationId xmlns:p14="http://schemas.microsoft.com/office/powerpoint/2010/main" val="1834837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87</a:t>
            </a:fld>
            <a:endParaRPr lang="fr-FR"/>
          </a:p>
        </p:txBody>
      </p:sp>
    </p:spTree>
    <p:extLst>
      <p:ext uri="{BB962C8B-B14F-4D97-AF65-F5344CB8AC3E}">
        <p14:creationId xmlns:p14="http://schemas.microsoft.com/office/powerpoint/2010/main" val="2418989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94</a:t>
            </a:fld>
            <a:endParaRPr lang="fr-FR"/>
          </a:p>
        </p:txBody>
      </p:sp>
    </p:spTree>
    <p:extLst>
      <p:ext uri="{BB962C8B-B14F-4D97-AF65-F5344CB8AC3E}">
        <p14:creationId xmlns:p14="http://schemas.microsoft.com/office/powerpoint/2010/main" val="2701710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95</a:t>
            </a:fld>
            <a:endParaRPr lang="fr-FR"/>
          </a:p>
        </p:txBody>
      </p:sp>
    </p:spTree>
    <p:extLst>
      <p:ext uri="{BB962C8B-B14F-4D97-AF65-F5344CB8AC3E}">
        <p14:creationId xmlns:p14="http://schemas.microsoft.com/office/powerpoint/2010/main" val="2787124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98</a:t>
            </a:fld>
            <a:endParaRPr lang="fr-FR"/>
          </a:p>
        </p:txBody>
      </p:sp>
    </p:spTree>
    <p:extLst>
      <p:ext uri="{BB962C8B-B14F-4D97-AF65-F5344CB8AC3E}">
        <p14:creationId xmlns:p14="http://schemas.microsoft.com/office/powerpoint/2010/main" val="3294016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588" y="1143000"/>
            <a:ext cx="4116387"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5</a:t>
            </a:fld>
            <a:endParaRPr lang="fr-FR"/>
          </a:p>
        </p:txBody>
      </p:sp>
    </p:spTree>
    <p:extLst>
      <p:ext uri="{BB962C8B-B14F-4D97-AF65-F5344CB8AC3E}">
        <p14:creationId xmlns:p14="http://schemas.microsoft.com/office/powerpoint/2010/main" val="257699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100</a:t>
            </a:fld>
            <a:endParaRPr lang="fr-FR"/>
          </a:p>
        </p:txBody>
      </p:sp>
    </p:spTree>
    <p:extLst>
      <p:ext uri="{BB962C8B-B14F-4D97-AF65-F5344CB8AC3E}">
        <p14:creationId xmlns:p14="http://schemas.microsoft.com/office/powerpoint/2010/main" val="1429505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102</a:t>
            </a:fld>
            <a:endParaRPr lang="fr-FR"/>
          </a:p>
        </p:txBody>
      </p:sp>
    </p:spTree>
    <p:extLst>
      <p:ext uri="{BB962C8B-B14F-4D97-AF65-F5344CB8AC3E}">
        <p14:creationId xmlns:p14="http://schemas.microsoft.com/office/powerpoint/2010/main" val="319433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103</a:t>
            </a:fld>
            <a:endParaRPr lang="fr-FR"/>
          </a:p>
        </p:txBody>
      </p:sp>
    </p:spTree>
    <p:extLst>
      <p:ext uri="{BB962C8B-B14F-4D97-AF65-F5344CB8AC3E}">
        <p14:creationId xmlns:p14="http://schemas.microsoft.com/office/powerpoint/2010/main" val="494714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104</a:t>
            </a:fld>
            <a:endParaRPr lang="fr-FR"/>
          </a:p>
        </p:txBody>
      </p:sp>
    </p:spTree>
    <p:extLst>
      <p:ext uri="{BB962C8B-B14F-4D97-AF65-F5344CB8AC3E}">
        <p14:creationId xmlns:p14="http://schemas.microsoft.com/office/powerpoint/2010/main" val="216365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105</a:t>
            </a:fld>
            <a:endParaRPr lang="fr-FR"/>
          </a:p>
        </p:txBody>
      </p:sp>
    </p:spTree>
    <p:extLst>
      <p:ext uri="{BB962C8B-B14F-4D97-AF65-F5344CB8AC3E}">
        <p14:creationId xmlns:p14="http://schemas.microsoft.com/office/powerpoint/2010/main" val="306677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24C0D-3D37-428C-8129-B6DBE53F72DE}"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09240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36422-FEBC-901E-2B8D-964479E38F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B73FD-03FB-5C60-878E-6DCF57AD50A6}"/>
              </a:ext>
            </a:extLst>
          </p:cNvPr>
          <p:cNvSpPr>
            <a:spLocks noGrp="1" noRot="1" noChangeAspect="1"/>
          </p:cNvSpPr>
          <p:nvPr>
            <p:ph type="sldImg"/>
          </p:nvPr>
        </p:nvSpPr>
        <p:spPr>
          <a:xfrm>
            <a:off x="1371600" y="1143000"/>
            <a:ext cx="4114800" cy="3086100"/>
          </a:xfrm>
        </p:spPr>
      </p:sp>
      <p:sp>
        <p:nvSpPr>
          <p:cNvPr id="3" name="Notes Placeholder 2">
            <a:extLst>
              <a:ext uri="{FF2B5EF4-FFF2-40B4-BE49-F238E27FC236}">
                <a16:creationId xmlns:a16="http://schemas.microsoft.com/office/drawing/2014/main" id="{70E3CF4F-5115-5C7E-A531-DB2160A7F8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828B69-4423-C299-9596-A9B48EBD36FA}"/>
              </a:ext>
            </a:extLst>
          </p:cNvPr>
          <p:cNvSpPr>
            <a:spLocks noGrp="1"/>
          </p:cNvSpPr>
          <p:nvPr>
            <p:ph type="sldNum" sz="quarter" idx="5"/>
          </p:nvPr>
        </p:nvSpPr>
        <p:spPr/>
        <p:txBody>
          <a:bodyPr/>
          <a:lstStyle/>
          <a:p>
            <a:fld id="{5E8B426C-981A-49DB-B074-483D80442EAB}" type="slidenum">
              <a:rPr lang="fr-FR" smtClean="0"/>
              <a:t>108</a:t>
            </a:fld>
            <a:endParaRPr lang="fr-FR" dirty="0"/>
          </a:p>
        </p:txBody>
      </p:sp>
    </p:spTree>
    <p:extLst>
      <p:ext uri="{BB962C8B-B14F-4D97-AF65-F5344CB8AC3E}">
        <p14:creationId xmlns:p14="http://schemas.microsoft.com/office/powerpoint/2010/main" val="19052331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109</a:t>
            </a:fld>
            <a:endParaRPr lang="fr-FR"/>
          </a:p>
        </p:txBody>
      </p:sp>
    </p:spTree>
    <p:extLst>
      <p:ext uri="{BB962C8B-B14F-4D97-AF65-F5344CB8AC3E}">
        <p14:creationId xmlns:p14="http://schemas.microsoft.com/office/powerpoint/2010/main" val="1251928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110</a:t>
            </a:fld>
            <a:endParaRPr lang="fr-FR"/>
          </a:p>
        </p:txBody>
      </p:sp>
    </p:spTree>
    <p:extLst>
      <p:ext uri="{BB962C8B-B14F-4D97-AF65-F5344CB8AC3E}">
        <p14:creationId xmlns:p14="http://schemas.microsoft.com/office/powerpoint/2010/main" val="2603796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112</a:t>
            </a:fld>
            <a:endParaRPr lang="fr-FR"/>
          </a:p>
        </p:txBody>
      </p:sp>
    </p:spTree>
    <p:extLst>
      <p:ext uri="{BB962C8B-B14F-4D97-AF65-F5344CB8AC3E}">
        <p14:creationId xmlns:p14="http://schemas.microsoft.com/office/powerpoint/2010/main" val="156082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588" y="1143000"/>
            <a:ext cx="4116387"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6</a:t>
            </a:fld>
            <a:endParaRPr lang="fr-FR"/>
          </a:p>
        </p:txBody>
      </p:sp>
    </p:spTree>
    <p:extLst>
      <p:ext uri="{BB962C8B-B14F-4D97-AF65-F5344CB8AC3E}">
        <p14:creationId xmlns:p14="http://schemas.microsoft.com/office/powerpoint/2010/main" val="449792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113</a:t>
            </a:fld>
            <a:endParaRPr lang="fr-FR"/>
          </a:p>
        </p:txBody>
      </p:sp>
    </p:spTree>
    <p:extLst>
      <p:ext uri="{BB962C8B-B14F-4D97-AF65-F5344CB8AC3E}">
        <p14:creationId xmlns:p14="http://schemas.microsoft.com/office/powerpoint/2010/main" val="210571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114</a:t>
            </a:fld>
            <a:endParaRPr lang="fr-FR"/>
          </a:p>
        </p:txBody>
      </p:sp>
    </p:spTree>
    <p:extLst>
      <p:ext uri="{BB962C8B-B14F-4D97-AF65-F5344CB8AC3E}">
        <p14:creationId xmlns:p14="http://schemas.microsoft.com/office/powerpoint/2010/main" val="588195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117</a:t>
            </a:fld>
            <a:endParaRPr lang="fr-FR"/>
          </a:p>
        </p:txBody>
      </p:sp>
    </p:spTree>
    <p:extLst>
      <p:ext uri="{BB962C8B-B14F-4D97-AF65-F5344CB8AC3E}">
        <p14:creationId xmlns:p14="http://schemas.microsoft.com/office/powerpoint/2010/main" val="3059451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118</a:t>
            </a:fld>
            <a:endParaRPr lang="fr-FR"/>
          </a:p>
        </p:txBody>
      </p:sp>
    </p:spTree>
    <p:extLst>
      <p:ext uri="{BB962C8B-B14F-4D97-AF65-F5344CB8AC3E}">
        <p14:creationId xmlns:p14="http://schemas.microsoft.com/office/powerpoint/2010/main" val="5042536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121</a:t>
            </a:fld>
            <a:endParaRPr lang="fr-FR"/>
          </a:p>
        </p:txBody>
      </p:sp>
    </p:spTree>
    <p:extLst>
      <p:ext uri="{BB962C8B-B14F-4D97-AF65-F5344CB8AC3E}">
        <p14:creationId xmlns:p14="http://schemas.microsoft.com/office/powerpoint/2010/main" val="15562391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122</a:t>
            </a:fld>
            <a:endParaRPr lang="fr-FR"/>
          </a:p>
        </p:txBody>
      </p:sp>
    </p:spTree>
    <p:extLst>
      <p:ext uri="{BB962C8B-B14F-4D97-AF65-F5344CB8AC3E}">
        <p14:creationId xmlns:p14="http://schemas.microsoft.com/office/powerpoint/2010/main" val="437063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123</a:t>
            </a:fld>
            <a:endParaRPr lang="fr-FR"/>
          </a:p>
        </p:txBody>
      </p:sp>
    </p:spTree>
    <p:extLst>
      <p:ext uri="{BB962C8B-B14F-4D97-AF65-F5344CB8AC3E}">
        <p14:creationId xmlns:p14="http://schemas.microsoft.com/office/powerpoint/2010/main" val="184472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124</a:t>
            </a:fld>
            <a:endParaRPr lang="fr-FR"/>
          </a:p>
        </p:txBody>
      </p:sp>
    </p:spTree>
    <p:extLst>
      <p:ext uri="{BB962C8B-B14F-4D97-AF65-F5344CB8AC3E}">
        <p14:creationId xmlns:p14="http://schemas.microsoft.com/office/powerpoint/2010/main" val="3407602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125</a:t>
            </a:fld>
            <a:endParaRPr lang="fr-FR"/>
          </a:p>
        </p:txBody>
      </p:sp>
    </p:spTree>
    <p:extLst>
      <p:ext uri="{BB962C8B-B14F-4D97-AF65-F5344CB8AC3E}">
        <p14:creationId xmlns:p14="http://schemas.microsoft.com/office/powerpoint/2010/main" val="29847050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127</a:t>
            </a:fld>
            <a:endParaRPr lang="fr-FR"/>
          </a:p>
        </p:txBody>
      </p:sp>
    </p:spTree>
    <p:extLst>
      <p:ext uri="{BB962C8B-B14F-4D97-AF65-F5344CB8AC3E}">
        <p14:creationId xmlns:p14="http://schemas.microsoft.com/office/powerpoint/2010/main" val="319433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588" y="1143000"/>
            <a:ext cx="4116387"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7</a:t>
            </a:fld>
            <a:endParaRPr lang="fr-FR"/>
          </a:p>
        </p:txBody>
      </p:sp>
    </p:spTree>
    <p:extLst>
      <p:ext uri="{BB962C8B-B14F-4D97-AF65-F5344CB8AC3E}">
        <p14:creationId xmlns:p14="http://schemas.microsoft.com/office/powerpoint/2010/main" val="3874359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129</a:t>
            </a:fld>
            <a:endParaRPr lang="fr-FR"/>
          </a:p>
        </p:txBody>
      </p:sp>
    </p:spTree>
    <p:extLst>
      <p:ext uri="{BB962C8B-B14F-4D97-AF65-F5344CB8AC3E}">
        <p14:creationId xmlns:p14="http://schemas.microsoft.com/office/powerpoint/2010/main" val="24019303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130</a:t>
            </a:fld>
            <a:endParaRPr lang="fr-FR"/>
          </a:p>
        </p:txBody>
      </p:sp>
    </p:spTree>
    <p:extLst>
      <p:ext uri="{BB962C8B-B14F-4D97-AF65-F5344CB8AC3E}">
        <p14:creationId xmlns:p14="http://schemas.microsoft.com/office/powerpoint/2010/main" val="2801801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131</a:t>
            </a:fld>
            <a:endParaRPr lang="fr-FR"/>
          </a:p>
        </p:txBody>
      </p:sp>
    </p:spTree>
    <p:extLst>
      <p:ext uri="{BB962C8B-B14F-4D97-AF65-F5344CB8AC3E}">
        <p14:creationId xmlns:p14="http://schemas.microsoft.com/office/powerpoint/2010/main" val="22922070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132</a:t>
            </a:fld>
            <a:endParaRPr lang="fr-FR"/>
          </a:p>
        </p:txBody>
      </p:sp>
    </p:spTree>
    <p:extLst>
      <p:ext uri="{BB962C8B-B14F-4D97-AF65-F5344CB8AC3E}">
        <p14:creationId xmlns:p14="http://schemas.microsoft.com/office/powerpoint/2010/main" val="15916068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134</a:t>
            </a:fld>
            <a:endParaRPr lang="fr-FR"/>
          </a:p>
        </p:txBody>
      </p:sp>
    </p:spTree>
    <p:extLst>
      <p:ext uri="{BB962C8B-B14F-4D97-AF65-F5344CB8AC3E}">
        <p14:creationId xmlns:p14="http://schemas.microsoft.com/office/powerpoint/2010/main" val="18987651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135</a:t>
            </a:fld>
            <a:endParaRPr lang="fr-FR"/>
          </a:p>
        </p:txBody>
      </p:sp>
    </p:spTree>
    <p:extLst>
      <p:ext uri="{BB962C8B-B14F-4D97-AF65-F5344CB8AC3E}">
        <p14:creationId xmlns:p14="http://schemas.microsoft.com/office/powerpoint/2010/main" val="3928285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136</a:t>
            </a:fld>
            <a:endParaRPr lang="fr-FR"/>
          </a:p>
        </p:txBody>
      </p:sp>
    </p:spTree>
    <p:extLst>
      <p:ext uri="{BB962C8B-B14F-4D97-AF65-F5344CB8AC3E}">
        <p14:creationId xmlns:p14="http://schemas.microsoft.com/office/powerpoint/2010/main" val="235119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137</a:t>
            </a:fld>
            <a:endParaRPr lang="fr-FR"/>
          </a:p>
        </p:txBody>
      </p:sp>
    </p:spTree>
    <p:extLst>
      <p:ext uri="{BB962C8B-B14F-4D97-AF65-F5344CB8AC3E}">
        <p14:creationId xmlns:p14="http://schemas.microsoft.com/office/powerpoint/2010/main" val="41492296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138</a:t>
            </a:fld>
            <a:endParaRPr lang="fr-FR"/>
          </a:p>
        </p:txBody>
      </p:sp>
    </p:spTree>
    <p:extLst>
      <p:ext uri="{BB962C8B-B14F-4D97-AF65-F5344CB8AC3E}">
        <p14:creationId xmlns:p14="http://schemas.microsoft.com/office/powerpoint/2010/main" val="2627840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139</a:t>
            </a:fld>
            <a:endParaRPr lang="fr-FR"/>
          </a:p>
        </p:txBody>
      </p:sp>
    </p:spTree>
    <p:extLst>
      <p:ext uri="{BB962C8B-B14F-4D97-AF65-F5344CB8AC3E}">
        <p14:creationId xmlns:p14="http://schemas.microsoft.com/office/powerpoint/2010/main" val="4041917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9</a:t>
            </a:fld>
            <a:endParaRPr lang="fr-FR" dirty="0"/>
          </a:p>
        </p:txBody>
      </p:sp>
    </p:spTree>
    <p:extLst>
      <p:ext uri="{BB962C8B-B14F-4D97-AF65-F5344CB8AC3E}">
        <p14:creationId xmlns:p14="http://schemas.microsoft.com/office/powerpoint/2010/main" val="2554388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140</a:t>
            </a:fld>
            <a:endParaRPr lang="fr-FR"/>
          </a:p>
        </p:txBody>
      </p:sp>
    </p:spTree>
    <p:extLst>
      <p:ext uri="{BB962C8B-B14F-4D97-AF65-F5344CB8AC3E}">
        <p14:creationId xmlns:p14="http://schemas.microsoft.com/office/powerpoint/2010/main" val="13607275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141</a:t>
            </a:fld>
            <a:endParaRPr lang="fr-FR"/>
          </a:p>
        </p:txBody>
      </p:sp>
    </p:spTree>
    <p:extLst>
      <p:ext uri="{BB962C8B-B14F-4D97-AF65-F5344CB8AC3E}">
        <p14:creationId xmlns:p14="http://schemas.microsoft.com/office/powerpoint/2010/main" val="8325168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142</a:t>
            </a:fld>
            <a:endParaRPr lang="fr-FR"/>
          </a:p>
        </p:txBody>
      </p:sp>
    </p:spTree>
    <p:extLst>
      <p:ext uri="{BB962C8B-B14F-4D97-AF65-F5344CB8AC3E}">
        <p14:creationId xmlns:p14="http://schemas.microsoft.com/office/powerpoint/2010/main" val="26375092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143</a:t>
            </a:fld>
            <a:endParaRPr lang="fr-FR"/>
          </a:p>
        </p:txBody>
      </p:sp>
    </p:spTree>
    <p:extLst>
      <p:ext uri="{BB962C8B-B14F-4D97-AF65-F5344CB8AC3E}">
        <p14:creationId xmlns:p14="http://schemas.microsoft.com/office/powerpoint/2010/main" val="23240408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144</a:t>
            </a:fld>
            <a:endParaRPr lang="fr-FR"/>
          </a:p>
        </p:txBody>
      </p:sp>
    </p:spTree>
    <p:extLst>
      <p:ext uri="{BB962C8B-B14F-4D97-AF65-F5344CB8AC3E}">
        <p14:creationId xmlns:p14="http://schemas.microsoft.com/office/powerpoint/2010/main" val="31600716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145</a:t>
            </a:fld>
            <a:endParaRPr lang="fr-FR"/>
          </a:p>
        </p:txBody>
      </p:sp>
    </p:spTree>
    <p:extLst>
      <p:ext uri="{BB962C8B-B14F-4D97-AF65-F5344CB8AC3E}">
        <p14:creationId xmlns:p14="http://schemas.microsoft.com/office/powerpoint/2010/main" val="1036203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146</a:t>
            </a:fld>
            <a:endParaRPr lang="fr-FR"/>
          </a:p>
        </p:txBody>
      </p:sp>
    </p:spTree>
    <p:extLst>
      <p:ext uri="{BB962C8B-B14F-4D97-AF65-F5344CB8AC3E}">
        <p14:creationId xmlns:p14="http://schemas.microsoft.com/office/powerpoint/2010/main" val="1484715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147</a:t>
            </a:fld>
            <a:endParaRPr lang="fr-FR"/>
          </a:p>
        </p:txBody>
      </p:sp>
    </p:spTree>
    <p:extLst>
      <p:ext uri="{BB962C8B-B14F-4D97-AF65-F5344CB8AC3E}">
        <p14:creationId xmlns:p14="http://schemas.microsoft.com/office/powerpoint/2010/main" val="42120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7925" y="1233488"/>
            <a:ext cx="4441825"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10</a:t>
            </a:fld>
            <a:endParaRPr lang="fr-FR" dirty="0"/>
          </a:p>
        </p:txBody>
      </p:sp>
    </p:spTree>
    <p:extLst>
      <p:ext uri="{BB962C8B-B14F-4D97-AF65-F5344CB8AC3E}">
        <p14:creationId xmlns:p14="http://schemas.microsoft.com/office/powerpoint/2010/main" val="198487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4913" y="1233488"/>
            <a:ext cx="4443412" cy="3332162"/>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18</a:t>
            </a:fld>
            <a:endParaRPr lang="fr-FR" dirty="0"/>
          </a:p>
        </p:txBody>
      </p:sp>
    </p:spTree>
    <p:extLst>
      <p:ext uri="{BB962C8B-B14F-4D97-AF65-F5344CB8AC3E}">
        <p14:creationId xmlns:p14="http://schemas.microsoft.com/office/powerpoint/2010/main" val="8884489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blank-1">
    <p:spTree>
      <p:nvGrpSpPr>
        <p:cNvPr id="1" name=""/>
        <p:cNvGrpSpPr/>
        <p:nvPr/>
      </p:nvGrpSpPr>
      <p:grpSpPr>
        <a:xfrm>
          <a:off x="0" y="0"/>
          <a:ext cx="0" cy="0"/>
          <a:chOff x="0" y="0"/>
          <a:chExt cx="0" cy="0"/>
        </a:xfrm>
      </p:grpSpPr>
      <p:sp>
        <p:nvSpPr>
          <p:cNvPr id="2" name="Title 1"/>
          <p:cNvSpPr>
            <a:spLocks noGrp="1"/>
          </p:cNvSpPr>
          <p:nvPr>
            <p:ph type="ctrTitle"/>
          </p:nvPr>
        </p:nvSpPr>
        <p:spPr>
          <a:xfrm>
            <a:off x="963900" y="2358221"/>
            <a:ext cx="4481876" cy="724826"/>
          </a:xfrm>
        </p:spPr>
        <p:txBody>
          <a:bodyPr anchor="b" anchorCtr="0">
            <a:noAutofit/>
          </a:bodyPr>
          <a:lstStyle>
            <a:lvl1pPr algn="l">
              <a:lnSpc>
                <a:spcPts val="2175"/>
              </a:lnSpc>
              <a:defRPr sz="1875" b="1"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963900" y="3270572"/>
            <a:ext cx="4481877" cy="559423"/>
          </a:xfrm>
        </p:spPr>
        <p:txBody>
          <a:bodyPr>
            <a:noAutofit/>
          </a:bodyPr>
          <a:lstStyle>
            <a:lvl1pPr marL="0" indent="0" algn="l">
              <a:spcBef>
                <a:spcPts val="0"/>
              </a:spcBef>
              <a:buNone/>
              <a:defRPr sz="975" b="0" i="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12" name="Rectangle 11">
            <a:extLst>
              <a:ext uri="{FF2B5EF4-FFF2-40B4-BE49-F238E27FC236}">
                <a16:creationId xmlns:a16="http://schemas.microsoft.com/office/drawing/2014/main" id="{AEFD43DB-60F0-69E5-0E6E-39DAC8F580D6}"/>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 name="Rectangle 12">
            <a:extLst>
              <a:ext uri="{FF2B5EF4-FFF2-40B4-BE49-F238E27FC236}">
                <a16:creationId xmlns:a16="http://schemas.microsoft.com/office/drawing/2014/main" id="{06211952-6EFD-1268-B0D8-5D1EA9A036DA}"/>
              </a:ext>
            </a:extLst>
          </p:cNvPr>
          <p:cNvSpPr>
            <a:spLocks noChangeAspect="1"/>
          </p:cNvSpPr>
          <p:nvPr userDrawn="1"/>
        </p:nvSpPr>
        <p:spPr>
          <a:xfrm>
            <a:off x="0" y="4286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 name="Rectangle 13">
            <a:extLst>
              <a:ext uri="{FF2B5EF4-FFF2-40B4-BE49-F238E27FC236}">
                <a16:creationId xmlns:a16="http://schemas.microsoft.com/office/drawing/2014/main" id="{69892B6F-9A39-8FF4-F99C-3D45A9DDD8CC}"/>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Rectangle 14">
            <a:extLst>
              <a:ext uri="{FF2B5EF4-FFF2-40B4-BE49-F238E27FC236}">
                <a16:creationId xmlns:a16="http://schemas.microsoft.com/office/drawing/2014/main" id="{39B1B74D-F7A7-427F-4C42-2E65F73D513D}"/>
              </a:ext>
            </a:extLst>
          </p:cNvPr>
          <p:cNvSpPr>
            <a:spLocks noChangeAspect="1"/>
          </p:cNvSpPr>
          <p:nvPr userDrawn="1"/>
        </p:nvSpPr>
        <p:spPr>
          <a:xfrm>
            <a:off x="-2" y="8570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 name="Rectangle 15">
            <a:extLst>
              <a:ext uri="{FF2B5EF4-FFF2-40B4-BE49-F238E27FC236}">
                <a16:creationId xmlns:a16="http://schemas.microsoft.com/office/drawing/2014/main" id="{F210BEFD-109F-37DE-ED0B-3CC93589B2DE}"/>
              </a:ext>
            </a:extLst>
          </p:cNvPr>
          <p:cNvSpPr>
            <a:spLocks noChangeAspect="1"/>
          </p:cNvSpPr>
          <p:nvPr userDrawn="1"/>
        </p:nvSpPr>
        <p:spPr>
          <a:xfrm>
            <a:off x="0" y="128561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 name="Rectangle 16">
            <a:extLst>
              <a:ext uri="{FF2B5EF4-FFF2-40B4-BE49-F238E27FC236}">
                <a16:creationId xmlns:a16="http://schemas.microsoft.com/office/drawing/2014/main" id="{071C3FFE-4231-78CA-D32E-0CB00040402B}"/>
              </a:ext>
            </a:extLst>
          </p:cNvPr>
          <p:cNvSpPr>
            <a:spLocks noChangeAspect="1"/>
          </p:cNvSpPr>
          <p:nvPr userDrawn="1"/>
        </p:nvSpPr>
        <p:spPr>
          <a:xfrm>
            <a:off x="-2" y="171422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Rectangle 17">
            <a:extLst>
              <a:ext uri="{FF2B5EF4-FFF2-40B4-BE49-F238E27FC236}">
                <a16:creationId xmlns:a16="http://schemas.microsoft.com/office/drawing/2014/main" id="{D7FB0309-AAC2-B57E-8D00-2D7697DD14AF}"/>
              </a:ext>
            </a:extLst>
          </p:cNvPr>
          <p:cNvSpPr>
            <a:spLocks noChangeAspect="1"/>
          </p:cNvSpPr>
          <p:nvPr userDrawn="1"/>
        </p:nvSpPr>
        <p:spPr>
          <a:xfrm>
            <a:off x="0" y="21428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a:extLst>
              <a:ext uri="{FF2B5EF4-FFF2-40B4-BE49-F238E27FC236}">
                <a16:creationId xmlns:a16="http://schemas.microsoft.com/office/drawing/2014/main" id="{2240B5A4-42DE-8A14-36D6-AFB428B9B1C1}"/>
              </a:ext>
            </a:extLst>
          </p:cNvPr>
          <p:cNvSpPr>
            <a:spLocks noChangeAspect="1"/>
          </p:cNvSpPr>
          <p:nvPr userDrawn="1"/>
        </p:nvSpPr>
        <p:spPr>
          <a:xfrm>
            <a:off x="-2" y="25712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1" name="Forme libre 20">
            <a:extLst>
              <a:ext uri="{FF2B5EF4-FFF2-40B4-BE49-F238E27FC236}">
                <a16:creationId xmlns:a16="http://schemas.microsoft.com/office/drawing/2014/main" id="{372BBFFA-319C-27E5-D42D-1FE7E80D5E92}"/>
              </a:ext>
            </a:extLst>
          </p:cNvPr>
          <p:cNvSpPr/>
          <p:nvPr userDrawn="1"/>
        </p:nvSpPr>
        <p:spPr>
          <a:xfrm>
            <a:off x="621608" y="760377"/>
            <a:ext cx="4481877"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22" name="Forme libre 21">
            <a:extLst>
              <a:ext uri="{FF2B5EF4-FFF2-40B4-BE49-F238E27FC236}">
                <a16:creationId xmlns:a16="http://schemas.microsoft.com/office/drawing/2014/main" id="{0512D8CC-A62A-40A3-3FFA-BD1F87DE1522}"/>
              </a:ext>
            </a:extLst>
          </p:cNvPr>
          <p:cNvSpPr/>
          <p:nvPr userDrawn="1"/>
        </p:nvSpPr>
        <p:spPr>
          <a:xfrm rot="16200000">
            <a:off x="-1585200" y="2915702"/>
            <a:ext cx="4383124"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23" name="Espace réservé du texte 81">
            <a:extLst>
              <a:ext uri="{FF2B5EF4-FFF2-40B4-BE49-F238E27FC236}">
                <a16:creationId xmlns:a16="http://schemas.microsoft.com/office/drawing/2014/main" id="{DAF0EE13-BA48-3E03-FCE8-668ACB135660}"/>
              </a:ext>
            </a:extLst>
          </p:cNvPr>
          <p:cNvSpPr>
            <a:spLocks noGrp="1"/>
          </p:cNvSpPr>
          <p:nvPr>
            <p:ph type="body" sz="quarter" idx="11" hasCustomPrompt="1"/>
          </p:nvPr>
        </p:nvSpPr>
        <p:spPr>
          <a:xfrm>
            <a:off x="963901" y="4486635"/>
            <a:ext cx="569612"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24" name="Espace réservé du texte 81">
            <a:extLst>
              <a:ext uri="{FF2B5EF4-FFF2-40B4-BE49-F238E27FC236}">
                <a16:creationId xmlns:a16="http://schemas.microsoft.com/office/drawing/2014/main" id="{6783BFA2-A7E6-4F84-84BA-D5976D269540}"/>
              </a:ext>
            </a:extLst>
          </p:cNvPr>
          <p:cNvSpPr>
            <a:spLocks noGrp="1"/>
          </p:cNvSpPr>
          <p:nvPr>
            <p:ph type="body" sz="quarter" idx="12" hasCustomPrompt="1"/>
          </p:nvPr>
        </p:nvSpPr>
        <p:spPr>
          <a:xfrm>
            <a:off x="1533513" y="4486635"/>
            <a:ext cx="2269606"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pic>
        <p:nvPicPr>
          <p:cNvPr id="5" name="Graphic 4">
            <a:extLst>
              <a:ext uri="{FF2B5EF4-FFF2-40B4-BE49-F238E27FC236}">
                <a16:creationId xmlns:a16="http://schemas.microsoft.com/office/drawing/2014/main" id="{DD9F045A-86C6-0812-3813-D4C61BA803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92146" y="284400"/>
            <a:ext cx="1082700" cy="782456"/>
          </a:xfrm>
          <a:prstGeom prst="rect">
            <a:avLst/>
          </a:prstGeom>
        </p:spPr>
      </p:pic>
    </p:spTree>
    <p:extLst>
      <p:ext uri="{BB962C8B-B14F-4D97-AF65-F5344CB8AC3E}">
        <p14:creationId xmlns:p14="http://schemas.microsoft.com/office/powerpoint/2010/main" val="2062730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C33DA7-2BBD-3B4B-9C40-8699CB5B8861}"/>
              </a:ext>
            </a:extLst>
          </p:cNvPr>
          <p:cNvSpPr/>
          <p:nvPr userDrawn="1"/>
        </p:nvSpPr>
        <p:spPr>
          <a:xfrm>
            <a:off x="1" y="1390650"/>
            <a:ext cx="6858000" cy="296175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lIns="50625" rtlCol="0" anchor="ctr"/>
          <a:lstStyle/>
          <a:p>
            <a:pPr algn="ctr"/>
            <a:endParaRPr lang="fr-FR" sz="1013"/>
          </a:p>
        </p:txBody>
      </p:sp>
      <p:sp>
        <p:nvSpPr>
          <p:cNvPr id="2" name="Titre 1"/>
          <p:cNvSpPr>
            <a:spLocks noGrp="1"/>
          </p:cNvSpPr>
          <p:nvPr>
            <p:ph type="title"/>
          </p:nvPr>
        </p:nvSpPr>
        <p:spPr>
          <a:xfrm>
            <a:off x="675000" y="813601"/>
            <a:ext cx="5831999" cy="349671"/>
          </a:xfrm>
        </p:spPr>
        <p:txBody>
          <a:bodyPr>
            <a:noAutofit/>
          </a:bodyPr>
          <a:lstStyle>
            <a:lvl1pPr>
              <a:defRPr sz="2250" b="0">
                <a:solidFill>
                  <a:srgbClr val="00B4E0"/>
                </a:solidFill>
              </a:defRPr>
            </a:lvl1pPr>
          </a:lstStyle>
          <a:p>
            <a:r>
              <a:rPr lang="en-US"/>
              <a:t>Click to edit Master title style</a:t>
            </a:r>
            <a:endParaRPr lang="fr-FR" dirty="0"/>
          </a:p>
        </p:txBody>
      </p:sp>
      <p:sp>
        <p:nvSpPr>
          <p:cNvPr id="3" name="Espace réservé du pied de page 2"/>
          <p:cNvSpPr>
            <a:spLocks noGrp="1"/>
          </p:cNvSpPr>
          <p:nvPr>
            <p:ph type="ftr" sz="quarter" idx="10"/>
          </p:nvPr>
        </p:nvSpPr>
        <p:spPr/>
        <p:txBody>
          <a:bodyPr/>
          <a:lstStyle/>
          <a:p>
            <a:r>
              <a:rPr lang="en-GB"/>
              <a:t>Presentation title  l  00 month 0000</a:t>
            </a:r>
          </a:p>
        </p:txBody>
      </p:sp>
      <p:sp>
        <p:nvSpPr>
          <p:cNvPr id="4" name="Espace réservé du numéro de diapositive 3"/>
          <p:cNvSpPr>
            <a:spLocks noGrp="1"/>
          </p:cNvSpPr>
          <p:nvPr>
            <p:ph type="sldNum" sz="quarter" idx="11"/>
          </p:nvPr>
        </p:nvSpPr>
        <p:spPr/>
        <p:txBody>
          <a:bodyPr/>
          <a:lstStyle/>
          <a:p>
            <a:fld id="{B6DA55B2-71C7-D142-9718-47F3DB26F441}" type="slidenum">
              <a:rPr lang="en-GB" smtClean="0"/>
              <a:t>‹#›</a:t>
            </a:fld>
            <a:endParaRPr lang="en-GB"/>
          </a:p>
        </p:txBody>
      </p:sp>
      <p:sp>
        <p:nvSpPr>
          <p:cNvPr id="6" name="Rectangle 5"/>
          <p:cNvSpPr/>
          <p:nvPr/>
        </p:nvSpPr>
        <p:spPr>
          <a:xfrm>
            <a:off x="321300" y="46710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9" name="Espace réservé du texte 8"/>
          <p:cNvSpPr>
            <a:spLocks noGrp="1"/>
          </p:cNvSpPr>
          <p:nvPr>
            <p:ph type="body" sz="quarter" idx="12"/>
          </p:nvPr>
        </p:nvSpPr>
        <p:spPr>
          <a:xfrm>
            <a:off x="675000" y="1576801"/>
            <a:ext cx="5777913" cy="2589301"/>
          </a:xfrm>
        </p:spPr>
        <p:txBody>
          <a:bodyPr/>
          <a:lstStyle>
            <a:lvl1pPr marL="202397" indent="-197635">
              <a:spcBef>
                <a:spcPts val="900"/>
              </a:spcBef>
              <a:buClr>
                <a:schemeClr val="accent1"/>
              </a:buClr>
              <a:buSzPct val="100000"/>
              <a:buFont typeface="+mj-lt"/>
              <a:buAutoNum type="arabicPeriod"/>
              <a:tabLst/>
              <a:defRPr sz="975" b="1">
                <a:solidFill>
                  <a:schemeClr val="tx1"/>
                </a:solidFill>
              </a:defRPr>
            </a:lvl1pPr>
            <a:lvl2pPr marL="402411" indent="-100008">
              <a:spcBef>
                <a:spcPts val="600"/>
              </a:spcBef>
              <a:tabLst/>
              <a:defRPr sz="825"/>
            </a:lvl2pPr>
            <a:lvl3pPr marL="202490" indent="-198826">
              <a:spcBef>
                <a:spcPts val="900"/>
              </a:spcBef>
              <a:buClr>
                <a:schemeClr val="tx2">
                  <a:lumMod val="60000"/>
                  <a:lumOff val="40000"/>
                </a:schemeClr>
              </a:buClr>
              <a:buFont typeface="+mj-lt"/>
              <a:buAutoNum type="arabicPeriod"/>
              <a:tabLst/>
              <a:defRPr sz="1200" b="1">
                <a:solidFill>
                  <a:schemeClr val="tx2">
                    <a:lumMod val="60000"/>
                    <a:lumOff val="40000"/>
                  </a:schemeClr>
                </a:solidFill>
              </a:defRPr>
            </a:lvl3pPr>
          </a:lstStyle>
          <a:p>
            <a:pPr lvl="0"/>
            <a:r>
              <a:rPr lang="en-US"/>
              <a:t>Edit Master text styles</a:t>
            </a:r>
          </a:p>
          <a:p>
            <a:pPr lvl="1"/>
            <a:r>
              <a:rPr lang="en-US"/>
              <a:t>Second level</a:t>
            </a:r>
          </a:p>
        </p:txBody>
      </p:sp>
      <p:cxnSp>
        <p:nvCxnSpPr>
          <p:cNvPr id="10" name="Connecteur droit 8">
            <a:extLst>
              <a:ext uri="{FF2B5EF4-FFF2-40B4-BE49-F238E27FC236}">
                <a16:creationId xmlns:a16="http://schemas.microsoft.com/office/drawing/2014/main" id="{B9558D40-008F-FF4A-AEC7-37BA545CF479}"/>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que 65">
            <a:extLst>
              <a:ext uri="{FF2B5EF4-FFF2-40B4-BE49-F238E27FC236}">
                <a16:creationId xmlns:a16="http://schemas.microsoft.com/office/drawing/2014/main" id="{57C8E3F8-B86D-740E-039B-9C8DBEBA4B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17739176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2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le 1"/>
          <p:cNvSpPr>
            <a:spLocks noGrp="1"/>
          </p:cNvSpPr>
          <p:nvPr>
            <p:ph type="title"/>
          </p:nvPr>
        </p:nvSpPr>
        <p:spPr>
          <a:xfrm>
            <a:off x="321299" y="428400"/>
            <a:ext cx="6215400" cy="2916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1299" y="1119600"/>
            <a:ext cx="3051000" cy="29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85699" y="1119600"/>
            <a:ext cx="3051000" cy="29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GB"/>
              <a:t>Presentation title  l  00 month 0000</a:t>
            </a:r>
          </a:p>
        </p:txBody>
      </p:sp>
      <p:sp>
        <p:nvSpPr>
          <p:cNvPr id="7" name="Slide Number Placeholder 6"/>
          <p:cNvSpPr>
            <a:spLocks noGrp="1"/>
          </p:cNvSpPr>
          <p:nvPr>
            <p:ph type="sldNum" sz="quarter" idx="12"/>
          </p:nvPr>
        </p:nvSpPr>
        <p:spPr/>
        <p:txBody>
          <a:bodyPr/>
          <a:lstStyle/>
          <a:p>
            <a:fld id="{B6DA55B2-71C7-D142-9718-47F3DB26F441}" type="slidenum">
              <a:rPr lang="en-GB" smtClean="0"/>
              <a:t>‹#›</a:t>
            </a:fld>
            <a:endParaRPr lang="en-GB"/>
          </a:p>
        </p:txBody>
      </p:sp>
      <p:sp>
        <p:nvSpPr>
          <p:cNvPr id="9" name="Espace réservé du texte 8"/>
          <p:cNvSpPr>
            <a:spLocks noGrp="1"/>
          </p:cNvSpPr>
          <p:nvPr>
            <p:ph type="body" sz="quarter" idx="13"/>
          </p:nvPr>
        </p:nvSpPr>
        <p:spPr>
          <a:xfrm>
            <a:off x="321299" y="759018"/>
            <a:ext cx="6215400" cy="229500"/>
          </a:xfrm>
        </p:spPr>
        <p:txBody>
          <a:bodyPr>
            <a:normAutofit/>
          </a:bodyPr>
          <a:lstStyle>
            <a:lvl1pPr marL="0" indent="0">
              <a:buNone/>
              <a:defRPr sz="1050">
                <a:solidFill>
                  <a:srgbClr val="0073A3"/>
                </a:solidFill>
              </a:defRPr>
            </a:lvl1pPr>
          </a:lstStyle>
          <a:p>
            <a:pPr lvl="0"/>
            <a:r>
              <a:rPr lang="en-US"/>
              <a:t>Edit Master text styles</a:t>
            </a:r>
          </a:p>
        </p:txBody>
      </p:sp>
      <p:sp>
        <p:nvSpPr>
          <p:cNvPr id="8" name="Espace réservé du contenu 7"/>
          <p:cNvSpPr>
            <a:spLocks noGrp="1"/>
          </p:cNvSpPr>
          <p:nvPr>
            <p:ph sz="quarter" idx="14"/>
          </p:nvPr>
        </p:nvSpPr>
        <p:spPr>
          <a:xfrm>
            <a:off x="321299" y="4095753"/>
            <a:ext cx="6215400" cy="466725"/>
          </a:xfrm>
        </p:spPr>
        <p:txBody>
          <a:bodyPr anchor="b"/>
          <a:lstStyle>
            <a:lvl1pPr marL="4763" indent="0" algn="just">
              <a:buNone/>
              <a:defRPr sz="525">
                <a:solidFill>
                  <a:srgbClr val="005483"/>
                </a:solidFill>
              </a:defRPr>
            </a:lvl1pPr>
          </a:lstStyle>
          <a:p>
            <a:pPr lvl="0"/>
            <a:r>
              <a:rPr lang="en-US"/>
              <a:t>Edit Master text styles</a:t>
            </a:r>
          </a:p>
        </p:txBody>
      </p:sp>
    </p:spTree>
    <p:extLst>
      <p:ext uri="{BB962C8B-B14F-4D97-AF65-F5344CB8AC3E}">
        <p14:creationId xmlns:p14="http://schemas.microsoft.com/office/powerpoint/2010/main" val="1596828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sclaimer">
    <p:spTree>
      <p:nvGrpSpPr>
        <p:cNvPr id="1" name=""/>
        <p:cNvGrpSpPr/>
        <p:nvPr/>
      </p:nvGrpSpPr>
      <p:grpSpPr>
        <a:xfrm>
          <a:off x="0" y="0"/>
          <a:ext cx="0" cy="0"/>
          <a:chOff x="0" y="0"/>
          <a:chExt cx="0" cy="0"/>
        </a:xfrm>
      </p:grpSpPr>
      <p:sp>
        <p:nvSpPr>
          <p:cNvPr id="8" name="Rectangle 7"/>
          <p:cNvSpPr/>
          <p:nvPr/>
        </p:nvSpPr>
        <p:spPr>
          <a:xfrm>
            <a:off x="321300" y="46683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3" name="Espace réservé du pied de page 2"/>
          <p:cNvSpPr>
            <a:spLocks noGrp="1"/>
          </p:cNvSpPr>
          <p:nvPr>
            <p:ph type="ftr" sz="quarter" idx="10"/>
          </p:nvPr>
        </p:nvSpPr>
        <p:spPr/>
        <p:txBody>
          <a:bodyPr/>
          <a:lstStyle/>
          <a:p>
            <a:r>
              <a:rPr lang="en-GB"/>
              <a:t>Presentation title  l  00 month 0000</a:t>
            </a:r>
          </a:p>
        </p:txBody>
      </p:sp>
      <p:sp>
        <p:nvSpPr>
          <p:cNvPr id="4" name="Espace réservé du numéro de diapositive 3"/>
          <p:cNvSpPr>
            <a:spLocks noGrp="1"/>
          </p:cNvSpPr>
          <p:nvPr>
            <p:ph type="sldNum" sz="quarter" idx="11"/>
          </p:nvPr>
        </p:nvSpPr>
        <p:spPr/>
        <p:txBody>
          <a:bodyPr/>
          <a:lstStyle/>
          <a:p>
            <a:fld id="{B6DA55B2-71C7-D142-9718-47F3DB26F441}" type="slidenum">
              <a:rPr lang="en-GB" smtClean="0"/>
              <a:t>‹#›</a:t>
            </a:fld>
            <a:endParaRPr lang="en-GB"/>
          </a:p>
        </p:txBody>
      </p:sp>
      <p:sp>
        <p:nvSpPr>
          <p:cNvPr id="7" name="Espace réservé du texte 6"/>
          <p:cNvSpPr>
            <a:spLocks noGrp="1"/>
          </p:cNvSpPr>
          <p:nvPr>
            <p:ph type="body" sz="quarter" idx="12"/>
          </p:nvPr>
        </p:nvSpPr>
        <p:spPr>
          <a:xfrm>
            <a:off x="321301" y="1026042"/>
            <a:ext cx="6215399" cy="3346984"/>
          </a:xfrm>
        </p:spPr>
        <p:txBody>
          <a:bodyPr anchor="b"/>
          <a:lstStyle>
            <a:lvl1pPr marL="133344" indent="-128582">
              <a:tabLst/>
              <a:defRPr sz="675">
                <a:solidFill>
                  <a:schemeClr val="accent1"/>
                </a:solidFill>
              </a:defRPr>
            </a:lvl1pPr>
            <a:lvl2pPr marL="133344" indent="0" algn="just">
              <a:buNone/>
              <a:tabLst/>
              <a:defRPr sz="525">
                <a:solidFill>
                  <a:srgbClr val="005483"/>
                </a:solidFill>
              </a:defRPr>
            </a:lvl2pPr>
          </a:lstStyle>
          <a:p>
            <a:pPr lvl="0"/>
            <a:r>
              <a:rPr lang="en-US"/>
              <a:t>Edit Master text styles</a:t>
            </a:r>
          </a:p>
          <a:p>
            <a:pPr lvl="1"/>
            <a:r>
              <a:rPr lang="en-US"/>
              <a:t>Second level</a:t>
            </a:r>
          </a:p>
        </p:txBody>
      </p:sp>
      <p:cxnSp>
        <p:nvCxnSpPr>
          <p:cNvPr id="11" name="Connecteur droit 8">
            <a:extLst>
              <a:ext uri="{FF2B5EF4-FFF2-40B4-BE49-F238E27FC236}">
                <a16:creationId xmlns:a16="http://schemas.microsoft.com/office/drawing/2014/main" id="{3BE4DFD2-6DFC-B643-8CAE-041166C8F85E}"/>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phique 65">
            <a:extLst>
              <a:ext uri="{FF2B5EF4-FFF2-40B4-BE49-F238E27FC236}">
                <a16:creationId xmlns:a16="http://schemas.microsoft.com/office/drawing/2014/main" id="{E27504F6-F048-B328-2091-6D2AE93D20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2554794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and-content">
    <p:spTree>
      <p:nvGrpSpPr>
        <p:cNvPr id="1" name=""/>
        <p:cNvGrpSpPr/>
        <p:nvPr/>
      </p:nvGrpSpPr>
      <p:grpSpPr>
        <a:xfrm>
          <a:off x="0" y="0"/>
          <a:ext cx="0" cy="0"/>
          <a:chOff x="0" y="0"/>
          <a:chExt cx="0" cy="0"/>
        </a:xfrm>
      </p:grpSpPr>
      <p:sp>
        <p:nvSpPr>
          <p:cNvPr id="2" name="Title 1"/>
          <p:cNvSpPr>
            <a:spLocks noGrp="1"/>
          </p:cNvSpPr>
          <p:nvPr>
            <p:ph type="title"/>
          </p:nvPr>
        </p:nvSpPr>
        <p:spPr>
          <a:xfrm>
            <a:off x="405004" y="405000"/>
            <a:ext cx="6047999" cy="290620"/>
          </a:xfrm>
        </p:spPr>
        <p:txBody>
          <a:bodyPr/>
          <a:lstStyle/>
          <a:p>
            <a:r>
              <a:rPr lang="en-US"/>
              <a:t>Click to edit Master title style</a:t>
            </a:r>
            <a:endParaRPr lang="en-US" dirty="0"/>
          </a:p>
        </p:txBody>
      </p:sp>
      <p:sp>
        <p:nvSpPr>
          <p:cNvPr id="3" name="Content Placeholder 2"/>
          <p:cNvSpPr>
            <a:spLocks noGrp="1"/>
          </p:cNvSpPr>
          <p:nvPr>
            <p:ph idx="1"/>
          </p:nvPr>
        </p:nvSpPr>
        <p:spPr>
          <a:xfrm>
            <a:off x="405000" y="1053000"/>
            <a:ext cx="6047999" cy="29970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noProof="0" dirty="0"/>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a:p>
        </p:txBody>
      </p:sp>
      <p:sp>
        <p:nvSpPr>
          <p:cNvPr id="8" name="Espace réservé du texte 7"/>
          <p:cNvSpPr>
            <a:spLocks noGrp="1"/>
          </p:cNvSpPr>
          <p:nvPr>
            <p:ph type="body" sz="quarter" idx="13"/>
          </p:nvPr>
        </p:nvSpPr>
        <p:spPr>
          <a:xfrm>
            <a:off x="404813" y="702001"/>
            <a:ext cx="6048186" cy="228362"/>
          </a:xfrm>
        </p:spPr>
        <p:txBody>
          <a:bodyPr>
            <a:normAutofit/>
          </a:bodyPr>
          <a:lstStyle>
            <a:lvl1pPr marL="0" indent="0">
              <a:buNone/>
              <a:defRPr sz="1200">
                <a:solidFill>
                  <a:srgbClr val="0073A3"/>
                </a:solidFill>
              </a:defRPr>
            </a:lvl1pPr>
          </a:lstStyle>
          <a:p>
            <a:pPr lvl="0"/>
            <a:r>
              <a:rPr lang="en-US"/>
              <a:t>Edit Master text styles</a:t>
            </a:r>
          </a:p>
        </p:txBody>
      </p:sp>
    </p:spTree>
    <p:extLst>
      <p:ext uri="{BB962C8B-B14F-4D97-AF65-F5344CB8AC3E}">
        <p14:creationId xmlns:p14="http://schemas.microsoft.com/office/powerpoint/2010/main" val="360188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1_Cover-2">
    <p:spTree>
      <p:nvGrpSpPr>
        <p:cNvPr id="1" name=""/>
        <p:cNvGrpSpPr/>
        <p:nvPr/>
      </p:nvGrpSpPr>
      <p:grpSpPr>
        <a:xfrm>
          <a:off x="0" y="0"/>
          <a:ext cx="0" cy="0"/>
          <a:chOff x="0" y="0"/>
          <a:chExt cx="0" cy="0"/>
        </a:xfrm>
      </p:grpSpPr>
      <p:pic>
        <p:nvPicPr>
          <p:cNvPr id="8" name="Image 10" descr="Une image contenant personne, homme, fenêtre, extérieur&#10;&#10;Description générée automatiquement">
            <a:extLst>
              <a:ext uri="{FF2B5EF4-FFF2-40B4-BE49-F238E27FC236}">
                <a16:creationId xmlns:a16="http://schemas.microsoft.com/office/drawing/2014/main" id="{533C6471-3AD4-BB40-9468-9C2DC729CAC2}"/>
              </a:ext>
            </a:extLst>
          </p:cNvPr>
          <p:cNvPicPr>
            <a:picLocks noChangeAspect="1"/>
          </p:cNvPicPr>
          <p:nvPr userDrawn="1"/>
        </p:nvPicPr>
        <p:blipFill>
          <a:blip r:embed="rId2"/>
          <a:stretch>
            <a:fillRect/>
          </a:stretch>
        </p:blipFill>
        <p:spPr>
          <a:xfrm>
            <a:off x="0" y="0"/>
            <a:ext cx="6858000" cy="5143500"/>
          </a:xfrm>
          <a:prstGeom prst="rect">
            <a:avLst/>
          </a:prstGeom>
        </p:spPr>
      </p:pic>
      <p:sp>
        <p:nvSpPr>
          <p:cNvPr id="15" name="Rectangle 14">
            <a:extLst>
              <a:ext uri="{FF2B5EF4-FFF2-40B4-BE49-F238E27FC236}">
                <a16:creationId xmlns:a16="http://schemas.microsoft.com/office/drawing/2014/main" id="{01F4D403-34BE-7344-9A68-B8E6152722B4}"/>
              </a:ext>
            </a:extLst>
          </p:cNvPr>
          <p:cNvSpPr/>
          <p:nvPr/>
        </p:nvSpPr>
        <p:spPr>
          <a:xfrm>
            <a:off x="0" y="2926125"/>
            <a:ext cx="6858000" cy="1412100"/>
          </a:xfrm>
          <a:prstGeom prst="rect">
            <a:avLst/>
          </a:prstGeom>
          <a:solidFill>
            <a:srgbClr val="0F265C">
              <a:alpha val="89804"/>
            </a:srgbClr>
          </a:solidFill>
          <a:ln>
            <a:noFill/>
          </a:ln>
        </p:spPr>
        <p:style>
          <a:lnRef idx="2">
            <a:schemeClr val="dk1">
              <a:shade val="50000"/>
            </a:schemeClr>
          </a:lnRef>
          <a:fillRef idx="1">
            <a:schemeClr val="dk1"/>
          </a:fillRef>
          <a:effectRef idx="0">
            <a:schemeClr val="dk1"/>
          </a:effectRef>
          <a:fontRef idx="minor">
            <a:schemeClr val="lt1"/>
          </a:fontRef>
        </p:style>
        <p:txBody>
          <a:bodyPr lIns="37969" rtlCol="0" anchor="ctr"/>
          <a:lstStyle/>
          <a:p>
            <a:pPr algn="ctr"/>
            <a:endParaRPr lang="fr-FR" sz="760"/>
          </a:p>
        </p:txBody>
      </p:sp>
      <p:sp>
        <p:nvSpPr>
          <p:cNvPr id="2" name="Title 1"/>
          <p:cNvSpPr>
            <a:spLocks noGrp="1"/>
          </p:cNvSpPr>
          <p:nvPr>
            <p:ph type="ctrTitle"/>
          </p:nvPr>
        </p:nvSpPr>
        <p:spPr>
          <a:xfrm>
            <a:off x="402300" y="3306649"/>
            <a:ext cx="4607022" cy="975791"/>
          </a:xfrm>
        </p:spPr>
        <p:txBody>
          <a:bodyPr anchor="t" anchorCtr="0">
            <a:noAutofit/>
          </a:bodyPr>
          <a:lstStyle>
            <a:lvl1pPr algn="l">
              <a:lnSpc>
                <a:spcPct val="100000"/>
              </a:lnSpc>
              <a:defRPr sz="1875" b="0" spc="75"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02300" y="3102002"/>
            <a:ext cx="5829300" cy="182102"/>
          </a:xfrm>
        </p:spPr>
        <p:txBody>
          <a:bodyPr>
            <a:noAutofit/>
          </a:bodyPr>
          <a:lstStyle>
            <a:lvl1pPr marL="0" indent="0" algn="l">
              <a:buNone/>
              <a:defRPr sz="750" spc="38" baseline="0">
                <a:solidFill>
                  <a:schemeClr val="bg1"/>
                </a:solidFill>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13800" y="3410100"/>
            <a:ext cx="1453726" cy="1452600"/>
          </a:xfrm>
          <a:prstGeom prst="rect">
            <a:avLst/>
          </a:prstGeom>
        </p:spPr>
      </p:pic>
    </p:spTree>
    <p:extLst>
      <p:ext uri="{BB962C8B-B14F-4D97-AF65-F5344CB8AC3E}">
        <p14:creationId xmlns:p14="http://schemas.microsoft.com/office/powerpoint/2010/main" val="1871792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7C3C9C0-53EE-4483-9C33-683D4BBE6509}"/>
              </a:ext>
            </a:extLst>
          </p:cNvPr>
          <p:cNvSpPr>
            <a:spLocks noGrp="1"/>
          </p:cNvSpPr>
          <p:nvPr>
            <p:ph type="sldNum" sz="quarter" idx="10"/>
          </p:nvPr>
        </p:nvSpPr>
        <p:spPr/>
        <p:txBody>
          <a:bodyPr/>
          <a:lstStyle/>
          <a:p>
            <a:fld id="{78D5D5FC-A2A2-446A-BED0-1CEF08BE1E1C}" type="slidenum">
              <a:rPr lang="en-GB" smtClean="0"/>
              <a:pPr/>
              <a:t>‹#›</a:t>
            </a:fld>
            <a:endParaRPr lang="en-GB" dirty="0"/>
          </a:p>
        </p:txBody>
      </p:sp>
      <p:sp>
        <p:nvSpPr>
          <p:cNvPr id="5" name="Espace réservé du contenu 4">
            <a:extLst>
              <a:ext uri="{FF2B5EF4-FFF2-40B4-BE49-F238E27FC236}">
                <a16:creationId xmlns:a16="http://schemas.microsoft.com/office/drawing/2014/main" id="{DEA02406-5645-4FFD-872F-D0B0657A0D24}"/>
              </a:ext>
            </a:extLst>
          </p:cNvPr>
          <p:cNvSpPr>
            <a:spLocks noGrp="1"/>
          </p:cNvSpPr>
          <p:nvPr>
            <p:ph sz="quarter" idx="11" hasCustomPrompt="1"/>
          </p:nvPr>
        </p:nvSpPr>
        <p:spPr>
          <a:xfrm>
            <a:off x="324001" y="1006475"/>
            <a:ext cx="6208960" cy="3060000"/>
          </a:xfrm>
        </p:spPr>
        <p:txBody>
          <a:bodyPr lIns="0"/>
          <a:lstStyle>
            <a:lvl1pPr>
              <a:defRPr>
                <a:sym typeface="Wingdings" panose="05000000000000000000" pitchFamily="2" charset="2"/>
              </a:defRPr>
            </a:lvl1pPr>
          </a:lstStyle>
          <a:p>
            <a:pPr lvl="0"/>
            <a:r>
              <a:rPr lang="en-GB" dirty="0"/>
              <a:t>To switch </a:t>
            </a:r>
            <a:r>
              <a:rPr lang="en-GB" noProof="0" dirty="0"/>
              <a:t>between</a:t>
            </a:r>
            <a:r>
              <a:rPr lang="en-GB" dirty="0"/>
              <a:t> text </a:t>
            </a:r>
            <a:r>
              <a:rPr lang="en-GB" noProof="0" dirty="0"/>
              <a:t>levels</a:t>
            </a:r>
            <a:r>
              <a:rPr lang="en-GB" dirty="0"/>
              <a:t>, use Alt + Shift + / </a:t>
            </a:r>
            <a:r>
              <a:rPr lang="en-GB" noProof="0" dirty="0"/>
              <a:t>arrows</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7" name="Espace réservé du texte 6">
            <a:extLst>
              <a:ext uri="{FF2B5EF4-FFF2-40B4-BE49-F238E27FC236}">
                <a16:creationId xmlns:a16="http://schemas.microsoft.com/office/drawing/2014/main" id="{3777A008-DEEC-43DF-8464-A0565C92E311}"/>
              </a:ext>
            </a:extLst>
          </p:cNvPr>
          <p:cNvSpPr>
            <a:spLocks noGrp="1"/>
          </p:cNvSpPr>
          <p:nvPr>
            <p:ph type="body" sz="quarter" idx="13" hasCustomPrompt="1"/>
          </p:nvPr>
        </p:nvSpPr>
        <p:spPr>
          <a:xfrm>
            <a:off x="324001" y="4093999"/>
            <a:ext cx="6208960" cy="459000"/>
          </a:xfrm>
        </p:spPr>
        <p:txBody>
          <a:bodyPr anchor="b" anchorCtr="0"/>
          <a:lstStyle>
            <a:lvl1pPr marL="0" marR="0" indent="0" algn="l" defTabSz="514350" rtl="0" eaLnBrk="1" fontAlgn="auto" latinLnBrk="0" hangingPunct="1">
              <a:lnSpc>
                <a:spcPts val="506"/>
              </a:lnSpc>
              <a:spcBef>
                <a:spcPts val="0"/>
              </a:spcBef>
              <a:spcAft>
                <a:spcPts val="0"/>
              </a:spcAft>
              <a:buClr>
                <a:srgbClr val="00A0E3"/>
              </a:buClr>
              <a:buSzPct val="130000"/>
              <a:buFontTx/>
              <a:buNone/>
              <a:tabLst/>
              <a:defRPr sz="525" i="1">
                <a:solidFill>
                  <a:srgbClr val="005483"/>
                </a:solidFill>
                <a:latin typeface="Arial" panose="020B0604020202020204" pitchFamily="34" charset="0"/>
                <a:cs typeface="Arial" panose="020B0604020202020204" pitchFamily="34" charset="0"/>
              </a:defRPr>
            </a:lvl1pPr>
            <a:lvl2pPr marL="193775" indent="0">
              <a:buFontTx/>
              <a:buNone/>
              <a:defRPr sz="563"/>
            </a:lvl2pPr>
            <a:lvl3pPr marL="429518" indent="0">
              <a:buFontTx/>
              <a:buNone/>
              <a:defRPr sz="563"/>
            </a:lvl3pPr>
            <a:lvl4pPr marL="623292" indent="0">
              <a:buFontTx/>
              <a:buNone/>
              <a:defRPr sz="563"/>
            </a:lvl4pPr>
            <a:lvl5pPr>
              <a:buFontTx/>
              <a:buNone/>
              <a:defRPr sz="563"/>
            </a:lvl5pPr>
          </a:lstStyle>
          <a:p>
            <a:pPr marL="0" marR="0" lvl="0" indent="0" algn="l" defTabSz="514350" rtl="0" eaLnBrk="1" fontAlgn="auto" latinLnBrk="0" hangingPunct="1">
              <a:lnSpc>
                <a:spcPts val="506"/>
              </a:lnSpc>
              <a:spcBef>
                <a:spcPts val="0"/>
              </a:spcBef>
              <a:spcAft>
                <a:spcPts val="0"/>
              </a:spcAft>
              <a:buClr>
                <a:srgbClr val="00A0E3"/>
              </a:buClr>
              <a:buSzPct val="130000"/>
              <a:buFontTx/>
              <a:buNone/>
              <a:tabLst/>
              <a:defRPr/>
            </a:pPr>
            <a:r>
              <a:rPr lang="en-GB" dirty="0"/>
              <a:t>Legal – Sources - Text</a:t>
            </a:r>
          </a:p>
        </p:txBody>
      </p:sp>
      <p:sp>
        <p:nvSpPr>
          <p:cNvPr id="8" name="Espace réservé du texte 7">
            <a:extLst>
              <a:ext uri="{FF2B5EF4-FFF2-40B4-BE49-F238E27FC236}">
                <a16:creationId xmlns:a16="http://schemas.microsoft.com/office/drawing/2014/main" id="{5C41FFFB-753F-4833-8336-494565E73A27}"/>
              </a:ext>
            </a:extLst>
          </p:cNvPr>
          <p:cNvSpPr>
            <a:spLocks noGrp="1"/>
          </p:cNvSpPr>
          <p:nvPr>
            <p:ph type="body" sz="quarter" idx="14" hasCustomPrompt="1"/>
          </p:nvPr>
        </p:nvSpPr>
        <p:spPr>
          <a:xfrm>
            <a:off x="324001" y="756000"/>
            <a:ext cx="6208960" cy="216000"/>
          </a:xfrm>
        </p:spPr>
        <p:txBody>
          <a:bodyPr vert="horz" lIns="0" tIns="0" rIns="0" bIns="0" rtlCol="0">
            <a:noAutofit/>
          </a:bodyPr>
          <a:lstStyle>
            <a:lvl1pPr marL="0" indent="0">
              <a:buNone/>
              <a:defRPr lang="en-GB" sz="1050" b="0" dirty="0">
                <a:solidFill>
                  <a:srgbClr val="0073A3"/>
                </a:solidFill>
              </a:defRPr>
            </a:lvl1pPr>
          </a:lstStyle>
          <a:p>
            <a:pPr lvl="0"/>
            <a:r>
              <a:rPr lang="en-GB" dirty="0"/>
              <a:t>Subtitle on one line</a:t>
            </a:r>
          </a:p>
        </p:txBody>
      </p:sp>
      <p:sp>
        <p:nvSpPr>
          <p:cNvPr id="4" name="Espace réservé du pied de page 3">
            <a:extLst>
              <a:ext uri="{FF2B5EF4-FFF2-40B4-BE49-F238E27FC236}">
                <a16:creationId xmlns:a16="http://schemas.microsoft.com/office/drawing/2014/main" id="{FC5FC8CD-9B1C-4D03-A14F-8FB44D78CD99}"/>
              </a:ext>
            </a:extLst>
          </p:cNvPr>
          <p:cNvSpPr>
            <a:spLocks noGrp="1"/>
          </p:cNvSpPr>
          <p:nvPr>
            <p:ph type="ftr" sz="quarter" idx="15"/>
          </p:nvPr>
        </p:nvSpPr>
        <p:spPr/>
        <p:txBody>
          <a:bodyPr/>
          <a:lstStyle/>
          <a:p>
            <a:r>
              <a:rPr lang="en-GB" dirty="0"/>
              <a:t>Marketing material for the exclusive attention of professional clients and investment service providers</a:t>
            </a:r>
          </a:p>
        </p:txBody>
      </p:sp>
      <p:sp>
        <p:nvSpPr>
          <p:cNvPr id="2" name="Title 1">
            <a:extLst>
              <a:ext uri="{FF2B5EF4-FFF2-40B4-BE49-F238E27FC236}">
                <a16:creationId xmlns:a16="http://schemas.microsoft.com/office/drawing/2014/main" id="{C6C56D86-83B4-6D1E-2BC2-5FCAD9DE37C4}"/>
              </a:ext>
            </a:extLst>
          </p:cNvPr>
          <p:cNvSpPr>
            <a:spLocks noGrp="1"/>
          </p:cNvSpPr>
          <p:nvPr>
            <p:ph type="title" hasCustomPrompt="1"/>
          </p:nvPr>
        </p:nvSpPr>
        <p:spPr/>
        <p:txBody>
          <a:bodyPr/>
          <a:lstStyle/>
          <a:p>
            <a:r>
              <a:rPr lang="en-GB" dirty="0"/>
              <a:t>Title on one or two lines</a:t>
            </a:r>
          </a:p>
        </p:txBody>
      </p:sp>
    </p:spTree>
    <p:extLst>
      <p:ext uri="{BB962C8B-B14F-4D97-AF65-F5344CB8AC3E}">
        <p14:creationId xmlns:p14="http://schemas.microsoft.com/office/powerpoint/2010/main" val="218663001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2332" y="1161000"/>
            <a:ext cx="6048000" cy="2934900"/>
          </a:xfrm>
          <a:prstGeom prst="rect">
            <a:avLst/>
          </a:prstGeom>
        </p:spPr>
        <p:txBody>
          <a:bodyPr>
            <a:normAutofit/>
          </a:bodyPr>
          <a:lstStyle>
            <a:lvl1pPr>
              <a:defRPr sz="1200">
                <a:solidFill>
                  <a:srgbClr val="646464"/>
                </a:solidFill>
                <a:latin typeface="Arial" panose="020B0604020202020204" pitchFamily="34" charset="0"/>
                <a:cs typeface="Arial" panose="020B0604020202020204" pitchFamily="34" charset="0"/>
              </a:defRPr>
            </a:lvl1pPr>
            <a:lvl2pPr>
              <a:defRPr sz="1050">
                <a:solidFill>
                  <a:srgbClr val="646464"/>
                </a:solidFill>
                <a:latin typeface="Arial" panose="020B0604020202020204" pitchFamily="34" charset="0"/>
                <a:cs typeface="Arial" panose="020B0604020202020204" pitchFamily="34" charset="0"/>
              </a:defRPr>
            </a:lvl2pPr>
            <a:lvl3pPr>
              <a:defRPr sz="900">
                <a:solidFill>
                  <a:srgbClr val="646464"/>
                </a:solidFill>
                <a:latin typeface="Arial" panose="020B0604020202020204" pitchFamily="34" charset="0"/>
                <a:cs typeface="Arial" panose="020B0604020202020204" pitchFamily="34" charset="0"/>
              </a:defRPr>
            </a:lvl3pPr>
            <a:lvl4pPr>
              <a:defRPr sz="900">
                <a:solidFill>
                  <a:schemeClr val="tx1"/>
                </a:solidFill>
                <a:latin typeface="Arial" panose="020B0604020202020204" pitchFamily="34" charset="0"/>
                <a:cs typeface="Arial" panose="020B0604020202020204" pitchFamily="34" charset="0"/>
              </a:defRPr>
            </a:lvl4pPr>
            <a:lvl5pPr>
              <a:defRPr sz="900">
                <a:solidFill>
                  <a:schemeClr val="tx1">
                    <a:lumMod val="50000"/>
                    <a:lumOff val="50000"/>
                  </a:schemeClr>
                </a:solidFill>
                <a:latin typeface="Arial" panose="020B0604020202020204" pitchFamily="34" charset="0"/>
                <a:cs typeface="Arial" panose="020B0604020202020204" pitchFamily="34" charset="0"/>
              </a:defRPr>
            </a:lvl5pPr>
          </a:lstStyle>
          <a:p>
            <a:pPr lvl="0"/>
            <a:r>
              <a:rPr lang="fr-FR" dirty="0" err="1"/>
              <a:t>Level</a:t>
            </a:r>
            <a:r>
              <a:rPr lang="fr-FR" dirty="0"/>
              <a:t> 1</a:t>
            </a:r>
          </a:p>
          <a:p>
            <a:pPr lvl="1"/>
            <a:r>
              <a:rPr lang="fr-FR" dirty="0" err="1"/>
              <a:t>Level</a:t>
            </a:r>
            <a:r>
              <a:rPr lang="fr-FR" dirty="0"/>
              <a:t> 2</a:t>
            </a:r>
          </a:p>
          <a:p>
            <a:pPr lvl="2"/>
            <a:r>
              <a:rPr lang="fr-FR" dirty="0" err="1"/>
              <a:t>Level</a:t>
            </a:r>
            <a:r>
              <a:rPr lang="fr-FR" dirty="0"/>
              <a:t> 3</a:t>
            </a:r>
          </a:p>
          <a:p>
            <a:pPr lvl="3"/>
            <a:r>
              <a:rPr lang="fr-FR" dirty="0" err="1"/>
              <a:t>Level</a:t>
            </a:r>
            <a:r>
              <a:rPr lang="fr-FR" dirty="0"/>
              <a:t> 4</a:t>
            </a:r>
          </a:p>
          <a:p>
            <a:pPr lvl="4"/>
            <a:r>
              <a:rPr lang="fr-FR" dirty="0" err="1"/>
              <a:t>Level</a:t>
            </a:r>
            <a:r>
              <a:rPr lang="fr-FR" dirty="0"/>
              <a:t> 5</a:t>
            </a:r>
            <a:endParaRPr lang="en-US" dirty="0"/>
          </a:p>
        </p:txBody>
      </p:sp>
      <p:sp>
        <p:nvSpPr>
          <p:cNvPr id="4" name="Espace réservé du texte 6"/>
          <p:cNvSpPr>
            <a:spLocks noGrp="1"/>
          </p:cNvSpPr>
          <p:nvPr>
            <p:ph type="body" sz="quarter" idx="14" hasCustomPrompt="1"/>
          </p:nvPr>
        </p:nvSpPr>
        <p:spPr>
          <a:xfrm>
            <a:off x="404813" y="4095900"/>
            <a:ext cx="6048186" cy="459000"/>
          </a:xfrm>
        </p:spPr>
        <p:txBody>
          <a:bodyPr anchor="b">
            <a:noAutofit/>
          </a:bodyPr>
          <a:lstStyle>
            <a:lvl1pPr marL="4763" indent="0" algn="just">
              <a:buNone/>
              <a:defRPr sz="600">
                <a:solidFill>
                  <a:schemeClr val="tx2"/>
                </a:solidFill>
              </a:defRPr>
            </a:lvl1pPr>
          </a:lstStyle>
          <a:p>
            <a:pPr lvl="0"/>
            <a:r>
              <a:rPr lang="fr-FR" dirty="0"/>
              <a:t>Source </a:t>
            </a:r>
            <a:r>
              <a:rPr lang="fr-FR" dirty="0" err="1"/>
              <a:t>text</a:t>
            </a:r>
            <a:r>
              <a:rPr lang="fr-FR" dirty="0"/>
              <a:t> </a:t>
            </a:r>
            <a:r>
              <a:rPr lang="fr-FR" dirty="0" err="1"/>
              <a:t>here</a:t>
            </a:r>
            <a:endParaRPr lang="fr-FR" dirty="0"/>
          </a:p>
        </p:txBody>
      </p:sp>
      <p:sp>
        <p:nvSpPr>
          <p:cNvPr id="5" name="Title Placeholder 1"/>
          <p:cNvSpPr>
            <a:spLocks noGrp="1"/>
          </p:cNvSpPr>
          <p:nvPr>
            <p:ph type="title"/>
          </p:nvPr>
        </p:nvSpPr>
        <p:spPr>
          <a:xfrm>
            <a:off x="405000" y="523699"/>
            <a:ext cx="6047999" cy="291600"/>
          </a:xfrm>
          <a:prstGeom prst="rect">
            <a:avLst/>
          </a:prstGeom>
        </p:spPr>
        <p:txBody>
          <a:bodyPr vert="horz" lIns="0" tIns="0" rIns="0" bIns="0" rtlCol="0" anchor="t" anchorCtr="0">
            <a:normAutofit/>
          </a:bodyPr>
          <a:lstStyle/>
          <a:p>
            <a:r>
              <a:rPr lang="fr-FR" dirty="0" err="1"/>
              <a:t>Heading</a:t>
            </a:r>
            <a:r>
              <a:rPr lang="fr-FR" dirty="0"/>
              <a:t> </a:t>
            </a:r>
            <a:r>
              <a:rPr lang="fr-FR" dirty="0" err="1"/>
              <a:t>here</a:t>
            </a:r>
            <a:endParaRPr lang="en-US" dirty="0"/>
          </a:p>
        </p:txBody>
      </p:sp>
      <p:sp>
        <p:nvSpPr>
          <p:cNvPr id="6" name="Espace réservé du texte 7"/>
          <p:cNvSpPr>
            <a:spLocks noGrp="1"/>
          </p:cNvSpPr>
          <p:nvPr>
            <p:ph type="body" sz="quarter" idx="13" hasCustomPrompt="1"/>
          </p:nvPr>
        </p:nvSpPr>
        <p:spPr>
          <a:xfrm>
            <a:off x="404813" y="814318"/>
            <a:ext cx="6048186" cy="228362"/>
          </a:xfrm>
        </p:spPr>
        <p:txBody>
          <a:bodyPr>
            <a:normAutofit/>
          </a:bodyPr>
          <a:lstStyle>
            <a:lvl1pPr marL="0" indent="0">
              <a:buNone/>
              <a:defRPr sz="1200" baseline="0">
                <a:solidFill>
                  <a:schemeClr val="tx1"/>
                </a:solidFill>
              </a:defRPr>
            </a:lvl1pPr>
          </a:lstStyle>
          <a:p>
            <a:pPr lvl="0"/>
            <a:r>
              <a:rPr lang="fr-FR" dirty="0" err="1"/>
              <a:t>Sub-heading</a:t>
            </a:r>
            <a:r>
              <a:rPr lang="fr-FR" dirty="0"/>
              <a:t> </a:t>
            </a:r>
            <a:r>
              <a:rPr lang="fr-FR" dirty="0" err="1"/>
              <a:t>here</a:t>
            </a:r>
            <a:endParaRPr lang="fr-FR" dirty="0"/>
          </a:p>
        </p:txBody>
      </p:sp>
      <p:pic>
        <p:nvPicPr>
          <p:cNvPr id="7" name="Image 10" descr="Description : Description : Amundi_compact"/>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95122" y="4578931"/>
            <a:ext cx="868627" cy="393665"/>
          </a:xfrm>
          <a:prstGeom prst="rect">
            <a:avLst/>
          </a:prstGeom>
          <a:noFill/>
          <a:ln>
            <a:noFill/>
          </a:ln>
        </p:spPr>
      </p:pic>
      <p:sp>
        <p:nvSpPr>
          <p:cNvPr id="9" name="Rectangle 8"/>
          <p:cNvSpPr/>
          <p:nvPr userDrawn="1"/>
        </p:nvSpPr>
        <p:spPr>
          <a:xfrm>
            <a:off x="405000" y="4671000"/>
            <a:ext cx="378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2750673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500064" y="3305176"/>
            <a:ext cx="5380892" cy="1021556"/>
          </a:xfrm>
        </p:spPr>
        <p:txBody>
          <a:bodyPr/>
          <a:lstStyle>
            <a:lvl1pPr algn="l">
              <a:defRPr sz="2769" b="1" cap="all"/>
            </a:lvl1pPr>
          </a:lstStyle>
          <a:p>
            <a:r>
              <a:rPr lang="en-US"/>
              <a:t>Fare clic per modificare lo stile del titolo</a:t>
            </a:r>
          </a:p>
        </p:txBody>
      </p:sp>
      <p:sp>
        <p:nvSpPr>
          <p:cNvPr id="3" name="Segnaposto testo 2"/>
          <p:cNvSpPr>
            <a:spLocks noGrp="1"/>
          </p:cNvSpPr>
          <p:nvPr>
            <p:ph type="body" idx="1"/>
          </p:nvPr>
        </p:nvSpPr>
        <p:spPr>
          <a:xfrm>
            <a:off x="500064" y="2180035"/>
            <a:ext cx="5380892" cy="1125140"/>
          </a:xfrm>
        </p:spPr>
        <p:txBody>
          <a:bodyPr anchor="b"/>
          <a:lstStyle>
            <a:lvl1pPr marL="0" indent="0">
              <a:buNone/>
              <a:defRPr sz="1385"/>
            </a:lvl1pPr>
            <a:lvl2pPr marL="316531" indent="0">
              <a:buNone/>
              <a:defRPr sz="1247"/>
            </a:lvl2pPr>
            <a:lvl3pPr marL="633062" indent="0">
              <a:buNone/>
              <a:defRPr sz="1108"/>
            </a:lvl3pPr>
            <a:lvl4pPr marL="949593" indent="0">
              <a:buNone/>
              <a:defRPr sz="969"/>
            </a:lvl4pPr>
            <a:lvl5pPr marL="1266124" indent="0">
              <a:buNone/>
              <a:defRPr sz="969"/>
            </a:lvl5pPr>
            <a:lvl6pPr marL="1582655" indent="0">
              <a:buNone/>
              <a:defRPr sz="969"/>
            </a:lvl6pPr>
            <a:lvl7pPr marL="1899186" indent="0">
              <a:buNone/>
              <a:defRPr sz="969"/>
            </a:lvl7pPr>
            <a:lvl8pPr marL="2215717" indent="0">
              <a:buNone/>
              <a:defRPr sz="969"/>
            </a:lvl8pPr>
            <a:lvl9pPr marL="2532248" indent="0">
              <a:buNone/>
              <a:defRPr sz="969"/>
            </a:lvl9pPr>
          </a:lstStyle>
          <a:p>
            <a:pPr lvl="0"/>
            <a:r>
              <a:rPr lang="en-US"/>
              <a:t>Fare clic per modificare stili del testo dello schema</a:t>
            </a:r>
          </a:p>
        </p:txBody>
      </p:sp>
    </p:spTree>
    <p:extLst>
      <p:ext uri="{BB962C8B-B14F-4D97-AF65-F5344CB8AC3E}">
        <p14:creationId xmlns:p14="http://schemas.microsoft.com/office/powerpoint/2010/main" val="425654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4" name="Rectangle 3"/>
          <p:cNvSpPr/>
          <p:nvPr userDrawn="1"/>
        </p:nvSpPr>
        <p:spPr bwMode="white">
          <a:xfrm>
            <a:off x="0" y="644978"/>
            <a:ext cx="6858000" cy="1224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5" name="Rectangle 4"/>
          <p:cNvSpPr/>
          <p:nvPr userDrawn="1"/>
        </p:nvSpPr>
        <p:spPr>
          <a:xfrm>
            <a:off x="0" y="2430000"/>
            <a:ext cx="6858000" cy="19224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6" name="Rectangle 5"/>
          <p:cNvSpPr/>
          <p:nvPr userDrawn="1"/>
        </p:nvSpPr>
        <p:spPr>
          <a:xfrm>
            <a:off x="621000" y="1215000"/>
            <a:ext cx="769500" cy="29700"/>
          </a:xfrm>
          <a:prstGeom prst="rect">
            <a:avLst/>
          </a:prstGeom>
          <a:solidFill>
            <a:srgbClr val="00B4E0"/>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7" name="Rectangle 6"/>
          <p:cNvSpPr/>
          <p:nvPr userDrawn="1"/>
        </p:nvSpPr>
        <p:spPr>
          <a:xfrm>
            <a:off x="621000" y="4498200"/>
            <a:ext cx="769500" cy="297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12" name="Espace réservé du texte 10"/>
          <p:cNvSpPr>
            <a:spLocks noGrp="1"/>
          </p:cNvSpPr>
          <p:nvPr>
            <p:ph type="body" sz="quarter" idx="13" hasCustomPrompt="1"/>
          </p:nvPr>
        </p:nvSpPr>
        <p:spPr>
          <a:xfrm>
            <a:off x="573375" y="1273933"/>
            <a:ext cx="5829068" cy="1084983"/>
          </a:xfrm>
        </p:spPr>
        <p:txBody>
          <a:bodyPr>
            <a:noAutofit/>
          </a:bodyPr>
          <a:lstStyle>
            <a:lvl1pPr marL="0" indent="0">
              <a:buNone/>
              <a:defRPr sz="6675">
                <a:solidFill>
                  <a:srgbClr val="00B4E0"/>
                </a:solidFill>
              </a:defRPr>
            </a:lvl1pPr>
          </a:lstStyle>
          <a:p>
            <a:pPr lvl="0"/>
            <a:r>
              <a:rPr lang="fr-FR" dirty="0"/>
              <a:t>XX</a:t>
            </a:r>
          </a:p>
        </p:txBody>
      </p:sp>
      <p:sp>
        <p:nvSpPr>
          <p:cNvPr id="13" name="Title 1"/>
          <p:cNvSpPr>
            <a:spLocks noGrp="1"/>
          </p:cNvSpPr>
          <p:nvPr>
            <p:ph type="title" hasCustomPrompt="1"/>
          </p:nvPr>
        </p:nvSpPr>
        <p:spPr>
          <a:xfrm>
            <a:off x="621000" y="2602940"/>
            <a:ext cx="5829068" cy="376743"/>
          </a:xfrm>
        </p:spPr>
        <p:txBody>
          <a:bodyPr anchor="t" anchorCtr="0">
            <a:normAutofit/>
          </a:bodyPr>
          <a:lstStyle>
            <a:lvl1pPr>
              <a:defRPr sz="2475" b="0"/>
            </a:lvl1pPr>
          </a:lstStyle>
          <a:p>
            <a:r>
              <a:rPr lang="fr-FR" dirty="0" err="1"/>
              <a:t>Title</a:t>
            </a:r>
            <a:r>
              <a:rPr lang="fr-FR" dirty="0"/>
              <a:t> 1</a:t>
            </a:r>
            <a:endParaRPr lang="en-US" dirty="0"/>
          </a:p>
        </p:txBody>
      </p:sp>
      <p:sp>
        <p:nvSpPr>
          <p:cNvPr id="14" name="Text Placeholder 2"/>
          <p:cNvSpPr>
            <a:spLocks noGrp="1"/>
          </p:cNvSpPr>
          <p:nvPr>
            <p:ph type="body" idx="1" hasCustomPrompt="1"/>
          </p:nvPr>
        </p:nvSpPr>
        <p:spPr>
          <a:xfrm>
            <a:off x="621000" y="2979683"/>
            <a:ext cx="5829068" cy="999141"/>
          </a:xfrm>
        </p:spPr>
        <p:txBody>
          <a:bodyPr>
            <a:normAutofit/>
          </a:bodyPr>
          <a:lstStyle>
            <a:lvl1pPr marL="0" indent="0">
              <a:buNone/>
              <a:defRPr sz="1875" spc="6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err="1"/>
              <a:t>Text</a:t>
            </a:r>
            <a:r>
              <a:rPr lang="fr-FR" dirty="0"/>
              <a:t> and </a:t>
            </a:r>
            <a:r>
              <a:rPr lang="fr-FR" dirty="0" err="1"/>
              <a:t>following</a:t>
            </a:r>
            <a:r>
              <a:rPr lang="fr-FR" dirty="0"/>
              <a:t> </a:t>
            </a:r>
            <a:r>
              <a:rPr lang="fr-FR" dirty="0" err="1"/>
              <a:t>text</a:t>
            </a:r>
            <a:r>
              <a:rPr lang="fr-FR" dirty="0"/>
              <a:t>,</a:t>
            </a:r>
            <a:br>
              <a:rPr lang="fr-FR" dirty="0"/>
            </a:br>
            <a:r>
              <a:rPr lang="fr-FR" dirty="0"/>
              <a:t>second line of </a:t>
            </a:r>
            <a:r>
              <a:rPr lang="fr-FR" dirty="0" err="1"/>
              <a:t>text</a:t>
            </a:r>
            <a:br>
              <a:rPr lang="fr-FR" dirty="0"/>
            </a:br>
            <a:r>
              <a:rPr lang="fr-FR" dirty="0" err="1"/>
              <a:t>third</a:t>
            </a:r>
            <a:r>
              <a:rPr lang="fr-FR" dirty="0"/>
              <a:t> line</a:t>
            </a:r>
          </a:p>
        </p:txBody>
      </p:sp>
      <p:sp>
        <p:nvSpPr>
          <p:cNvPr id="15" name="Espace réservé du texte 14"/>
          <p:cNvSpPr>
            <a:spLocks noGrp="1"/>
          </p:cNvSpPr>
          <p:nvPr>
            <p:ph type="body" sz="quarter" idx="14" hasCustomPrompt="1"/>
          </p:nvPr>
        </p:nvSpPr>
        <p:spPr>
          <a:xfrm>
            <a:off x="621000" y="4021664"/>
            <a:ext cx="5829068" cy="218870"/>
          </a:xfrm>
        </p:spPr>
        <p:txBody>
          <a:bodyPr>
            <a:normAutofit/>
          </a:bodyPr>
          <a:lstStyle>
            <a:lvl1pPr marL="0" indent="0">
              <a:buNone/>
              <a:defRPr sz="900" spc="38" baseline="0">
                <a:solidFill>
                  <a:schemeClr val="tx1"/>
                </a:solidFill>
                <a:latin typeface="Arial" panose="020B0604020202020204" pitchFamily="34" charset="0"/>
                <a:cs typeface="Arial" panose="020B0604020202020204" pitchFamily="34" charset="0"/>
              </a:defRPr>
            </a:lvl1pPr>
          </a:lstStyle>
          <a:p>
            <a:pPr lvl="0"/>
            <a:r>
              <a:rPr lang="fr-FR" dirty="0" err="1"/>
              <a:t>Another</a:t>
            </a:r>
            <a:r>
              <a:rPr lang="fr-FR" dirty="0"/>
              <a:t> </a:t>
            </a:r>
            <a:r>
              <a:rPr lang="fr-FR" dirty="0" err="1"/>
              <a:t>text</a:t>
            </a:r>
            <a:r>
              <a:rPr lang="fr-FR" dirty="0"/>
              <a:t> on one line</a:t>
            </a:r>
          </a:p>
        </p:txBody>
      </p:sp>
      <p:pic>
        <p:nvPicPr>
          <p:cNvPr id="16" name="Image 10" descr="Description : Description : Amundi_compact"/>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695122" y="4578931"/>
            <a:ext cx="868627" cy="393665"/>
          </a:xfrm>
          <a:prstGeom prst="rect">
            <a:avLst/>
          </a:prstGeom>
          <a:noFill/>
          <a:ln>
            <a:noFill/>
          </a:ln>
        </p:spPr>
      </p:pic>
    </p:spTree>
    <p:extLst>
      <p:ext uri="{BB962C8B-B14F-4D97-AF65-F5344CB8AC3E}">
        <p14:creationId xmlns:p14="http://schemas.microsoft.com/office/powerpoint/2010/main" val="40386351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over-blank-2lines-2">
    <p:spTree>
      <p:nvGrpSpPr>
        <p:cNvPr id="1" name=""/>
        <p:cNvGrpSpPr/>
        <p:nvPr/>
      </p:nvGrpSpPr>
      <p:grpSpPr>
        <a:xfrm>
          <a:off x="0" y="0"/>
          <a:ext cx="0" cy="0"/>
          <a:chOff x="0" y="0"/>
          <a:chExt cx="0" cy="0"/>
        </a:xfrm>
      </p:grpSpPr>
      <p:sp>
        <p:nvSpPr>
          <p:cNvPr id="2" name="Title 1"/>
          <p:cNvSpPr>
            <a:spLocks noGrp="1"/>
          </p:cNvSpPr>
          <p:nvPr>
            <p:ph type="ctrTitle"/>
          </p:nvPr>
        </p:nvSpPr>
        <p:spPr>
          <a:xfrm>
            <a:off x="858601" y="2554453"/>
            <a:ext cx="5270400" cy="730802"/>
          </a:xfrm>
        </p:spPr>
        <p:txBody>
          <a:bodyPr anchor="b" anchorCtr="0">
            <a:noAutofit/>
          </a:bodyPr>
          <a:lstStyle>
            <a:lvl1pPr algn="l">
              <a:lnSpc>
                <a:spcPts val="2625"/>
              </a:lnSpc>
              <a:defRPr sz="2250" b="1" spc="-1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dirty="0"/>
              <a:t>Click to edit Master title style</a:t>
            </a:r>
            <a:endParaRPr lang="fr-FR" noProof="0" dirty="0"/>
          </a:p>
        </p:txBody>
      </p:sp>
      <p:sp>
        <p:nvSpPr>
          <p:cNvPr id="3" name="Subtitle 2"/>
          <p:cNvSpPr>
            <a:spLocks noGrp="1"/>
          </p:cNvSpPr>
          <p:nvPr>
            <p:ph type="subTitle" idx="1"/>
          </p:nvPr>
        </p:nvSpPr>
        <p:spPr>
          <a:xfrm>
            <a:off x="858600" y="3415830"/>
            <a:ext cx="5270399" cy="578048"/>
          </a:xfrm>
        </p:spPr>
        <p:txBody>
          <a:bodyPr>
            <a:noAutofit/>
          </a:bodyPr>
          <a:lstStyle>
            <a:lvl1pPr marL="0" indent="0" algn="l">
              <a:buNone/>
              <a:defRPr sz="1275" b="0" i="0" spc="0"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dirty="0"/>
              <a:t>Click to edit Master subtitle style</a:t>
            </a:r>
          </a:p>
        </p:txBody>
      </p:sp>
      <p:sp>
        <p:nvSpPr>
          <p:cNvPr id="10" name="Forme libre 9">
            <a:extLst>
              <a:ext uri="{FF2B5EF4-FFF2-40B4-BE49-F238E27FC236}">
                <a16:creationId xmlns:a16="http://schemas.microsoft.com/office/drawing/2014/main" id="{38C1F33B-8AE2-CF88-28FF-B755FD2D206C}"/>
              </a:ext>
            </a:extLst>
          </p:cNvPr>
          <p:cNvSpPr/>
          <p:nvPr userDrawn="1"/>
        </p:nvSpPr>
        <p:spPr>
          <a:xfrm>
            <a:off x="5699700" y="793800"/>
            <a:ext cx="761516"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9FF24F31-4254-D0F1-5CFA-BA6464B1A9B2}"/>
              </a:ext>
            </a:extLst>
          </p:cNvPr>
          <p:cNvSpPr/>
          <p:nvPr userDrawn="1"/>
        </p:nvSpPr>
        <p:spPr>
          <a:xfrm>
            <a:off x="364918" y="793800"/>
            <a:ext cx="4222383"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3" name="Forme libre 12">
            <a:extLst>
              <a:ext uri="{FF2B5EF4-FFF2-40B4-BE49-F238E27FC236}">
                <a16:creationId xmlns:a16="http://schemas.microsoft.com/office/drawing/2014/main" id="{EC2ABFE7-E91D-A92E-E60E-B8379DAE370E}"/>
              </a:ext>
            </a:extLst>
          </p:cNvPr>
          <p:cNvSpPr/>
          <p:nvPr userDrawn="1"/>
        </p:nvSpPr>
        <p:spPr>
          <a:xfrm rot="16200000">
            <a:off x="4468499" y="2754000"/>
            <a:ext cx="3984784"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4" name="Forme libre 13">
            <a:extLst>
              <a:ext uri="{FF2B5EF4-FFF2-40B4-BE49-F238E27FC236}">
                <a16:creationId xmlns:a16="http://schemas.microsoft.com/office/drawing/2014/main" id="{DAC73D27-7FAE-2054-6BAB-5FE9C3349011}"/>
              </a:ext>
            </a:extLst>
          </p:cNvPr>
          <p:cNvSpPr/>
          <p:nvPr userDrawn="1"/>
        </p:nvSpPr>
        <p:spPr>
          <a:xfrm>
            <a:off x="364918" y="4714201"/>
            <a:ext cx="6096298"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5" name="Espace réservé du texte 81">
            <a:extLst>
              <a:ext uri="{FF2B5EF4-FFF2-40B4-BE49-F238E27FC236}">
                <a16:creationId xmlns:a16="http://schemas.microsoft.com/office/drawing/2014/main" id="{92B4AF81-F6AB-0D61-9306-9DE65025E74A}"/>
              </a:ext>
            </a:extLst>
          </p:cNvPr>
          <p:cNvSpPr>
            <a:spLocks noGrp="1"/>
          </p:cNvSpPr>
          <p:nvPr>
            <p:ph type="body" sz="quarter" idx="12" hasCustomPrompt="1"/>
          </p:nvPr>
        </p:nvSpPr>
        <p:spPr>
          <a:xfrm>
            <a:off x="856356" y="4103874"/>
            <a:ext cx="74150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16" name="Espace réservé du texte 81">
            <a:extLst>
              <a:ext uri="{FF2B5EF4-FFF2-40B4-BE49-F238E27FC236}">
                <a16:creationId xmlns:a16="http://schemas.microsoft.com/office/drawing/2014/main" id="{681F966A-0AF0-FD58-3F57-00585966AD90}"/>
              </a:ext>
            </a:extLst>
          </p:cNvPr>
          <p:cNvSpPr>
            <a:spLocks noGrp="1"/>
          </p:cNvSpPr>
          <p:nvPr>
            <p:ph type="body" sz="quarter" idx="13" hasCustomPrompt="1"/>
          </p:nvPr>
        </p:nvSpPr>
        <p:spPr>
          <a:xfrm>
            <a:off x="1597857" y="4103874"/>
            <a:ext cx="230263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fr-FR" dirty="0">
                <a:effectLst/>
                <a:latin typeface="Noto Sans" panose="020B0502040504020204" pitchFamily="34" charset="0"/>
              </a:rPr>
              <a:t>• 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fr-FR" dirty="0">
              <a:effectLst/>
              <a:latin typeface="Noto Sans" panose="020B0502040504020204" pitchFamily="34" charset="0"/>
            </a:endParaRPr>
          </a:p>
        </p:txBody>
      </p:sp>
      <p:sp>
        <p:nvSpPr>
          <p:cNvPr id="4" name="Rectangle 3">
            <a:extLst>
              <a:ext uri="{FF2B5EF4-FFF2-40B4-BE49-F238E27FC236}">
                <a16:creationId xmlns:a16="http://schemas.microsoft.com/office/drawing/2014/main" id="{8C07BEC3-6B02-C23E-E7D8-673EE759AA0A}"/>
              </a:ext>
            </a:extLst>
          </p:cNvPr>
          <p:cNvSpPr/>
          <p:nvPr userDrawn="1"/>
        </p:nvSpPr>
        <p:spPr>
          <a:xfrm>
            <a:off x="0" y="12899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a:extLst>
              <a:ext uri="{FF2B5EF4-FFF2-40B4-BE49-F238E27FC236}">
                <a16:creationId xmlns:a16="http://schemas.microsoft.com/office/drawing/2014/main" id="{BAFF4200-FB30-7F16-BC22-65F77DEB0935}"/>
              </a:ext>
            </a:extLst>
          </p:cNvPr>
          <p:cNvSpPr/>
          <p:nvPr userDrawn="1"/>
        </p:nvSpPr>
        <p:spPr>
          <a:xfrm>
            <a:off x="0" y="17192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Rectangle 6">
            <a:extLst>
              <a:ext uri="{FF2B5EF4-FFF2-40B4-BE49-F238E27FC236}">
                <a16:creationId xmlns:a16="http://schemas.microsoft.com/office/drawing/2014/main" id="{8B7389E1-D996-ADF2-476E-D05B56DE9650}"/>
              </a:ext>
            </a:extLst>
          </p:cNvPr>
          <p:cNvSpPr/>
          <p:nvPr userDrawn="1"/>
        </p:nvSpPr>
        <p:spPr>
          <a:xfrm>
            <a:off x="0" y="21505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595F4B3A-7E25-0610-E577-F757C7F1417C}"/>
              </a:ext>
            </a:extLst>
          </p:cNvPr>
          <p:cNvSpPr/>
          <p:nvPr userDrawn="1"/>
        </p:nvSpPr>
        <p:spPr>
          <a:xfrm>
            <a:off x="0" y="25798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Graphic 5">
            <a:extLst>
              <a:ext uri="{FF2B5EF4-FFF2-40B4-BE49-F238E27FC236}">
                <a16:creationId xmlns:a16="http://schemas.microsoft.com/office/drawing/2014/main" id="{5F0B6C6C-EB31-C53B-0112-EAD4E1D78A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5770" y="477900"/>
            <a:ext cx="961200" cy="520987"/>
          </a:xfrm>
          <a:prstGeom prst="rect">
            <a:avLst/>
          </a:prstGeom>
        </p:spPr>
      </p:pic>
      <p:sp>
        <p:nvSpPr>
          <p:cNvPr id="9" name="Espace réservé du texte 76">
            <a:extLst>
              <a:ext uri="{FF2B5EF4-FFF2-40B4-BE49-F238E27FC236}">
                <a16:creationId xmlns:a16="http://schemas.microsoft.com/office/drawing/2014/main" id="{2EF84E08-A4B5-E85C-5ADC-0122296E1037}"/>
              </a:ext>
            </a:extLst>
          </p:cNvPr>
          <p:cNvSpPr>
            <a:spLocks noGrp="1"/>
          </p:cNvSpPr>
          <p:nvPr>
            <p:ph type="body" sz="quarter" idx="14" hasCustomPrompt="1"/>
          </p:nvPr>
        </p:nvSpPr>
        <p:spPr>
          <a:xfrm>
            <a:off x="858601" y="1261251"/>
            <a:ext cx="1524476" cy="503142"/>
          </a:xfrm>
        </p:spPr>
        <p:txBody>
          <a:bodyPr/>
          <a:lstStyle>
            <a:lvl1pPr marL="0" indent="0">
              <a:lnSpc>
                <a:spcPts val="2025"/>
              </a:lnSpc>
              <a:spcBef>
                <a:spcPts val="0"/>
              </a:spcBef>
              <a:buNone/>
              <a:defRPr sz="1875" b="1">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Business Line</a:t>
            </a:r>
          </a:p>
        </p:txBody>
      </p:sp>
      <p:sp>
        <p:nvSpPr>
          <p:cNvPr id="17" name="Forme libre 12">
            <a:extLst>
              <a:ext uri="{FF2B5EF4-FFF2-40B4-BE49-F238E27FC236}">
                <a16:creationId xmlns:a16="http://schemas.microsoft.com/office/drawing/2014/main" id="{2EC5FC67-8E83-4857-F285-65FF63701633}"/>
              </a:ext>
            </a:extLst>
          </p:cNvPr>
          <p:cNvSpPr/>
          <p:nvPr userDrawn="1"/>
        </p:nvSpPr>
        <p:spPr>
          <a:xfrm rot="16200000">
            <a:off x="228516" y="957933"/>
            <a:ext cx="337186"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8" name="Forme libre 13">
            <a:extLst>
              <a:ext uri="{FF2B5EF4-FFF2-40B4-BE49-F238E27FC236}">
                <a16:creationId xmlns:a16="http://schemas.microsoft.com/office/drawing/2014/main" id="{C91BC797-623C-F785-4029-5B2D474395F7}"/>
              </a:ext>
            </a:extLst>
          </p:cNvPr>
          <p:cNvSpPr/>
          <p:nvPr userDrawn="1"/>
        </p:nvSpPr>
        <p:spPr>
          <a:xfrm rot="16200000">
            <a:off x="183600" y="1468774"/>
            <a:ext cx="429300"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9" name="Forme libre 20">
            <a:extLst>
              <a:ext uri="{FF2B5EF4-FFF2-40B4-BE49-F238E27FC236}">
                <a16:creationId xmlns:a16="http://schemas.microsoft.com/office/drawing/2014/main" id="{CD6CD4C4-A662-3FF7-3525-FFFDA55972AA}"/>
              </a:ext>
            </a:extLst>
          </p:cNvPr>
          <p:cNvSpPr/>
          <p:nvPr userDrawn="1"/>
        </p:nvSpPr>
        <p:spPr>
          <a:xfrm rot="16200000">
            <a:off x="-1049200" y="3259049"/>
            <a:ext cx="2894899"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Tree>
    <p:extLst>
      <p:ext uri="{BB962C8B-B14F-4D97-AF65-F5344CB8AC3E}">
        <p14:creationId xmlns:p14="http://schemas.microsoft.com/office/powerpoint/2010/main" val="619665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blank-2">
    <p:spTree>
      <p:nvGrpSpPr>
        <p:cNvPr id="1" name=""/>
        <p:cNvGrpSpPr/>
        <p:nvPr/>
      </p:nvGrpSpPr>
      <p:grpSpPr>
        <a:xfrm>
          <a:off x="0" y="0"/>
          <a:ext cx="0" cy="0"/>
          <a:chOff x="0" y="0"/>
          <a:chExt cx="0" cy="0"/>
        </a:xfrm>
      </p:grpSpPr>
      <p:sp>
        <p:nvSpPr>
          <p:cNvPr id="2" name="Title 1"/>
          <p:cNvSpPr>
            <a:spLocks noGrp="1"/>
          </p:cNvSpPr>
          <p:nvPr>
            <p:ph type="ctrTitle"/>
          </p:nvPr>
        </p:nvSpPr>
        <p:spPr>
          <a:xfrm>
            <a:off x="963900" y="2358221"/>
            <a:ext cx="4481876" cy="724826"/>
          </a:xfrm>
        </p:spPr>
        <p:txBody>
          <a:bodyPr anchor="b" anchorCtr="0">
            <a:noAutofit/>
          </a:bodyPr>
          <a:lstStyle>
            <a:lvl1pPr algn="l">
              <a:lnSpc>
                <a:spcPts val="2175"/>
              </a:lnSpc>
              <a:defRPr sz="1875" b="1"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963900" y="3270572"/>
            <a:ext cx="4481877" cy="559423"/>
          </a:xfrm>
        </p:spPr>
        <p:txBody>
          <a:bodyPr>
            <a:noAutofit/>
          </a:bodyPr>
          <a:lstStyle>
            <a:lvl1pPr marL="0" indent="0" algn="l">
              <a:spcBef>
                <a:spcPts val="0"/>
              </a:spcBef>
              <a:buNone/>
              <a:defRPr sz="975" b="0" i="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5" name="Forme libre 4">
            <a:extLst>
              <a:ext uri="{FF2B5EF4-FFF2-40B4-BE49-F238E27FC236}">
                <a16:creationId xmlns:a16="http://schemas.microsoft.com/office/drawing/2014/main" id="{81B07C38-783E-E35D-F550-E67A8A92F3BE}"/>
              </a:ext>
            </a:extLst>
          </p:cNvPr>
          <p:cNvSpPr/>
          <p:nvPr userDrawn="1"/>
        </p:nvSpPr>
        <p:spPr>
          <a:xfrm rot="16200000">
            <a:off x="-1419315" y="2749818"/>
            <a:ext cx="4051355"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6" name="Espace réservé du texte 81">
            <a:extLst>
              <a:ext uri="{FF2B5EF4-FFF2-40B4-BE49-F238E27FC236}">
                <a16:creationId xmlns:a16="http://schemas.microsoft.com/office/drawing/2014/main" id="{7F0A05DB-6FAF-E48E-84E6-8F4459DB4CBB}"/>
              </a:ext>
            </a:extLst>
          </p:cNvPr>
          <p:cNvSpPr>
            <a:spLocks noGrp="1"/>
          </p:cNvSpPr>
          <p:nvPr>
            <p:ph type="body" sz="quarter" idx="13" hasCustomPrompt="1"/>
          </p:nvPr>
        </p:nvSpPr>
        <p:spPr>
          <a:xfrm>
            <a:off x="963901" y="4045577"/>
            <a:ext cx="569612"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7" name="Espace réservé du texte 81">
            <a:extLst>
              <a:ext uri="{FF2B5EF4-FFF2-40B4-BE49-F238E27FC236}">
                <a16:creationId xmlns:a16="http://schemas.microsoft.com/office/drawing/2014/main" id="{24E26F61-B61B-FAF2-6F9C-11CE2EC192DD}"/>
              </a:ext>
            </a:extLst>
          </p:cNvPr>
          <p:cNvSpPr>
            <a:spLocks noGrp="1"/>
          </p:cNvSpPr>
          <p:nvPr>
            <p:ph type="body" sz="quarter" idx="14" hasCustomPrompt="1"/>
          </p:nvPr>
        </p:nvSpPr>
        <p:spPr>
          <a:xfrm>
            <a:off x="1533513" y="4045577"/>
            <a:ext cx="2269606"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9" name="Forme libre 8">
            <a:extLst>
              <a:ext uri="{FF2B5EF4-FFF2-40B4-BE49-F238E27FC236}">
                <a16:creationId xmlns:a16="http://schemas.microsoft.com/office/drawing/2014/main" id="{B87305F2-AFBE-EBE0-195B-9DE232764CEB}"/>
              </a:ext>
            </a:extLst>
          </p:cNvPr>
          <p:cNvSpPr/>
          <p:nvPr userDrawn="1"/>
        </p:nvSpPr>
        <p:spPr>
          <a:xfrm>
            <a:off x="611982" y="760377"/>
            <a:ext cx="417241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10" name="Forme libre 9">
            <a:extLst>
              <a:ext uri="{FF2B5EF4-FFF2-40B4-BE49-F238E27FC236}">
                <a16:creationId xmlns:a16="http://schemas.microsoft.com/office/drawing/2014/main" id="{3F3A0A57-DE05-97CD-6FD6-08C2F6615A12}"/>
              </a:ext>
            </a:extLst>
          </p:cNvPr>
          <p:cNvSpPr/>
          <p:nvPr userDrawn="1"/>
        </p:nvSpPr>
        <p:spPr>
          <a:xfrm>
            <a:off x="6044946" y="760264"/>
            <a:ext cx="812966"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1A40575B-E146-3BD8-AFB2-E8717B190F83}"/>
              </a:ext>
            </a:extLst>
          </p:cNvPr>
          <p:cNvSpPr/>
          <p:nvPr userDrawn="1"/>
        </p:nvSpPr>
        <p:spPr>
          <a:xfrm>
            <a:off x="611981" y="4715100"/>
            <a:ext cx="6245930"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12" name="Rectangle 11">
            <a:extLst>
              <a:ext uri="{FF2B5EF4-FFF2-40B4-BE49-F238E27FC236}">
                <a16:creationId xmlns:a16="http://schemas.microsoft.com/office/drawing/2014/main" id="{AEFD43DB-60F0-69E5-0E6E-39DAC8F580D6}"/>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 name="Rectangle 12">
            <a:extLst>
              <a:ext uri="{FF2B5EF4-FFF2-40B4-BE49-F238E27FC236}">
                <a16:creationId xmlns:a16="http://schemas.microsoft.com/office/drawing/2014/main" id="{06211952-6EFD-1268-B0D8-5D1EA9A036DA}"/>
              </a:ext>
            </a:extLst>
          </p:cNvPr>
          <p:cNvSpPr>
            <a:spLocks noChangeAspect="1"/>
          </p:cNvSpPr>
          <p:nvPr userDrawn="1"/>
        </p:nvSpPr>
        <p:spPr>
          <a:xfrm>
            <a:off x="0" y="4286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 name="Rectangle 13">
            <a:extLst>
              <a:ext uri="{FF2B5EF4-FFF2-40B4-BE49-F238E27FC236}">
                <a16:creationId xmlns:a16="http://schemas.microsoft.com/office/drawing/2014/main" id="{69892B6F-9A39-8FF4-F99C-3D45A9DDD8CC}"/>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Rectangle 14">
            <a:extLst>
              <a:ext uri="{FF2B5EF4-FFF2-40B4-BE49-F238E27FC236}">
                <a16:creationId xmlns:a16="http://schemas.microsoft.com/office/drawing/2014/main" id="{39B1B74D-F7A7-427F-4C42-2E65F73D513D}"/>
              </a:ext>
            </a:extLst>
          </p:cNvPr>
          <p:cNvSpPr>
            <a:spLocks noChangeAspect="1"/>
          </p:cNvSpPr>
          <p:nvPr userDrawn="1"/>
        </p:nvSpPr>
        <p:spPr>
          <a:xfrm>
            <a:off x="-2" y="8570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 name="Rectangle 15">
            <a:extLst>
              <a:ext uri="{FF2B5EF4-FFF2-40B4-BE49-F238E27FC236}">
                <a16:creationId xmlns:a16="http://schemas.microsoft.com/office/drawing/2014/main" id="{F210BEFD-109F-37DE-ED0B-3CC93589B2DE}"/>
              </a:ext>
            </a:extLst>
          </p:cNvPr>
          <p:cNvSpPr>
            <a:spLocks noChangeAspect="1"/>
          </p:cNvSpPr>
          <p:nvPr userDrawn="1"/>
        </p:nvSpPr>
        <p:spPr>
          <a:xfrm>
            <a:off x="0" y="128561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 name="Rectangle 16">
            <a:extLst>
              <a:ext uri="{FF2B5EF4-FFF2-40B4-BE49-F238E27FC236}">
                <a16:creationId xmlns:a16="http://schemas.microsoft.com/office/drawing/2014/main" id="{071C3FFE-4231-78CA-D32E-0CB00040402B}"/>
              </a:ext>
            </a:extLst>
          </p:cNvPr>
          <p:cNvSpPr>
            <a:spLocks noChangeAspect="1"/>
          </p:cNvSpPr>
          <p:nvPr userDrawn="1"/>
        </p:nvSpPr>
        <p:spPr>
          <a:xfrm>
            <a:off x="-2" y="171422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Rectangle 17">
            <a:extLst>
              <a:ext uri="{FF2B5EF4-FFF2-40B4-BE49-F238E27FC236}">
                <a16:creationId xmlns:a16="http://schemas.microsoft.com/office/drawing/2014/main" id="{D7FB0309-AAC2-B57E-8D00-2D7697DD14AF}"/>
              </a:ext>
            </a:extLst>
          </p:cNvPr>
          <p:cNvSpPr>
            <a:spLocks noChangeAspect="1"/>
          </p:cNvSpPr>
          <p:nvPr userDrawn="1"/>
        </p:nvSpPr>
        <p:spPr>
          <a:xfrm>
            <a:off x="0" y="21428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a:extLst>
              <a:ext uri="{FF2B5EF4-FFF2-40B4-BE49-F238E27FC236}">
                <a16:creationId xmlns:a16="http://schemas.microsoft.com/office/drawing/2014/main" id="{2240B5A4-42DE-8A14-36D6-AFB428B9B1C1}"/>
              </a:ext>
            </a:extLst>
          </p:cNvPr>
          <p:cNvSpPr>
            <a:spLocks noChangeAspect="1"/>
          </p:cNvSpPr>
          <p:nvPr userDrawn="1"/>
        </p:nvSpPr>
        <p:spPr>
          <a:xfrm>
            <a:off x="-2" y="25712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0" name="Rectangle 19">
            <a:extLst>
              <a:ext uri="{FF2B5EF4-FFF2-40B4-BE49-F238E27FC236}">
                <a16:creationId xmlns:a16="http://schemas.microsoft.com/office/drawing/2014/main" id="{1440879F-6B1C-6975-11B0-534AD280C77A}"/>
              </a:ext>
            </a:extLst>
          </p:cNvPr>
          <p:cNvSpPr>
            <a:spLocks noChangeAspect="1"/>
          </p:cNvSpPr>
          <p:nvPr userDrawn="1"/>
        </p:nvSpPr>
        <p:spPr>
          <a:xfrm>
            <a:off x="0" y="299984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4" name="Graphic 3">
            <a:extLst>
              <a:ext uri="{FF2B5EF4-FFF2-40B4-BE49-F238E27FC236}">
                <a16:creationId xmlns:a16="http://schemas.microsoft.com/office/drawing/2014/main" id="{69CAD4E1-CE8D-D68A-F8EF-E72FA15695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72149" y="284400"/>
            <a:ext cx="1082700" cy="782456"/>
          </a:xfrm>
          <a:prstGeom prst="rect">
            <a:avLst/>
          </a:prstGeom>
        </p:spPr>
      </p:pic>
    </p:spTree>
    <p:extLst>
      <p:ext uri="{BB962C8B-B14F-4D97-AF65-F5344CB8AC3E}">
        <p14:creationId xmlns:p14="http://schemas.microsoft.com/office/powerpoint/2010/main" val="1360131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wo contents">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324000" y="4860000"/>
            <a:ext cx="264524" cy="135000"/>
          </a:xfrm>
          <a:prstGeom prst="rect">
            <a:avLst/>
          </a:prstGeom>
        </p:spPr>
        <p:txBody>
          <a:bodyPr/>
          <a:lstStyle/>
          <a:p>
            <a:fld id="{B6DA55B2-71C7-D142-9718-47F3DB26F441}" type="slidenum">
              <a:rPr lang="en-GB" smtClean="0"/>
              <a:t>‹#›</a:t>
            </a:fld>
            <a:endParaRPr lang="en-GB" dirty="0"/>
          </a:p>
        </p:txBody>
      </p:sp>
      <p:sp>
        <p:nvSpPr>
          <p:cNvPr id="10" name="Title 1">
            <a:extLst>
              <a:ext uri="{FF2B5EF4-FFF2-40B4-BE49-F238E27FC236}">
                <a16:creationId xmlns:a16="http://schemas.microsoft.com/office/drawing/2014/main" id="{188B6525-E34C-4DDA-B364-E38C010FFF91}"/>
              </a:ext>
            </a:extLst>
          </p:cNvPr>
          <p:cNvSpPr>
            <a:spLocks noGrp="1"/>
          </p:cNvSpPr>
          <p:nvPr>
            <p:ph type="title"/>
          </p:nvPr>
        </p:nvSpPr>
        <p:spPr>
          <a:xfrm>
            <a:off x="324163" y="255826"/>
            <a:ext cx="4931138" cy="228362"/>
          </a:xfrm>
          <a:prstGeom prst="rect">
            <a:avLst/>
          </a:prstGeom>
        </p:spPr>
        <p:txBody>
          <a:bodyPr anchor="ctr"/>
          <a:lstStyle>
            <a:lvl1pPr>
              <a:defRPr sz="1500">
                <a:latin typeface="Noto Sans" panose="020B0502040504020204" pitchFamily="34" charset="0"/>
                <a:ea typeface="Noto Sans" panose="020B0502040504020204" pitchFamily="34" charset="0"/>
                <a:cs typeface="Noto Sans" panose="020B0502040504020204" pitchFamily="34" charset="0"/>
              </a:defRPr>
            </a:lvl1pPr>
          </a:lstStyle>
          <a:p>
            <a:r>
              <a:rPr lang="en-US" dirty="0"/>
              <a:t>Click to edit Master title style</a:t>
            </a:r>
          </a:p>
        </p:txBody>
      </p:sp>
      <p:sp>
        <p:nvSpPr>
          <p:cNvPr id="5" name="Footer Placeholder 3">
            <a:extLst>
              <a:ext uri="{FF2B5EF4-FFF2-40B4-BE49-F238E27FC236}">
                <a16:creationId xmlns:a16="http://schemas.microsoft.com/office/drawing/2014/main" id="{F90065F9-EB36-5D42-2E22-1B104E9D519D}"/>
              </a:ext>
            </a:extLst>
          </p:cNvPr>
          <p:cNvSpPr txBox="1">
            <a:spLocks/>
          </p:cNvSpPr>
          <p:nvPr userDrawn="1"/>
        </p:nvSpPr>
        <p:spPr>
          <a:xfrm>
            <a:off x="513838" y="4851778"/>
            <a:ext cx="3909147" cy="135000"/>
          </a:xfrm>
          <a:prstGeom prst="rect">
            <a:avLst/>
          </a:prstGeom>
        </p:spPr>
        <p:txBody>
          <a:bodyPr/>
          <a:lstStyle>
            <a:defPPr>
              <a:defRPr lang="en-US"/>
            </a:defPPr>
            <a:lvl1pPr marL="0" algn="l" defTabSz="457200" rtl="0" eaLnBrk="1" latinLnBrk="0" hangingPunct="1">
              <a:defRPr sz="7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525" dirty="0"/>
              <a:t>Global Investment Views - Amundi Investment Institute – May 2025</a:t>
            </a:r>
          </a:p>
        </p:txBody>
      </p:sp>
      <p:sp>
        <p:nvSpPr>
          <p:cNvPr id="8" name="Slide Number Placeholder 13">
            <a:extLst>
              <a:ext uri="{FF2B5EF4-FFF2-40B4-BE49-F238E27FC236}">
                <a16:creationId xmlns:a16="http://schemas.microsoft.com/office/drawing/2014/main" id="{60D2EB4A-A0DD-1D26-B8E3-1C0D22111EEB}"/>
              </a:ext>
            </a:extLst>
          </p:cNvPr>
          <p:cNvSpPr txBox="1">
            <a:spLocks/>
          </p:cNvSpPr>
          <p:nvPr userDrawn="1"/>
        </p:nvSpPr>
        <p:spPr>
          <a:xfrm>
            <a:off x="324000" y="4860000"/>
            <a:ext cx="243752" cy="135000"/>
          </a:xfrm>
          <a:prstGeom prst="rect">
            <a:avLst/>
          </a:prstGeom>
        </p:spPr>
        <p:txBody>
          <a:bodyPr/>
          <a:lstStyle>
            <a:defPPr>
              <a:defRPr lang="en-US"/>
            </a:defPPr>
            <a:lvl1pPr marL="0" algn="l" defTabSz="457200" rtl="0" eaLnBrk="1" latinLnBrk="0" hangingPunct="1">
              <a:defRPr sz="7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DA55B2-71C7-D142-9718-47F3DB26F441}" type="slidenum">
              <a:rPr lang="en-GB" sz="525" smtClean="0"/>
              <a:pPr/>
              <a:t>‹#›</a:t>
            </a:fld>
            <a:endParaRPr lang="en-GB" sz="525" dirty="0"/>
          </a:p>
        </p:txBody>
      </p:sp>
      <p:sp>
        <p:nvSpPr>
          <p:cNvPr id="4" name="Rectangle 3">
            <a:extLst>
              <a:ext uri="{FF2B5EF4-FFF2-40B4-BE49-F238E27FC236}">
                <a16:creationId xmlns:a16="http://schemas.microsoft.com/office/drawing/2014/main" id="{C43AF4E2-4A2B-B123-BBFB-4DD23593FB58}"/>
              </a:ext>
            </a:extLst>
          </p:cNvPr>
          <p:cNvSpPr/>
          <p:nvPr/>
        </p:nvSpPr>
        <p:spPr>
          <a:xfrm>
            <a:off x="5669757" y="119748"/>
            <a:ext cx="1188244" cy="3642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600" dirty="0">
                <a:solidFill>
                  <a:srgbClr val="FFFFFF"/>
                </a:solidFill>
                <a:latin typeface="Noto Sans" panose="020B0502040504020204" pitchFamily="34" charset="0"/>
                <a:ea typeface="Noto Sans" panose="020B0502040504020204" pitchFamily="34" charset="0"/>
                <a:cs typeface="Noto Sans" panose="020B0502040504020204" pitchFamily="34" charset="0"/>
              </a:rPr>
              <a:t>Global themes</a:t>
            </a:r>
          </a:p>
        </p:txBody>
      </p:sp>
    </p:spTree>
    <p:extLst>
      <p:ext uri="{BB962C8B-B14F-4D97-AF65-F5344CB8AC3E}">
        <p14:creationId xmlns:p14="http://schemas.microsoft.com/office/powerpoint/2010/main" val="3954823243"/>
      </p:ext>
    </p:extLst>
  </p:cSld>
  <p:clrMapOvr>
    <a:masterClrMapping/>
  </p:clrMapOvr>
  <p:extLst>
    <p:ext uri="{DCECCB84-F9BA-43D5-87BE-67443E8EF086}">
      <p15:sldGuideLst xmlns:p15="http://schemas.microsoft.com/office/powerpoint/2012/main">
        <p15:guide id="1" orient="horz" pos="531">
          <p15:clr>
            <a:srgbClr val="FBAE40"/>
          </p15:clr>
        </p15:guide>
        <p15:guide id="2" orient="horz" pos="305">
          <p15:clr>
            <a:srgbClr val="FBAE40"/>
          </p15:clr>
        </p15:guide>
        <p15:guide id="3" pos="2160">
          <p15:clr>
            <a:srgbClr val="FBAE40"/>
          </p15:clr>
        </p15:guide>
        <p15:guide id="4" pos="2109">
          <p15:clr>
            <a:srgbClr val="FBAE40"/>
          </p15:clr>
        </p15:guide>
        <p15:guide id="5" pos="2228">
          <p15:clr>
            <a:srgbClr val="FBAE40"/>
          </p15:clr>
        </p15:guide>
        <p15:guide id="6" orient="horz" pos="2641">
          <p15:clr>
            <a:srgbClr val="FBAE40"/>
          </p15:clr>
        </p15:guide>
        <p15:guide id="7" pos="35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a:t>Modifiez le style du titre</a:t>
            </a:r>
            <a:endParaRPr lang="en-US"/>
          </a:p>
        </p:txBody>
      </p:sp>
      <p:sp>
        <p:nvSpPr>
          <p:cNvPr id="3" name="Espace réservé du contenu 2"/>
          <p:cNvSpPr>
            <a:spLocks noGrp="1"/>
          </p:cNvSpPr>
          <p:nvPr>
            <p:ph idx="1"/>
          </p:nvPr>
        </p:nvSpPr>
        <p:spPr/>
        <p:txBody>
          <a:bodyPr>
            <a:noAutofit/>
          </a:bodyPr>
          <a:lstStyle>
            <a:lvl2pPr>
              <a:defRPr>
                <a:latin typeface="+mn-lt"/>
              </a:defRPr>
            </a:lvl2pPr>
            <a:lvl3pPr>
              <a:defRPr>
                <a:latin typeface="+mn-lt"/>
              </a:defRPr>
            </a:lvl3pPr>
            <a:lvl4pPr marL="404813" indent="-5954">
              <a:defRPr>
                <a:latin typeface="+mn-lt"/>
              </a:defRPr>
            </a:lvl4pPr>
            <a:lvl5pPr>
              <a:defRPr>
                <a:latin typeface="+mn-lt"/>
              </a:defRPr>
            </a:lvl5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Espace réservé de la date 3"/>
          <p:cNvSpPr>
            <a:spLocks noGrp="1"/>
          </p:cNvSpPr>
          <p:nvPr>
            <p:ph type="dt" sz="half" idx="10"/>
          </p:nvPr>
        </p:nvSpPr>
        <p:spPr/>
        <p:txBody>
          <a:bodyPr/>
          <a:lstStyle/>
          <a:p>
            <a:endParaRPr lang="en-US"/>
          </a:p>
        </p:txBody>
      </p:sp>
      <p:sp>
        <p:nvSpPr>
          <p:cNvPr id="5" name="Rectangle 4"/>
          <p:cNvSpPr/>
          <p:nvPr userDrawn="1"/>
        </p:nvSpPr>
        <p:spPr>
          <a:xfrm>
            <a:off x="353979" y="4794516"/>
            <a:ext cx="325730" cy="230832"/>
          </a:xfrm>
          <a:prstGeom prst="rect">
            <a:avLst/>
          </a:prstGeom>
        </p:spPr>
        <p:txBody>
          <a:bodyPr wrap="none">
            <a:spAutoFit/>
          </a:bodyPr>
          <a:lstStyle/>
          <a:p>
            <a:fld id="{2B1C6FFC-D040-034F-8B69-20295064E64D}" type="slidenum">
              <a:rPr lang="fr-FR" sz="900" smtClean="0"/>
              <a:pPr/>
              <a:t>‹#›</a:t>
            </a:fld>
            <a:endParaRPr lang="it-IT" sz="900" dirty="0"/>
          </a:p>
        </p:txBody>
      </p:sp>
      <p:sp>
        <p:nvSpPr>
          <p:cNvPr id="8" name="Footer Placeholder 4"/>
          <p:cNvSpPr>
            <a:spLocks noGrp="1"/>
          </p:cNvSpPr>
          <p:nvPr>
            <p:ph type="ftr" sz="quarter" idx="3"/>
          </p:nvPr>
        </p:nvSpPr>
        <p:spPr>
          <a:xfrm>
            <a:off x="597539" y="4848897"/>
            <a:ext cx="3909147" cy="135000"/>
          </a:xfrm>
          <a:prstGeom prst="rect">
            <a:avLst/>
          </a:prstGeom>
        </p:spPr>
        <p:txBody>
          <a:bodyPr vert="horz" lIns="0" tIns="0" rIns="0" bIns="0" rtlCol="0" anchor="t" anchorCtr="0"/>
          <a:lstStyle>
            <a:lvl1pPr algn="l">
              <a:defRPr sz="600" spc="23" baseline="0">
                <a:solidFill>
                  <a:schemeClr val="tx1"/>
                </a:solidFill>
              </a:defRPr>
            </a:lvl1pPr>
          </a:lstStyle>
          <a:p>
            <a:r>
              <a:rPr lang="en-GB" dirty="0"/>
              <a:t>For professional investors only. December 2018</a:t>
            </a:r>
            <a:endParaRPr lang="fr-FR" dirty="0"/>
          </a:p>
        </p:txBody>
      </p:sp>
    </p:spTree>
    <p:extLst>
      <p:ext uri="{BB962C8B-B14F-4D97-AF65-F5344CB8AC3E}">
        <p14:creationId xmlns:p14="http://schemas.microsoft.com/office/powerpoint/2010/main" val="2195022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1">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0E64A8-1760-18C4-A4A9-561107482C09}"/>
              </a:ext>
            </a:extLst>
          </p:cNvPr>
          <p:cNvPicPr>
            <a:picLocks/>
          </p:cNvPicPr>
          <p:nvPr userDrawn="1"/>
        </p:nvPicPr>
        <p:blipFill>
          <a:blip r:embed="rId2"/>
          <a:srcRect/>
          <a:stretch/>
        </p:blipFill>
        <p:spPr>
          <a:xfrm>
            <a:off x="-2" y="0"/>
            <a:ext cx="6858000" cy="5143500"/>
          </a:xfrm>
          <a:prstGeom prst="rect">
            <a:avLst/>
          </a:prstGeom>
        </p:spPr>
      </p:pic>
      <p:sp>
        <p:nvSpPr>
          <p:cNvPr id="10" name="Forme libre 9">
            <a:extLst>
              <a:ext uri="{FF2B5EF4-FFF2-40B4-BE49-F238E27FC236}">
                <a16:creationId xmlns:a16="http://schemas.microsoft.com/office/drawing/2014/main" id="{890CC80E-BA80-6CF4-B639-E7BB94813E41}"/>
              </a:ext>
            </a:extLst>
          </p:cNvPr>
          <p:cNvSpPr/>
          <p:nvPr userDrawn="1"/>
        </p:nvSpPr>
        <p:spPr>
          <a:xfrm>
            <a:off x="248825" y="4715100"/>
            <a:ext cx="633056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pic>
        <p:nvPicPr>
          <p:cNvPr id="8" name="Image 7">
            <a:extLst>
              <a:ext uri="{FF2B5EF4-FFF2-40B4-BE49-F238E27FC236}">
                <a16:creationId xmlns:a16="http://schemas.microsoft.com/office/drawing/2014/main" id="{48D91661-BB6B-8D42-C429-8A35850E86AA}"/>
              </a:ext>
            </a:extLst>
          </p:cNvPr>
          <p:cNvPicPr>
            <a:picLocks/>
          </p:cNvPicPr>
          <p:nvPr userDrawn="1"/>
        </p:nvPicPr>
        <p:blipFill>
          <a:blip r:embed="rId3"/>
          <a:srcRect/>
          <a:stretch/>
        </p:blipFill>
        <p:spPr>
          <a:xfrm>
            <a:off x="0" y="3600"/>
            <a:ext cx="6858000" cy="5135880"/>
          </a:xfrm>
          <a:prstGeom prst="rect">
            <a:avLst/>
          </a:prstGeom>
        </p:spPr>
      </p:pic>
      <p:sp>
        <p:nvSpPr>
          <p:cNvPr id="2" name="Title 1"/>
          <p:cNvSpPr>
            <a:spLocks noGrp="1"/>
          </p:cNvSpPr>
          <p:nvPr>
            <p:ph type="ctrTitle"/>
          </p:nvPr>
        </p:nvSpPr>
        <p:spPr>
          <a:xfrm>
            <a:off x="642601" y="1876927"/>
            <a:ext cx="2808000" cy="1158905"/>
          </a:xfrm>
        </p:spPr>
        <p:txBody>
          <a:bodyPr anchor="b" anchorCtr="0">
            <a:noAutofit/>
          </a:bodyPr>
          <a:lstStyle>
            <a:lvl1pPr algn="l">
              <a:lnSpc>
                <a:spcPts val="2175"/>
              </a:lnSpc>
              <a:defRPr sz="1875" b="1" spc="-8"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642599" y="3394616"/>
            <a:ext cx="2808000" cy="559423"/>
          </a:xfrm>
        </p:spPr>
        <p:txBody>
          <a:bodyPr>
            <a:noAutofit/>
          </a:bodyPr>
          <a:lstStyle>
            <a:lvl1pPr marL="0" indent="0" algn="l">
              <a:spcBef>
                <a:spcPts val="0"/>
              </a:spcBef>
              <a:buNone/>
              <a:defRPr sz="975" b="0" i="0" spc="-8" baseline="0">
                <a:solidFill>
                  <a:schemeClr val="bg1"/>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0" name="Forme libre 69">
            <a:extLst>
              <a:ext uri="{FF2B5EF4-FFF2-40B4-BE49-F238E27FC236}">
                <a16:creationId xmlns:a16="http://schemas.microsoft.com/office/drawing/2014/main" id="{D62011F9-E62E-CF7B-CDC0-8CE01CA7E752}"/>
              </a:ext>
            </a:extLst>
          </p:cNvPr>
          <p:cNvSpPr/>
          <p:nvPr userDrawn="1"/>
        </p:nvSpPr>
        <p:spPr>
          <a:xfrm>
            <a:off x="248826" y="760377"/>
            <a:ext cx="4535575"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686830" y="2736669"/>
            <a:ext cx="3943786"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8" name="Espace réservé du texte 81">
            <a:extLst>
              <a:ext uri="{FF2B5EF4-FFF2-40B4-BE49-F238E27FC236}">
                <a16:creationId xmlns:a16="http://schemas.microsoft.com/office/drawing/2014/main" id="{CEB533F0-4A85-F96D-8736-FC987D221A9A}"/>
              </a:ext>
            </a:extLst>
          </p:cNvPr>
          <p:cNvSpPr>
            <a:spLocks noGrp="1"/>
          </p:cNvSpPr>
          <p:nvPr>
            <p:ph type="body" sz="quarter" idx="12" hasCustomPrompt="1"/>
          </p:nvPr>
        </p:nvSpPr>
        <p:spPr>
          <a:xfrm>
            <a:off x="1190700" y="4055749"/>
            <a:ext cx="2269606" cy="250900"/>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7" name="Forme libre 6">
            <a:extLst>
              <a:ext uri="{FF2B5EF4-FFF2-40B4-BE49-F238E27FC236}">
                <a16:creationId xmlns:a16="http://schemas.microsoft.com/office/drawing/2014/main" id="{FF49AF96-EB84-99CE-22EA-A99929C53BC8}"/>
              </a:ext>
            </a:extLst>
          </p:cNvPr>
          <p:cNvSpPr/>
          <p:nvPr userDrawn="1"/>
        </p:nvSpPr>
        <p:spPr>
          <a:xfrm>
            <a:off x="6044946" y="760264"/>
            <a:ext cx="534448"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D86FC8AD-B83A-D1BC-C2DE-F09474A82F7F}"/>
              </a:ext>
            </a:extLst>
          </p:cNvPr>
          <p:cNvSpPr/>
          <p:nvPr userDrawn="1"/>
        </p:nvSpPr>
        <p:spPr>
          <a:xfrm rot="16200000">
            <a:off x="4547116" y="2749761"/>
            <a:ext cx="4051467"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7" name="Espace réservé du texte 81">
            <a:extLst>
              <a:ext uri="{FF2B5EF4-FFF2-40B4-BE49-F238E27FC236}">
                <a16:creationId xmlns:a16="http://schemas.microsoft.com/office/drawing/2014/main" id="{A71CEE15-A6C7-0712-282F-A785EC1E03B3}"/>
              </a:ext>
            </a:extLst>
          </p:cNvPr>
          <p:cNvSpPr>
            <a:spLocks noGrp="1"/>
          </p:cNvSpPr>
          <p:nvPr>
            <p:ph type="body" sz="quarter" idx="11" hasCustomPrompt="1"/>
          </p:nvPr>
        </p:nvSpPr>
        <p:spPr>
          <a:xfrm>
            <a:off x="642601" y="4048484"/>
            <a:ext cx="548099" cy="258165"/>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4" name="Rectangle 3">
            <a:extLst>
              <a:ext uri="{FF2B5EF4-FFF2-40B4-BE49-F238E27FC236}">
                <a16:creationId xmlns:a16="http://schemas.microsoft.com/office/drawing/2014/main" id="{2827FED3-B555-0F89-7F36-BE59B33FA636}"/>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a:extLst>
              <a:ext uri="{FF2B5EF4-FFF2-40B4-BE49-F238E27FC236}">
                <a16:creationId xmlns:a16="http://schemas.microsoft.com/office/drawing/2014/main" id="{AF8FE08B-A19B-B932-0C1F-A5C2590729D3}"/>
              </a:ext>
            </a:extLst>
          </p:cNvPr>
          <p:cNvSpPr>
            <a:spLocks noChangeAspect="1"/>
          </p:cNvSpPr>
          <p:nvPr userDrawn="1"/>
        </p:nvSpPr>
        <p:spPr>
          <a:xfrm>
            <a:off x="321298"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Rectangle 5">
            <a:extLst>
              <a:ext uri="{FF2B5EF4-FFF2-40B4-BE49-F238E27FC236}">
                <a16:creationId xmlns:a16="http://schemas.microsoft.com/office/drawing/2014/main" id="{05708805-D6FB-1072-B4D3-2D05C07DBB24}"/>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2" name="Graphic 11">
            <a:extLst>
              <a:ext uri="{FF2B5EF4-FFF2-40B4-BE49-F238E27FC236}">
                <a16:creationId xmlns:a16="http://schemas.microsoft.com/office/drawing/2014/main" id="{C8D7AB57-A301-D1B4-5B1D-345F327FF3E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872149" y="284401"/>
            <a:ext cx="1082700" cy="782455"/>
          </a:xfrm>
          <a:prstGeom prst="rect">
            <a:avLst/>
          </a:prstGeom>
        </p:spPr>
      </p:pic>
    </p:spTree>
    <p:extLst>
      <p:ext uri="{BB962C8B-B14F-4D97-AF65-F5344CB8AC3E}">
        <p14:creationId xmlns:p14="http://schemas.microsoft.com/office/powerpoint/2010/main" val="28106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pic>
        <p:nvPicPr>
          <p:cNvPr id="137" name="Image 136" descr="Une image contenant ciel, Visage humain, personne, plein air&#10;&#10;Description générée automatiquement">
            <a:extLst>
              <a:ext uri="{FF2B5EF4-FFF2-40B4-BE49-F238E27FC236}">
                <a16:creationId xmlns:a16="http://schemas.microsoft.com/office/drawing/2014/main" id="{720FCE97-FD77-8FD9-73F7-3ABB406038EE}"/>
              </a:ext>
            </a:extLst>
          </p:cNvPr>
          <p:cNvPicPr>
            <a:picLocks noChangeAspect="1"/>
          </p:cNvPicPr>
          <p:nvPr userDrawn="1"/>
        </p:nvPicPr>
        <p:blipFill>
          <a:blip r:embed="rId2"/>
          <a:stretch>
            <a:fillRect/>
          </a:stretch>
        </p:blipFill>
        <p:spPr>
          <a:xfrm>
            <a:off x="0" y="0"/>
            <a:ext cx="6858000" cy="5143500"/>
          </a:xfrm>
          <a:prstGeom prst="rect">
            <a:avLst/>
          </a:prstGeom>
        </p:spPr>
      </p:pic>
      <p:sp>
        <p:nvSpPr>
          <p:cNvPr id="2" name="Title 1"/>
          <p:cNvSpPr>
            <a:spLocks noGrp="1"/>
          </p:cNvSpPr>
          <p:nvPr>
            <p:ph type="ctrTitle"/>
          </p:nvPr>
        </p:nvSpPr>
        <p:spPr>
          <a:xfrm>
            <a:off x="621607" y="2355035"/>
            <a:ext cx="3671303" cy="731176"/>
          </a:xfrm>
        </p:spPr>
        <p:txBody>
          <a:bodyPr anchor="b" anchorCtr="0">
            <a:noAutofit/>
          </a:bodyPr>
          <a:lstStyle>
            <a:lvl1pPr algn="l">
              <a:lnSpc>
                <a:spcPts val="2175"/>
              </a:lnSpc>
              <a:defRPr sz="1875" b="1"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621608" y="3273737"/>
            <a:ext cx="3671303" cy="559423"/>
          </a:xfrm>
        </p:spPr>
        <p:txBody>
          <a:bodyPr>
            <a:noAutofit/>
          </a:bodyPr>
          <a:lstStyle>
            <a:lvl1pPr marL="0" indent="0" algn="l">
              <a:spcBef>
                <a:spcPts val="0"/>
              </a:spcBef>
              <a:buNone/>
              <a:defRPr sz="975" b="0" i="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0" name="Forme libre 69">
            <a:extLst>
              <a:ext uri="{FF2B5EF4-FFF2-40B4-BE49-F238E27FC236}">
                <a16:creationId xmlns:a16="http://schemas.microsoft.com/office/drawing/2014/main" id="{D62011F9-E62E-CF7B-CDC0-8CE01CA7E752}"/>
              </a:ext>
            </a:extLst>
          </p:cNvPr>
          <p:cNvSpPr/>
          <p:nvPr userDrawn="1"/>
        </p:nvSpPr>
        <p:spPr>
          <a:xfrm>
            <a:off x="248826" y="760377"/>
            <a:ext cx="485465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886181" y="2936020"/>
            <a:ext cx="4342488"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7" name="Espace réservé du texte 81">
            <a:extLst>
              <a:ext uri="{FF2B5EF4-FFF2-40B4-BE49-F238E27FC236}">
                <a16:creationId xmlns:a16="http://schemas.microsoft.com/office/drawing/2014/main" id="{A71CEE15-A6C7-0712-282F-A785EC1E03B3}"/>
              </a:ext>
            </a:extLst>
          </p:cNvPr>
          <p:cNvSpPr>
            <a:spLocks noGrp="1"/>
          </p:cNvSpPr>
          <p:nvPr>
            <p:ph type="body" sz="quarter" idx="11" hasCustomPrompt="1"/>
          </p:nvPr>
        </p:nvSpPr>
        <p:spPr>
          <a:xfrm>
            <a:off x="621608" y="4486635"/>
            <a:ext cx="569612"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78" name="Espace réservé du texte 81">
            <a:extLst>
              <a:ext uri="{FF2B5EF4-FFF2-40B4-BE49-F238E27FC236}">
                <a16:creationId xmlns:a16="http://schemas.microsoft.com/office/drawing/2014/main" id="{CEB533F0-4A85-F96D-8736-FC987D221A9A}"/>
              </a:ext>
            </a:extLst>
          </p:cNvPr>
          <p:cNvSpPr>
            <a:spLocks noGrp="1"/>
          </p:cNvSpPr>
          <p:nvPr>
            <p:ph type="body" sz="quarter" idx="12" hasCustomPrompt="1"/>
          </p:nvPr>
        </p:nvSpPr>
        <p:spPr>
          <a:xfrm>
            <a:off x="1191220" y="4486635"/>
            <a:ext cx="2269606"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5" name="Rectangle 4">
            <a:extLst>
              <a:ext uri="{FF2B5EF4-FFF2-40B4-BE49-F238E27FC236}">
                <a16:creationId xmlns:a16="http://schemas.microsoft.com/office/drawing/2014/main" id="{560B6729-9DC1-9D8F-6A3A-F520E1168BCC}"/>
              </a:ext>
            </a:extLst>
          </p:cNvPr>
          <p:cNvSpPr>
            <a:spLocks noChangeAspect="1"/>
          </p:cNvSpPr>
          <p:nvPr userDrawn="1"/>
        </p:nvSpPr>
        <p:spPr>
          <a:xfrm>
            <a:off x="321298"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Rectangle 5">
            <a:extLst>
              <a:ext uri="{FF2B5EF4-FFF2-40B4-BE49-F238E27FC236}">
                <a16:creationId xmlns:a16="http://schemas.microsoft.com/office/drawing/2014/main" id="{6FD495CB-1A2C-7E68-1B8C-4DE7875DB132}"/>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4" name="Graphic 3">
            <a:extLst>
              <a:ext uri="{FF2B5EF4-FFF2-40B4-BE49-F238E27FC236}">
                <a16:creationId xmlns:a16="http://schemas.microsoft.com/office/drawing/2014/main" id="{902E4C7B-8D5E-B9D2-D8F6-B3BC785327B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190796" y="284401"/>
            <a:ext cx="1082700" cy="782455"/>
          </a:xfrm>
          <a:prstGeom prst="rect">
            <a:avLst/>
          </a:prstGeom>
        </p:spPr>
      </p:pic>
    </p:spTree>
    <p:extLst>
      <p:ext uri="{BB962C8B-B14F-4D97-AF65-F5344CB8AC3E}">
        <p14:creationId xmlns:p14="http://schemas.microsoft.com/office/powerpoint/2010/main" val="71524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3">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0E64A8-1760-18C4-A4A9-561107482C09}"/>
              </a:ext>
            </a:extLst>
          </p:cNvPr>
          <p:cNvPicPr>
            <a:picLocks/>
          </p:cNvPicPr>
          <p:nvPr userDrawn="1"/>
        </p:nvPicPr>
        <p:blipFill>
          <a:blip r:embed="rId2"/>
          <a:srcRect/>
          <a:stretch/>
        </p:blipFill>
        <p:spPr>
          <a:xfrm>
            <a:off x="-2" y="4044"/>
            <a:ext cx="6858000" cy="5135880"/>
          </a:xfrm>
          <a:prstGeom prst="rect">
            <a:avLst/>
          </a:prstGeom>
        </p:spPr>
      </p:pic>
      <p:sp>
        <p:nvSpPr>
          <p:cNvPr id="64" name="Forme libre 63">
            <a:extLst>
              <a:ext uri="{FF2B5EF4-FFF2-40B4-BE49-F238E27FC236}">
                <a16:creationId xmlns:a16="http://schemas.microsoft.com/office/drawing/2014/main" id="{F27D0632-0BA3-7E34-0DD8-02D49E22297A}"/>
              </a:ext>
            </a:extLst>
          </p:cNvPr>
          <p:cNvSpPr/>
          <p:nvPr userDrawn="1"/>
        </p:nvSpPr>
        <p:spPr>
          <a:xfrm>
            <a:off x="570123" y="760377"/>
            <a:ext cx="4533362"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10" name="Forme libre 9">
            <a:extLst>
              <a:ext uri="{FF2B5EF4-FFF2-40B4-BE49-F238E27FC236}">
                <a16:creationId xmlns:a16="http://schemas.microsoft.com/office/drawing/2014/main" id="{890CC80E-BA80-6CF4-B639-E7BB94813E41}"/>
              </a:ext>
            </a:extLst>
          </p:cNvPr>
          <p:cNvSpPr/>
          <p:nvPr userDrawn="1"/>
        </p:nvSpPr>
        <p:spPr>
          <a:xfrm>
            <a:off x="570123" y="4715100"/>
            <a:ext cx="6287875"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2" name="Title 1"/>
          <p:cNvSpPr>
            <a:spLocks noGrp="1"/>
          </p:cNvSpPr>
          <p:nvPr>
            <p:ph type="ctrTitle"/>
          </p:nvPr>
        </p:nvSpPr>
        <p:spPr>
          <a:xfrm>
            <a:off x="961349" y="1748886"/>
            <a:ext cx="2835000" cy="1286946"/>
          </a:xfrm>
        </p:spPr>
        <p:txBody>
          <a:bodyPr anchor="b" anchorCtr="0">
            <a:noAutofit/>
          </a:bodyPr>
          <a:lstStyle>
            <a:lvl1pPr algn="l">
              <a:lnSpc>
                <a:spcPts val="2175"/>
              </a:lnSpc>
              <a:defRPr sz="1875" b="1" spc="-8"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961349" y="3394616"/>
            <a:ext cx="2835000" cy="559423"/>
          </a:xfrm>
        </p:spPr>
        <p:txBody>
          <a:bodyPr>
            <a:noAutofit/>
          </a:bodyPr>
          <a:lstStyle>
            <a:lvl1pPr marL="0" indent="0" algn="l">
              <a:spcBef>
                <a:spcPts val="0"/>
              </a:spcBef>
              <a:buNone/>
              <a:defRPr sz="975" b="0" i="0" spc="-8" baseline="0">
                <a:solidFill>
                  <a:schemeClr val="bg1"/>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365532" y="2736669"/>
            <a:ext cx="3943786"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8" name="Espace réservé du texte 81">
            <a:extLst>
              <a:ext uri="{FF2B5EF4-FFF2-40B4-BE49-F238E27FC236}">
                <a16:creationId xmlns:a16="http://schemas.microsoft.com/office/drawing/2014/main" id="{CEB533F0-4A85-F96D-8736-FC987D221A9A}"/>
              </a:ext>
            </a:extLst>
          </p:cNvPr>
          <p:cNvSpPr>
            <a:spLocks noGrp="1"/>
          </p:cNvSpPr>
          <p:nvPr>
            <p:ph type="body" sz="quarter" idx="12" hasCustomPrompt="1"/>
          </p:nvPr>
        </p:nvSpPr>
        <p:spPr>
          <a:xfrm>
            <a:off x="1517697" y="4286491"/>
            <a:ext cx="2269606" cy="149241"/>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7" name="Forme libre 6">
            <a:extLst>
              <a:ext uri="{FF2B5EF4-FFF2-40B4-BE49-F238E27FC236}">
                <a16:creationId xmlns:a16="http://schemas.microsoft.com/office/drawing/2014/main" id="{FF49AF96-EB84-99CE-22EA-A99929C53BC8}"/>
              </a:ext>
            </a:extLst>
          </p:cNvPr>
          <p:cNvSpPr/>
          <p:nvPr userDrawn="1"/>
        </p:nvSpPr>
        <p:spPr>
          <a:xfrm>
            <a:off x="6363083" y="760264"/>
            <a:ext cx="494918"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77" name="Espace réservé du texte 81">
            <a:extLst>
              <a:ext uri="{FF2B5EF4-FFF2-40B4-BE49-F238E27FC236}">
                <a16:creationId xmlns:a16="http://schemas.microsoft.com/office/drawing/2014/main" id="{A71CEE15-A6C7-0712-282F-A785EC1E03B3}"/>
              </a:ext>
            </a:extLst>
          </p:cNvPr>
          <p:cNvSpPr>
            <a:spLocks noGrp="1"/>
          </p:cNvSpPr>
          <p:nvPr>
            <p:ph type="body" sz="quarter" idx="11" hasCustomPrompt="1"/>
          </p:nvPr>
        </p:nvSpPr>
        <p:spPr>
          <a:xfrm>
            <a:off x="961349" y="4177567"/>
            <a:ext cx="556346" cy="258165"/>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65" name="Rectangle 64">
            <a:extLst>
              <a:ext uri="{FF2B5EF4-FFF2-40B4-BE49-F238E27FC236}">
                <a16:creationId xmlns:a16="http://schemas.microsoft.com/office/drawing/2014/main" id="{4338C511-9884-8CFC-D291-656E2284D004}"/>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6" name="Rectangle 65">
            <a:extLst>
              <a:ext uri="{FF2B5EF4-FFF2-40B4-BE49-F238E27FC236}">
                <a16:creationId xmlns:a16="http://schemas.microsoft.com/office/drawing/2014/main" id="{7BD4B1EA-B810-F1B6-BD5F-87E518D49A1B}"/>
              </a:ext>
            </a:extLst>
          </p:cNvPr>
          <p:cNvSpPr>
            <a:spLocks noChangeAspect="1"/>
          </p:cNvSpPr>
          <p:nvPr userDrawn="1"/>
        </p:nvSpPr>
        <p:spPr>
          <a:xfrm>
            <a:off x="321298"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7" name="Rectangle 66">
            <a:extLst>
              <a:ext uri="{FF2B5EF4-FFF2-40B4-BE49-F238E27FC236}">
                <a16:creationId xmlns:a16="http://schemas.microsoft.com/office/drawing/2014/main" id="{448F566D-0CD2-8ED0-5A64-E4AEA1536A41}"/>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4" name="Graphic 3">
            <a:extLst>
              <a:ext uri="{FF2B5EF4-FFF2-40B4-BE49-F238E27FC236}">
                <a16:creationId xmlns:a16="http://schemas.microsoft.com/office/drawing/2014/main" id="{FAC98F8E-C622-6DB7-163C-066B74BCE35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190796" y="284401"/>
            <a:ext cx="1082700" cy="782455"/>
          </a:xfrm>
          <a:prstGeom prst="rect">
            <a:avLst/>
          </a:prstGeom>
        </p:spPr>
      </p:pic>
    </p:spTree>
    <p:extLst>
      <p:ext uri="{BB962C8B-B14F-4D97-AF65-F5344CB8AC3E}">
        <p14:creationId xmlns:p14="http://schemas.microsoft.com/office/powerpoint/2010/main" val="50734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4">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2D9C3C22-E1F9-66F7-0BBE-2901FF18D331}"/>
              </a:ext>
            </a:extLst>
          </p:cNvPr>
          <p:cNvPicPr>
            <a:picLocks/>
          </p:cNvPicPr>
          <p:nvPr userDrawn="1"/>
        </p:nvPicPr>
        <p:blipFill>
          <a:blip r:embed="rId2"/>
          <a:srcRect/>
          <a:stretch/>
        </p:blipFill>
        <p:spPr>
          <a:xfrm>
            <a:off x="-1" y="0"/>
            <a:ext cx="6858000" cy="5143500"/>
          </a:xfrm>
          <a:prstGeom prst="rect">
            <a:avLst/>
          </a:prstGeom>
        </p:spPr>
      </p:pic>
      <p:sp>
        <p:nvSpPr>
          <p:cNvPr id="10" name="Forme libre 9">
            <a:extLst>
              <a:ext uri="{FF2B5EF4-FFF2-40B4-BE49-F238E27FC236}">
                <a16:creationId xmlns:a16="http://schemas.microsoft.com/office/drawing/2014/main" id="{890CC80E-BA80-6CF4-B639-E7BB94813E41}"/>
              </a:ext>
            </a:extLst>
          </p:cNvPr>
          <p:cNvSpPr/>
          <p:nvPr userDrawn="1"/>
        </p:nvSpPr>
        <p:spPr>
          <a:xfrm>
            <a:off x="248825" y="4715100"/>
            <a:ext cx="633056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0" name="Forme libre 69">
            <a:extLst>
              <a:ext uri="{FF2B5EF4-FFF2-40B4-BE49-F238E27FC236}">
                <a16:creationId xmlns:a16="http://schemas.microsoft.com/office/drawing/2014/main" id="{D62011F9-E62E-CF7B-CDC0-8CE01CA7E752}"/>
              </a:ext>
            </a:extLst>
          </p:cNvPr>
          <p:cNvSpPr/>
          <p:nvPr userDrawn="1"/>
        </p:nvSpPr>
        <p:spPr>
          <a:xfrm>
            <a:off x="248826" y="760377"/>
            <a:ext cx="4535575"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686830" y="2736669"/>
            <a:ext cx="3943786"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pic>
        <p:nvPicPr>
          <p:cNvPr id="8" name="Image 7">
            <a:extLst>
              <a:ext uri="{FF2B5EF4-FFF2-40B4-BE49-F238E27FC236}">
                <a16:creationId xmlns:a16="http://schemas.microsoft.com/office/drawing/2014/main" id="{E032D6A9-38F9-AF23-1034-C2F4CF806540}"/>
              </a:ext>
            </a:extLst>
          </p:cNvPr>
          <p:cNvPicPr>
            <a:picLocks/>
          </p:cNvPicPr>
          <p:nvPr userDrawn="1"/>
        </p:nvPicPr>
        <p:blipFill>
          <a:blip r:embed="rId3"/>
          <a:srcRect/>
          <a:stretch/>
        </p:blipFill>
        <p:spPr>
          <a:xfrm>
            <a:off x="0" y="4260"/>
            <a:ext cx="6858000" cy="5135880"/>
          </a:xfrm>
          <a:prstGeom prst="rect">
            <a:avLst/>
          </a:prstGeom>
        </p:spPr>
      </p:pic>
      <p:sp>
        <p:nvSpPr>
          <p:cNvPr id="2" name="Title 1"/>
          <p:cNvSpPr>
            <a:spLocks noGrp="1"/>
          </p:cNvSpPr>
          <p:nvPr>
            <p:ph type="ctrTitle"/>
          </p:nvPr>
        </p:nvSpPr>
        <p:spPr>
          <a:xfrm>
            <a:off x="3333480" y="1380197"/>
            <a:ext cx="2970000" cy="1014522"/>
          </a:xfrm>
        </p:spPr>
        <p:txBody>
          <a:bodyPr anchor="b" anchorCtr="0">
            <a:noAutofit/>
          </a:bodyPr>
          <a:lstStyle>
            <a:lvl1pPr algn="l">
              <a:lnSpc>
                <a:spcPts val="2175"/>
              </a:lnSpc>
              <a:defRPr sz="1875" b="1" spc="-8"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3333480" y="2539256"/>
            <a:ext cx="2970000" cy="378197"/>
          </a:xfrm>
        </p:spPr>
        <p:txBody>
          <a:bodyPr>
            <a:noAutofit/>
          </a:bodyPr>
          <a:lstStyle>
            <a:lvl1pPr marL="0" indent="0" algn="l">
              <a:spcBef>
                <a:spcPts val="0"/>
              </a:spcBef>
              <a:buNone/>
              <a:defRPr sz="975" b="0" i="0" spc="-8" baseline="0">
                <a:solidFill>
                  <a:schemeClr val="bg1"/>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 name="Forme libre 6">
            <a:extLst>
              <a:ext uri="{FF2B5EF4-FFF2-40B4-BE49-F238E27FC236}">
                <a16:creationId xmlns:a16="http://schemas.microsoft.com/office/drawing/2014/main" id="{FF49AF96-EB84-99CE-22EA-A99929C53BC8}"/>
              </a:ext>
            </a:extLst>
          </p:cNvPr>
          <p:cNvSpPr/>
          <p:nvPr userDrawn="1"/>
        </p:nvSpPr>
        <p:spPr>
          <a:xfrm>
            <a:off x="6044946" y="760264"/>
            <a:ext cx="534448"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D86FC8AD-B83A-D1BC-C2DE-F09474A82F7F}"/>
              </a:ext>
            </a:extLst>
          </p:cNvPr>
          <p:cNvSpPr/>
          <p:nvPr userDrawn="1"/>
        </p:nvSpPr>
        <p:spPr>
          <a:xfrm rot="16200000">
            <a:off x="4547116" y="2749761"/>
            <a:ext cx="4051467"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4" name="Espace réservé du texte 81">
            <a:extLst>
              <a:ext uri="{FF2B5EF4-FFF2-40B4-BE49-F238E27FC236}">
                <a16:creationId xmlns:a16="http://schemas.microsoft.com/office/drawing/2014/main" id="{C0267CE8-86F1-4DD1-F836-7EA656218E74}"/>
              </a:ext>
            </a:extLst>
          </p:cNvPr>
          <p:cNvSpPr>
            <a:spLocks noGrp="1"/>
          </p:cNvSpPr>
          <p:nvPr>
            <p:ph type="body" sz="quarter" idx="12" hasCustomPrompt="1"/>
          </p:nvPr>
        </p:nvSpPr>
        <p:spPr>
          <a:xfrm>
            <a:off x="3333480" y="4217978"/>
            <a:ext cx="2269606" cy="149241"/>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5" name="Espace réservé du texte 81">
            <a:extLst>
              <a:ext uri="{FF2B5EF4-FFF2-40B4-BE49-F238E27FC236}">
                <a16:creationId xmlns:a16="http://schemas.microsoft.com/office/drawing/2014/main" id="{88387400-4586-2124-2906-E420FAC8ADC1}"/>
              </a:ext>
            </a:extLst>
          </p:cNvPr>
          <p:cNvSpPr>
            <a:spLocks noGrp="1"/>
          </p:cNvSpPr>
          <p:nvPr>
            <p:ph type="body" sz="quarter" idx="11" hasCustomPrompt="1"/>
          </p:nvPr>
        </p:nvSpPr>
        <p:spPr>
          <a:xfrm>
            <a:off x="3333480" y="2994252"/>
            <a:ext cx="781945" cy="258165"/>
          </a:xfrm>
        </p:spPr>
        <p:txBody>
          <a:bodyPr anchor="t" anchorCtr="0"/>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pic>
        <p:nvPicPr>
          <p:cNvPr id="9" name="Graphic 8">
            <a:extLst>
              <a:ext uri="{FF2B5EF4-FFF2-40B4-BE49-F238E27FC236}">
                <a16:creationId xmlns:a16="http://schemas.microsoft.com/office/drawing/2014/main" id="{F82804DD-DD1B-2F3D-5F63-FBF13AD3228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872149" y="284401"/>
            <a:ext cx="1082700" cy="782455"/>
          </a:xfrm>
          <a:prstGeom prst="rect">
            <a:avLst/>
          </a:prstGeom>
        </p:spPr>
      </p:pic>
    </p:spTree>
    <p:extLst>
      <p:ext uri="{BB962C8B-B14F-4D97-AF65-F5344CB8AC3E}">
        <p14:creationId xmlns:p14="http://schemas.microsoft.com/office/powerpoint/2010/main" val="420560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itle 1"/>
          <p:cNvSpPr>
            <a:spLocks noGrp="1"/>
          </p:cNvSpPr>
          <p:nvPr>
            <p:ph type="title"/>
          </p:nvPr>
        </p:nvSpPr>
        <p:spPr>
          <a:xfrm>
            <a:off x="321489" y="428400"/>
            <a:ext cx="6215400" cy="290620"/>
          </a:xfrm>
        </p:spPr>
        <p:txBody>
          <a:bodyPr/>
          <a:lstStyle/>
          <a:p>
            <a:r>
              <a:rPr lang="en-US"/>
              <a:t>Click to edit Master title style</a:t>
            </a:r>
            <a:endParaRPr lang="en-US" dirty="0"/>
          </a:p>
        </p:txBody>
      </p:sp>
      <p:sp>
        <p:nvSpPr>
          <p:cNvPr id="3" name="Content Placeholder 2"/>
          <p:cNvSpPr>
            <a:spLocks noGrp="1"/>
          </p:cNvSpPr>
          <p:nvPr>
            <p:ph idx="1"/>
          </p:nvPr>
        </p:nvSpPr>
        <p:spPr>
          <a:xfrm>
            <a:off x="321486" y="1119600"/>
            <a:ext cx="6215400" cy="29970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GB"/>
              <a:t>Presentation title  l  00 month 0000</a:t>
            </a:r>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dirty="0"/>
          </a:p>
        </p:txBody>
      </p:sp>
      <p:sp>
        <p:nvSpPr>
          <p:cNvPr id="8" name="Espace réservé du texte 7"/>
          <p:cNvSpPr>
            <a:spLocks noGrp="1"/>
          </p:cNvSpPr>
          <p:nvPr>
            <p:ph type="body" sz="quarter" idx="13"/>
          </p:nvPr>
        </p:nvSpPr>
        <p:spPr>
          <a:xfrm>
            <a:off x="321486" y="759018"/>
            <a:ext cx="6215400" cy="228362"/>
          </a:xfrm>
        </p:spPr>
        <p:txBody>
          <a:bodyPr>
            <a:normAutofit/>
          </a:bodyPr>
          <a:lstStyle>
            <a:lvl1pPr marL="0" indent="0">
              <a:buNone/>
              <a:defRPr sz="1050">
                <a:solidFill>
                  <a:srgbClr val="0073A3"/>
                </a:solidFill>
              </a:defRPr>
            </a:lvl1pPr>
          </a:lstStyle>
          <a:p>
            <a:pPr lvl="0"/>
            <a:r>
              <a:rPr lang="en-US"/>
              <a:t>Edit Master text styles</a:t>
            </a:r>
          </a:p>
        </p:txBody>
      </p:sp>
      <p:sp>
        <p:nvSpPr>
          <p:cNvPr id="7" name="Espace réservé du texte 6"/>
          <p:cNvSpPr>
            <a:spLocks noGrp="1"/>
          </p:cNvSpPr>
          <p:nvPr>
            <p:ph type="body" sz="quarter" idx="14"/>
          </p:nvPr>
        </p:nvSpPr>
        <p:spPr>
          <a:xfrm>
            <a:off x="321299" y="4095900"/>
            <a:ext cx="6215400" cy="459000"/>
          </a:xfrm>
        </p:spPr>
        <p:txBody>
          <a:bodyPr anchor="b">
            <a:noAutofit/>
          </a:bodyPr>
          <a:lstStyle>
            <a:lvl1pPr marL="4763" indent="0" algn="just">
              <a:buNone/>
              <a:defRPr sz="525">
                <a:solidFill>
                  <a:srgbClr val="005483"/>
                </a:solidFill>
              </a:defRPr>
            </a:lvl1pPr>
          </a:lstStyle>
          <a:p>
            <a:pPr lvl="0"/>
            <a:r>
              <a:rPr lang="en-US"/>
              <a:t>Edit Master text styles</a:t>
            </a:r>
          </a:p>
        </p:txBody>
      </p:sp>
    </p:spTree>
    <p:extLst>
      <p:ext uri="{BB962C8B-B14F-4D97-AF65-F5344CB8AC3E}">
        <p14:creationId xmlns:p14="http://schemas.microsoft.com/office/powerpoint/2010/main" val="321008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21299" y="428400"/>
            <a:ext cx="6215400" cy="290620"/>
          </a:xfrm>
        </p:spPr>
        <p:txBody>
          <a:body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GB"/>
              <a:t>Presentation title  l  00 month 0000</a:t>
            </a:r>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a:p>
        </p:txBody>
      </p:sp>
      <p:sp>
        <p:nvSpPr>
          <p:cNvPr id="8" name="Espace réservé du texte 7"/>
          <p:cNvSpPr>
            <a:spLocks noGrp="1"/>
          </p:cNvSpPr>
          <p:nvPr>
            <p:ph type="body" sz="quarter" idx="13"/>
          </p:nvPr>
        </p:nvSpPr>
        <p:spPr>
          <a:xfrm>
            <a:off x="321300" y="759018"/>
            <a:ext cx="6215400" cy="228362"/>
          </a:xfrm>
        </p:spPr>
        <p:txBody>
          <a:bodyPr>
            <a:normAutofit/>
          </a:bodyPr>
          <a:lstStyle>
            <a:lvl1pPr marL="0" indent="0">
              <a:buNone/>
              <a:defRPr sz="1050">
                <a:solidFill>
                  <a:srgbClr val="0073A3"/>
                </a:solidFill>
              </a:defRPr>
            </a:lvl1pPr>
          </a:lstStyle>
          <a:p>
            <a:pPr lvl="0"/>
            <a:r>
              <a:rPr lang="en-US"/>
              <a:t>Edit Master text styles</a:t>
            </a:r>
          </a:p>
        </p:txBody>
      </p:sp>
    </p:spTree>
    <p:extLst>
      <p:ext uri="{BB962C8B-B14F-4D97-AF65-F5344CB8AC3E}">
        <p14:creationId xmlns:p14="http://schemas.microsoft.com/office/powerpoint/2010/main" val="39905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hapter">
    <p:spTree>
      <p:nvGrpSpPr>
        <p:cNvPr id="1" name=""/>
        <p:cNvGrpSpPr/>
        <p:nvPr/>
      </p:nvGrpSpPr>
      <p:grpSpPr>
        <a:xfrm>
          <a:off x="0" y="0"/>
          <a:ext cx="0" cy="0"/>
          <a:chOff x="0" y="0"/>
          <a:chExt cx="0" cy="0"/>
        </a:xfrm>
      </p:grpSpPr>
      <p:sp>
        <p:nvSpPr>
          <p:cNvPr id="11" name="Espace réservé du texte 10"/>
          <p:cNvSpPr>
            <a:spLocks noGrp="1"/>
          </p:cNvSpPr>
          <p:nvPr>
            <p:ph type="body" sz="quarter" idx="13"/>
          </p:nvPr>
        </p:nvSpPr>
        <p:spPr>
          <a:xfrm>
            <a:off x="675000" y="1148400"/>
            <a:ext cx="5829067" cy="1084983"/>
          </a:xfrm>
        </p:spPr>
        <p:txBody>
          <a:bodyPr>
            <a:noAutofit/>
          </a:bodyPr>
          <a:lstStyle>
            <a:lvl1pPr marL="0" indent="0">
              <a:buNone/>
              <a:defRPr sz="5400">
                <a:solidFill>
                  <a:srgbClr val="00B4E0"/>
                </a:solidFill>
              </a:defRPr>
            </a:lvl1pPr>
          </a:lstStyle>
          <a:p>
            <a:pPr lvl="0"/>
            <a:r>
              <a:rPr lang="en-US"/>
              <a:t>Edit Master text styles</a:t>
            </a:r>
          </a:p>
        </p:txBody>
      </p:sp>
      <p:sp>
        <p:nvSpPr>
          <p:cNvPr id="14" name="Rectangle 13">
            <a:extLst>
              <a:ext uri="{FF2B5EF4-FFF2-40B4-BE49-F238E27FC236}">
                <a16:creationId xmlns:a16="http://schemas.microsoft.com/office/drawing/2014/main" id="{7627EB70-D448-DE46-90B8-D45BE7C8F1B0}"/>
              </a:ext>
            </a:extLst>
          </p:cNvPr>
          <p:cNvSpPr/>
          <p:nvPr userDrawn="1"/>
        </p:nvSpPr>
        <p:spPr>
          <a:xfrm>
            <a:off x="1" y="2408400"/>
            <a:ext cx="6858000" cy="19224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lIns="50625" rtlCol="0" anchor="ctr"/>
          <a:lstStyle/>
          <a:p>
            <a:pPr algn="ctr"/>
            <a:endParaRPr lang="fr-FR" sz="1013"/>
          </a:p>
        </p:txBody>
      </p:sp>
      <p:sp>
        <p:nvSpPr>
          <p:cNvPr id="2" name="Title 1"/>
          <p:cNvSpPr>
            <a:spLocks noGrp="1"/>
          </p:cNvSpPr>
          <p:nvPr>
            <p:ph type="title"/>
          </p:nvPr>
        </p:nvSpPr>
        <p:spPr>
          <a:xfrm>
            <a:off x="696600" y="2624401"/>
            <a:ext cx="5829067" cy="376743"/>
          </a:xfrm>
        </p:spPr>
        <p:txBody>
          <a:bodyPr anchor="t" anchorCtr="0">
            <a:noAutofit/>
          </a:bodyPr>
          <a:lstStyle>
            <a:lvl1pPr>
              <a:defRPr sz="2175" b="0"/>
            </a:lvl1pPr>
          </a:lstStyle>
          <a:p>
            <a:r>
              <a:rPr lang="en-US"/>
              <a:t>Click to edit Master title style</a:t>
            </a:r>
            <a:endParaRPr lang="en-US" dirty="0"/>
          </a:p>
        </p:txBody>
      </p:sp>
      <p:sp>
        <p:nvSpPr>
          <p:cNvPr id="3" name="Text Placeholder 2"/>
          <p:cNvSpPr>
            <a:spLocks noGrp="1"/>
          </p:cNvSpPr>
          <p:nvPr>
            <p:ph type="body" idx="1"/>
          </p:nvPr>
        </p:nvSpPr>
        <p:spPr>
          <a:xfrm>
            <a:off x="696600" y="3034801"/>
            <a:ext cx="5829067" cy="999141"/>
          </a:xfrm>
        </p:spPr>
        <p:txBody>
          <a:bodyPr>
            <a:normAutofit/>
          </a:bodyPr>
          <a:lstStyle>
            <a:lvl1pPr marL="0" indent="0">
              <a:buNone/>
              <a:defRPr sz="1575" spc="60" baseline="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50" indent="0">
              <a:buNone/>
              <a:defRPr sz="1200">
                <a:solidFill>
                  <a:schemeClr val="tx1">
                    <a:tint val="75000"/>
                  </a:schemeClr>
                </a:solidFill>
              </a:defRPr>
            </a:lvl4pPr>
            <a:lvl5pPr marL="1371533" indent="0">
              <a:buNone/>
              <a:defRPr sz="1200">
                <a:solidFill>
                  <a:schemeClr val="tx1">
                    <a:tint val="75000"/>
                  </a:schemeClr>
                </a:solidFill>
              </a:defRPr>
            </a:lvl5pPr>
            <a:lvl6pPr marL="1714416" indent="0">
              <a:buNone/>
              <a:defRPr sz="1200">
                <a:solidFill>
                  <a:schemeClr val="tx1">
                    <a:tint val="75000"/>
                  </a:schemeClr>
                </a:solidFill>
              </a:defRPr>
            </a:lvl6pPr>
            <a:lvl7pPr marL="2057298" indent="0">
              <a:buNone/>
              <a:defRPr sz="1200">
                <a:solidFill>
                  <a:schemeClr val="tx1">
                    <a:tint val="75000"/>
                  </a:schemeClr>
                </a:solidFill>
              </a:defRPr>
            </a:lvl7pPr>
            <a:lvl8pPr marL="2400182" indent="0">
              <a:buNone/>
              <a:defRPr sz="1200">
                <a:solidFill>
                  <a:schemeClr val="tx1">
                    <a:tint val="75000"/>
                  </a:schemeClr>
                </a:solidFill>
              </a:defRPr>
            </a:lvl8pPr>
            <a:lvl9pPr marL="2743065" indent="0">
              <a:buNone/>
              <a:defRPr sz="12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GB"/>
              <a:t>Presentation title  l  00 month 0000</a:t>
            </a:r>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a:p>
        </p:txBody>
      </p:sp>
      <p:sp>
        <p:nvSpPr>
          <p:cNvPr id="9" name="Rectangle 8"/>
          <p:cNvSpPr/>
          <p:nvPr/>
        </p:nvSpPr>
        <p:spPr>
          <a:xfrm>
            <a:off x="321300" y="46710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15" name="Espace réservé du texte 14"/>
          <p:cNvSpPr>
            <a:spLocks noGrp="1"/>
          </p:cNvSpPr>
          <p:nvPr>
            <p:ph type="body" sz="quarter" idx="14"/>
          </p:nvPr>
        </p:nvSpPr>
        <p:spPr>
          <a:xfrm>
            <a:off x="696600" y="3981600"/>
            <a:ext cx="5829067" cy="218870"/>
          </a:xfrm>
        </p:spPr>
        <p:txBody>
          <a:bodyPr>
            <a:normAutofit/>
          </a:bodyPr>
          <a:lstStyle>
            <a:lvl1pPr marL="0" indent="0">
              <a:buNone/>
              <a:defRPr sz="825" spc="38" baseline="0">
                <a:solidFill>
                  <a:srgbClr val="005483"/>
                </a:solidFill>
              </a:defRPr>
            </a:lvl1pPr>
          </a:lstStyle>
          <a:p>
            <a:pPr lvl="0"/>
            <a:r>
              <a:rPr lang="en-US"/>
              <a:t>Edit Master text styles</a:t>
            </a:r>
          </a:p>
        </p:txBody>
      </p:sp>
      <p:cxnSp>
        <p:nvCxnSpPr>
          <p:cNvPr id="12" name="Connecteur droit 8">
            <a:extLst>
              <a:ext uri="{FF2B5EF4-FFF2-40B4-BE49-F238E27FC236}">
                <a16:creationId xmlns:a16="http://schemas.microsoft.com/office/drawing/2014/main" id="{373BB06B-E64D-7E43-B3D3-0BCA63FAD594}"/>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que 65">
            <a:extLst>
              <a:ext uri="{FF2B5EF4-FFF2-40B4-BE49-F238E27FC236}">
                <a16:creationId xmlns:a16="http://schemas.microsoft.com/office/drawing/2014/main" id="{3D920BCD-A9EB-616C-316D-6E74141210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291643044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1299" y="428401"/>
            <a:ext cx="6215400" cy="349671"/>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21299" y="1040402"/>
            <a:ext cx="6215400" cy="334439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13838" y="4845600"/>
            <a:ext cx="3909147" cy="135000"/>
          </a:xfrm>
          <a:prstGeom prst="rect">
            <a:avLst/>
          </a:prstGeom>
        </p:spPr>
        <p:txBody>
          <a:bodyPr vert="horz" lIns="0" tIns="0" rIns="0" bIns="0" rtlCol="0" anchor="t" anchorCtr="0"/>
          <a:lstStyle>
            <a:lvl1pPr algn="l">
              <a:defRPr sz="525" spc="23" baseline="0">
                <a:solidFill>
                  <a:schemeClr val="tx1"/>
                </a:solidFill>
              </a:defRPr>
            </a:lvl1pPr>
          </a:lstStyle>
          <a:p>
            <a:r>
              <a:rPr lang="en-GB"/>
              <a:t>Presentation title  l  00 month 0000</a:t>
            </a:r>
          </a:p>
        </p:txBody>
      </p:sp>
      <p:sp>
        <p:nvSpPr>
          <p:cNvPr id="6" name="Slide Number Placeholder 5"/>
          <p:cNvSpPr>
            <a:spLocks noGrp="1"/>
          </p:cNvSpPr>
          <p:nvPr>
            <p:ph type="sldNum" sz="quarter" idx="4"/>
          </p:nvPr>
        </p:nvSpPr>
        <p:spPr>
          <a:xfrm>
            <a:off x="321300" y="4845600"/>
            <a:ext cx="135001" cy="135000"/>
          </a:xfrm>
          <a:prstGeom prst="rect">
            <a:avLst/>
          </a:prstGeom>
        </p:spPr>
        <p:txBody>
          <a:bodyPr vert="horz" lIns="0" tIns="0" rIns="0" bIns="0" rtlCol="0" anchor="t" anchorCtr="0"/>
          <a:lstStyle>
            <a:lvl1pPr algn="l">
              <a:defRPr sz="525">
                <a:solidFill>
                  <a:schemeClr val="tx1"/>
                </a:solidFill>
              </a:defRPr>
            </a:lvl1pPr>
          </a:lstStyle>
          <a:p>
            <a:fld id="{2B1C6FFC-D040-034F-8B69-20295064E64D}" type="slidenum">
              <a:rPr lang="fr-FR" smtClean="0"/>
              <a:pPr/>
              <a:t>‹#›</a:t>
            </a:fld>
            <a:endParaRPr lang="fr-FR" dirty="0"/>
          </a:p>
        </p:txBody>
      </p:sp>
      <p:sp>
        <p:nvSpPr>
          <p:cNvPr id="13" name="Rectangle 12"/>
          <p:cNvSpPr/>
          <p:nvPr/>
        </p:nvSpPr>
        <p:spPr>
          <a:xfrm>
            <a:off x="321300" y="46710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cxnSp>
        <p:nvCxnSpPr>
          <p:cNvPr id="11" name="Connecteur droit 8">
            <a:extLst>
              <a:ext uri="{FF2B5EF4-FFF2-40B4-BE49-F238E27FC236}">
                <a16:creationId xmlns:a16="http://schemas.microsoft.com/office/drawing/2014/main" id="{7F710BDB-A926-7747-A609-83D680A864E1}"/>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que 65">
            <a:extLst>
              <a:ext uri="{FF2B5EF4-FFF2-40B4-BE49-F238E27FC236}">
                <a16:creationId xmlns:a16="http://schemas.microsoft.com/office/drawing/2014/main" id="{598061B9-6267-F86B-2291-00A64568130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50136239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697" r:id="rId7"/>
    <p:sldLayoutId id="2147483698" r:id="rId8"/>
    <p:sldLayoutId id="2147483699" r:id="rId9"/>
    <p:sldLayoutId id="2147483700" r:id="rId10"/>
    <p:sldLayoutId id="2147483701" r:id="rId11"/>
    <p:sldLayoutId id="2147483702" r:id="rId12"/>
    <p:sldLayoutId id="2147483710" r:id="rId13"/>
    <p:sldLayoutId id="2147483713" r:id="rId14"/>
    <p:sldLayoutId id="2147483714" r:id="rId15"/>
    <p:sldLayoutId id="2147483717" r:id="rId16"/>
    <p:sldLayoutId id="2147483718" r:id="rId17"/>
    <p:sldLayoutId id="2147483719" r:id="rId18"/>
    <p:sldLayoutId id="2147483720" r:id="rId19"/>
    <p:sldLayoutId id="2147483721" r:id="rId20"/>
    <p:sldLayoutId id="2147483722" r:id="rId21"/>
  </p:sldLayoutIdLst>
  <p:hf hdr="0" dt="0"/>
  <p:txStyles>
    <p:titleStyle>
      <a:lvl1pPr algn="l" defTabSz="685766" rtl="0" eaLnBrk="1" latinLnBrk="0" hangingPunct="1">
        <a:lnSpc>
          <a:spcPct val="90000"/>
        </a:lnSpc>
        <a:spcBef>
          <a:spcPct val="0"/>
        </a:spcBef>
        <a:buNone/>
        <a:defRPr sz="1575" b="1" kern="1200" spc="38" baseline="0">
          <a:solidFill>
            <a:schemeClr val="tx1"/>
          </a:solidFill>
          <a:latin typeface="+mj-lt"/>
          <a:ea typeface="+mj-ea"/>
          <a:cs typeface="+mj-cs"/>
        </a:defRPr>
      </a:lvl1pPr>
    </p:titleStyle>
    <p:bodyStyle>
      <a:lvl1pPr marL="146447" indent="-141685" algn="l" defTabSz="685766" rtl="0" eaLnBrk="1" latinLnBrk="0" hangingPunct="1">
        <a:lnSpc>
          <a:spcPct val="100000"/>
        </a:lnSpc>
        <a:spcBef>
          <a:spcPts val="750"/>
        </a:spcBef>
        <a:buClr>
          <a:schemeClr val="accent1"/>
        </a:buClr>
        <a:buSzPct val="130000"/>
        <a:buFont typeface="CambriaMath" charset="0"/>
        <a:buChar char="⎯"/>
        <a:tabLst/>
        <a:defRPr sz="1050" kern="1200">
          <a:solidFill>
            <a:srgbClr val="001C4B"/>
          </a:solidFill>
          <a:latin typeface="+mn-lt"/>
          <a:ea typeface="+mn-ea"/>
          <a:cs typeface="+mn-cs"/>
        </a:defRPr>
      </a:lvl1pPr>
      <a:lvl2pPr marL="273844" indent="-105966" algn="l" defTabSz="685766" rtl="0" eaLnBrk="1" latinLnBrk="0" hangingPunct="1">
        <a:lnSpc>
          <a:spcPct val="100000"/>
        </a:lnSpc>
        <a:spcBef>
          <a:spcPts val="375"/>
        </a:spcBef>
        <a:buClr>
          <a:schemeClr val="accent2"/>
        </a:buClr>
        <a:buFont typeface="CambriaMath" charset="0"/>
        <a:buChar char="⎯"/>
        <a:tabLst/>
        <a:defRPr sz="900" kern="1200">
          <a:solidFill>
            <a:schemeClr val="bg2">
              <a:lumMod val="10000"/>
            </a:schemeClr>
          </a:solidFill>
          <a:latin typeface="+mn-lt"/>
          <a:ea typeface="+mn-ea"/>
          <a:cs typeface="+mn-cs"/>
        </a:defRPr>
      </a:lvl2pPr>
      <a:lvl3pPr marL="402431" indent="-94060" algn="l" defTabSz="685766" rtl="0" eaLnBrk="1" latinLnBrk="0" hangingPunct="1">
        <a:lnSpc>
          <a:spcPct val="100000"/>
        </a:lnSpc>
        <a:spcBef>
          <a:spcPts val="375"/>
        </a:spcBef>
        <a:buClr>
          <a:schemeClr val="accent2"/>
        </a:buClr>
        <a:buFont typeface="LucidaGrande-Bold" charset="0"/>
        <a:buChar char="⁃"/>
        <a:tabLst/>
        <a:defRPr sz="750" kern="1200">
          <a:solidFill>
            <a:schemeClr val="bg2">
              <a:lumMod val="10000"/>
            </a:schemeClr>
          </a:solidFill>
          <a:latin typeface="+mn-lt"/>
          <a:ea typeface="+mn-ea"/>
          <a:cs typeface="+mn-cs"/>
        </a:defRPr>
      </a:lvl3pPr>
      <a:lvl4pPr marL="5954" indent="0" algn="l" defTabSz="685766" rtl="0" eaLnBrk="1" latinLnBrk="0" hangingPunct="1">
        <a:lnSpc>
          <a:spcPct val="100000"/>
        </a:lnSpc>
        <a:spcBef>
          <a:spcPts val="375"/>
        </a:spcBef>
        <a:buFont typeface="Arial" charset="0"/>
        <a:buNone/>
        <a:tabLst/>
        <a:defRPr sz="750" kern="1200">
          <a:solidFill>
            <a:schemeClr val="accent4"/>
          </a:solidFill>
          <a:latin typeface="+mn-lt"/>
          <a:ea typeface="+mn-ea"/>
          <a:cs typeface="+mn-cs"/>
        </a:defRPr>
      </a:lvl4pPr>
      <a:lvl5pPr marL="5954" indent="0" algn="l" defTabSz="685766" rtl="0" eaLnBrk="1" latinLnBrk="0" hangingPunct="1">
        <a:lnSpc>
          <a:spcPct val="100000"/>
        </a:lnSpc>
        <a:spcBef>
          <a:spcPts val="375"/>
        </a:spcBef>
        <a:buFont typeface="Arial" charset="0"/>
        <a:buNone/>
        <a:tabLst/>
        <a:defRPr sz="750" kern="1200">
          <a:solidFill>
            <a:schemeClr val="accent1"/>
          </a:solidFill>
          <a:latin typeface="+mn-lt"/>
          <a:ea typeface="+mn-ea"/>
          <a:cs typeface="+mn-cs"/>
        </a:defRPr>
      </a:lvl5pPr>
      <a:lvl6pPr marL="1885857"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40"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3"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50" algn="l" defTabSz="685766" rtl="0" eaLnBrk="1" latinLnBrk="0" hangingPunct="1">
        <a:defRPr sz="1350" kern="1200">
          <a:solidFill>
            <a:schemeClr val="tx1"/>
          </a:solidFill>
          <a:latin typeface="+mn-lt"/>
          <a:ea typeface="+mn-ea"/>
          <a:cs typeface="+mn-cs"/>
        </a:defRPr>
      </a:lvl4pPr>
      <a:lvl5pPr marL="1371533" algn="l" defTabSz="685766" rtl="0" eaLnBrk="1" latinLnBrk="0" hangingPunct="1">
        <a:defRPr sz="1350" kern="1200">
          <a:solidFill>
            <a:schemeClr val="tx1"/>
          </a:solidFill>
          <a:latin typeface="+mn-lt"/>
          <a:ea typeface="+mn-ea"/>
          <a:cs typeface="+mn-cs"/>
        </a:defRPr>
      </a:lvl5pPr>
      <a:lvl6pPr marL="1714416" algn="l" defTabSz="685766" rtl="0" eaLnBrk="1" latinLnBrk="0" hangingPunct="1">
        <a:defRPr sz="1350" kern="1200">
          <a:solidFill>
            <a:schemeClr val="tx1"/>
          </a:solidFill>
          <a:latin typeface="+mn-lt"/>
          <a:ea typeface="+mn-ea"/>
          <a:cs typeface="+mn-cs"/>
        </a:defRPr>
      </a:lvl6pPr>
      <a:lvl7pPr marL="2057298" algn="l" defTabSz="685766" rtl="0" eaLnBrk="1" latinLnBrk="0" hangingPunct="1">
        <a:defRPr sz="1350" kern="1200">
          <a:solidFill>
            <a:schemeClr val="tx1"/>
          </a:solidFill>
          <a:latin typeface="+mn-lt"/>
          <a:ea typeface="+mn-ea"/>
          <a:cs typeface="+mn-cs"/>
        </a:defRPr>
      </a:lvl7pPr>
      <a:lvl8pPr marL="2400182" algn="l" defTabSz="685766" rtl="0" eaLnBrk="1" latinLnBrk="0" hangingPunct="1">
        <a:defRPr sz="1350" kern="1200">
          <a:solidFill>
            <a:schemeClr val="tx1"/>
          </a:solidFill>
          <a:latin typeface="+mn-lt"/>
          <a:ea typeface="+mn-ea"/>
          <a:cs typeface="+mn-cs"/>
        </a:defRPr>
      </a:lvl8pPr>
      <a:lvl9pPr marL="2743065"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03.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0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3" Type="http://schemas.openxmlformats.org/officeDocument/2006/relationships/tags" Target="../tags/tag3.xml"/><Relationship Id="rId7" Type="http://schemas.openxmlformats.org/officeDocument/2006/relationships/image" Target="../media/image156.png"/><Relationship Id="rId12" Type="http://schemas.openxmlformats.org/officeDocument/2006/relationships/image" Target="../media/image161.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5.xml"/><Relationship Id="rId11" Type="http://schemas.openxmlformats.org/officeDocument/2006/relationships/image" Target="../media/image160.png"/><Relationship Id="rId5" Type="http://schemas.openxmlformats.org/officeDocument/2006/relationships/slideLayout" Target="../slideLayouts/slideLayout20.xml"/><Relationship Id="rId10" Type="http://schemas.openxmlformats.org/officeDocument/2006/relationships/image" Target="../media/image159.svg"/><Relationship Id="rId4" Type="http://schemas.openxmlformats.org/officeDocument/2006/relationships/tags" Target="../tags/tag4.xml"/><Relationship Id="rId9" Type="http://schemas.openxmlformats.org/officeDocument/2006/relationships/image" Target="../media/image158.png"/><Relationship Id="rId14" Type="http://schemas.openxmlformats.org/officeDocument/2006/relationships/image" Target="../media/image163.sv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65.svg"/></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file:///\\ad-its\dfs\PUBLIC\Amundi_Milan\Investment\SPECIALISTS\QUANT_RESEARCH\ASSET_ALLOCATION\Equity\Emerging\prova\doc.xlsx!pe_all!%5bdoc.xlsx%5dpe_all%20Chart%202" TargetMode="External"/><Relationship Id="rId1" Type="http://schemas.openxmlformats.org/officeDocument/2006/relationships/slideLayout" Target="../slideLayouts/slideLayout17.xml"/><Relationship Id="rId6" Type="http://schemas.openxmlformats.org/officeDocument/2006/relationships/oleObject" Target="file:///\\ad-its\dfs\PUBLIC\Amundi_Milan\Investment\SPECIALISTS\QUANT_RESEARCH\ASSET_ALLOCATION\Equity\Emerging\schede_countries_EM_newdb_roll.xlsb!China!R3C8:R22C14" TargetMode="External"/><Relationship Id="rId5" Type="http://schemas.openxmlformats.org/officeDocument/2006/relationships/image" Target="../media/image26.emf"/><Relationship Id="rId4" Type="http://schemas.openxmlformats.org/officeDocument/2006/relationships/oleObject" Target="file:///\\ad-its\dfs\PUBLIC\Amundi_Milan\Investment\SPECIALISTS\QUANT_RESEARCH\ASSET_ALLOCATION\Equity\Emerging\schede_countries_EM_newdb_roll.xlsb!China!R48C7:R71C14"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65.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167.png"/><Relationship Id="rId4" Type="http://schemas.openxmlformats.org/officeDocument/2006/relationships/image" Target="../media/image166.png"/></Relationships>
</file>

<file path=ppt/slides/_rels/slide1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69.emf"/><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1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16.xml"/><Relationship Id="rId5" Type="http://schemas.openxmlformats.org/officeDocument/2006/relationships/image" Target="../media/image174.png"/><Relationship Id="rId4" Type="http://schemas.openxmlformats.org/officeDocument/2006/relationships/image" Target="../media/image173.png"/></Relationships>
</file>

<file path=ppt/slides/_rels/slide116.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image" Target="../media/image175.emf"/><Relationship Id="rId1" Type="http://schemas.openxmlformats.org/officeDocument/2006/relationships/slideLayout" Target="../slideLayouts/slideLayout16.xml"/><Relationship Id="rId5" Type="http://schemas.openxmlformats.org/officeDocument/2006/relationships/image" Target="../media/image178.emf"/><Relationship Id="rId4" Type="http://schemas.openxmlformats.org/officeDocument/2006/relationships/image" Target="../media/image177.emf"/></Relationships>
</file>

<file path=ppt/slides/_rels/slide11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oleObject" Target="file:///\\ad-its\dfs\PUBLIC\Amundi_Milan\Investment\SPECIALISTS\QUANT_RESEARCH\ASSET_ALLOCATION\Equity\Emerging\prova\doc.xlsx!eps_all!%5bdoc.xlsx%5deps_all%20Chart%204" TargetMode="External"/><Relationship Id="rId3" Type="http://schemas.openxmlformats.org/officeDocument/2006/relationships/image" Target="../media/image28.emf"/><Relationship Id="rId7" Type="http://schemas.openxmlformats.org/officeDocument/2006/relationships/image" Target="../media/image30.emf"/><Relationship Id="rId2" Type="http://schemas.openxmlformats.org/officeDocument/2006/relationships/oleObject" Target="file:///\\ad-its\dfs\PUBLIC\Amundi_Milan\Investment\SPECIALISTS\QUANT_RESEARCH\ASSET_ALLOCATION\Equity\Emerging\prova\doc.xlsx!rev_all_2MMA!%5bdoc.xlsx%5drev_all_2MMA%20Chart%201" TargetMode="External"/><Relationship Id="rId1" Type="http://schemas.openxmlformats.org/officeDocument/2006/relationships/slideLayout" Target="../slideLayouts/slideLayout17.xml"/><Relationship Id="rId6" Type="http://schemas.openxmlformats.org/officeDocument/2006/relationships/oleObject" Target="file:///\\ad-its\dfs\PUBLIC\Amundi_Milan\Investment\SPECIALISTS\QUANT_RESEARCH\ASSET_ALLOCATION\Equity\Emerging\prova\doc.xlsx!roe!%5bdoc.xlsx%5droe%20Chart%202" TargetMode="External"/><Relationship Id="rId5" Type="http://schemas.openxmlformats.org/officeDocument/2006/relationships/image" Target="../media/image29.emf"/><Relationship Id="rId4" Type="http://schemas.openxmlformats.org/officeDocument/2006/relationships/oleObject" Target="file:///\\ad-its\dfs\PUBLIC\Amundi_Milan\Investment\SPECIALISTS\QUANT_RESEARCH\ASSET_ALLOCATION\Equity\Emerging\prova\doc.xlsx!pos!%5bdoc.xlsx%5dpos%20Chart%202" TargetMode="External"/><Relationship Id="rId9" Type="http://schemas.openxmlformats.org/officeDocument/2006/relationships/image" Target="../media/image31.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96.png"/></Relationships>
</file>

<file path=ppt/slides/_rels/slide13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49.png"/></Relationships>
</file>

<file path=ppt/slides/_rels/slide13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3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02.png"/></Relationships>
</file>

<file path=ppt/slides/_rels/slide1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4.emf"/><Relationship Id="rId2" Type="http://schemas.openxmlformats.org/officeDocument/2006/relationships/oleObject" Target="file:///\\ad-its\dfs\PUBLIC\Amundi_Milan\Investment\SPECIALISTS\QUANT_RESEARCH\ASSET_ALLOCATION\Equity\Emerging\prova\doc.xlsx!pe_all!%5bdoc.xlsx%5dpe_all%20Chart%202" TargetMode="External"/><Relationship Id="rId1" Type="http://schemas.openxmlformats.org/officeDocument/2006/relationships/slideLayout" Target="../slideLayouts/slideLayout17.xml"/><Relationship Id="rId6" Type="http://schemas.openxmlformats.org/officeDocument/2006/relationships/oleObject" Target="file:///\\ad-its\dfs\PUBLIC\Amundi_Milan\Investment\SPECIALISTS\QUANT_RESEARCH\ASSET_ALLOCATION\Equity\Emerging\schede_countries_EM_newdb_roll.xlsb!India!R3C8:R19C14" TargetMode="External"/><Relationship Id="rId5" Type="http://schemas.openxmlformats.org/officeDocument/2006/relationships/image" Target="../media/image33.emf"/><Relationship Id="rId4" Type="http://schemas.openxmlformats.org/officeDocument/2006/relationships/oleObject" Target="file:///\\ad-its\dfs\PUBLIC\Amundi_Milan\Investment\SPECIALISTS\QUANT_RESEARCH\ASSET_ALLOCATION\Equity\Emerging\schede_countries_EM_newdb_roll.xlsb!India!R48C7:R70C14" TargetMode="External"/></Relationships>
</file>

<file path=ppt/slides/_rels/slide14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0.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05.png"/></Relationships>
</file>

<file path=ppt/slides/_rels/slide14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4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08.png"/></Relationships>
</file>

<file path=ppt/slides/_rels/slide14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4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11.png"/></Relationships>
</file>

<file path=ppt/slides/_rels/slide1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4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6.xml"/><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214.png"/></Relationships>
</file>

<file path=ppt/slides/_rels/slide14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5.xml.rels><?xml version="1.0" encoding="UTF-8" standalone="yes"?>
<Relationships xmlns="http://schemas.openxmlformats.org/package/2006/relationships"><Relationship Id="rId8" Type="http://schemas.openxmlformats.org/officeDocument/2006/relationships/oleObject" Target="file:///\\ad-its\dfs\PUBLIC\Amundi_Milan\Investment\SPECIALISTS\QUANT_RESEARCH\ASSET_ALLOCATION\Equity\Emerging\prova\doc.xlsx!eps_all!%5bdoc.xlsx%5deps_all%20Chart%204" TargetMode="External"/><Relationship Id="rId3" Type="http://schemas.openxmlformats.org/officeDocument/2006/relationships/image" Target="../media/image35.emf"/><Relationship Id="rId7" Type="http://schemas.openxmlformats.org/officeDocument/2006/relationships/image" Target="../media/image37.emf"/><Relationship Id="rId2" Type="http://schemas.openxmlformats.org/officeDocument/2006/relationships/oleObject" Target="file:///\\ad-its\dfs\PUBLIC\Amundi_Milan\Investment\SPECIALISTS\QUANT_RESEARCH\ASSET_ALLOCATION\Equity\Emerging\prova\doc.xlsx!rev_all_2MMA!%5bdoc.xlsx%5drev_all_2MMA%20Chart%201" TargetMode="External"/><Relationship Id="rId1" Type="http://schemas.openxmlformats.org/officeDocument/2006/relationships/slideLayout" Target="../slideLayouts/slideLayout17.xml"/><Relationship Id="rId6" Type="http://schemas.openxmlformats.org/officeDocument/2006/relationships/oleObject" Target="file:///\\ad-its\dfs\PUBLIC\Amundi_Milan\Investment\SPECIALISTS\QUANT_RESEARCH\ASSET_ALLOCATION\Equity\Emerging\prova\doc.xlsx!roe!%5bdoc.xlsx%5droe%20Chart%202" TargetMode="External"/><Relationship Id="rId5" Type="http://schemas.openxmlformats.org/officeDocument/2006/relationships/image" Target="../media/image36.emf"/><Relationship Id="rId4" Type="http://schemas.openxmlformats.org/officeDocument/2006/relationships/oleObject" Target="file:///\\ad-its\dfs\PUBLIC\Amundi_Milan\Investment\SPECIALISTS\QUANT_RESEARCH\ASSET_ALLOCATION\Equity\Emerging\prova\doc.xlsx!pos!%5bdoc.xlsx%5dpos%20Chart%202" TargetMode="External"/><Relationship Id="rId9" Type="http://schemas.openxmlformats.org/officeDocument/2006/relationships/image" Target="../media/image3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hart" Target="../charts/chart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oleObject" Target="file:///\\ad-its\dfs\PUBLIC\Amundi_Milan\Investment\SPECIALISTS\QUANT_RESEARCH\ASSET_ALLOCATION\Equity\Emerging\schede_countries_EM_newdb_roll.xlsb!Indonesia!R48C7:R70C14" TargetMode="External"/><Relationship Id="rId1" Type="http://schemas.openxmlformats.org/officeDocument/2006/relationships/slideLayout" Target="../slideLayouts/slideLayout17.xml"/><Relationship Id="rId5" Type="http://schemas.openxmlformats.org/officeDocument/2006/relationships/image" Target="../media/image64.emf"/><Relationship Id="rId4" Type="http://schemas.openxmlformats.org/officeDocument/2006/relationships/oleObject" Target="file:///\\ad-its\dfs\PUBLIC\Amundi_Milan\Investment\SPECIALISTS\QUANT_RESEARCH\ASSET_ALLOCATION\Equity\Emerging\schede_countries_EM_newdb_roll.xlsb!Korea!R48C7:R70C14"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oleObject" Target="file:///\\ad-its\dfs\PUBLIC\Amundi_Milan\Investment\SPECIALISTS\QUANT_RESEARCH\ASSET_ALLOCATION\Equity\Emerging\schede_countries_EM_newdb_roll.xlsb!Mexico!R48C7:R70C14" TargetMode="External"/><Relationship Id="rId1" Type="http://schemas.openxmlformats.org/officeDocument/2006/relationships/slideLayout" Target="../slideLayouts/slideLayout17.xml"/><Relationship Id="rId5" Type="http://schemas.openxmlformats.org/officeDocument/2006/relationships/image" Target="../media/image66.emf"/><Relationship Id="rId4" Type="http://schemas.openxmlformats.org/officeDocument/2006/relationships/oleObject" Target="file:///\\ad-its\dfs\PUBLIC\Amundi_Milan\Investment\SPECIALISTS\QUANT_RESEARCH\ASSET_ALLOCATION\Equity\Emerging\schede_countries_EM_newdb_roll.xlsb!Brazil!R48C7:R71C14" TargetMode="External"/></Relationships>
</file>

<file path=ppt/slides/_rels/slide38.xml.rels><?xml version="1.0" encoding="UTF-8" standalone="yes"?>
<Relationships xmlns="http://schemas.openxmlformats.org/package/2006/relationships"><Relationship Id="rId8" Type="http://schemas.openxmlformats.org/officeDocument/2006/relationships/oleObject" Target="file:///\\ad-its\dfs\PUBLIC\Amundi_Milan\Investment\SPECIALISTS\QUANT_RESEARCH\ASSET_ALLOCATION\Equity\Emerging\prova\doc.xlsx!eps_all!%5bdoc.xlsx%5deps_all%20Chart%204" TargetMode="External"/><Relationship Id="rId3" Type="http://schemas.openxmlformats.org/officeDocument/2006/relationships/image" Target="../media/image67.emf"/><Relationship Id="rId7" Type="http://schemas.openxmlformats.org/officeDocument/2006/relationships/image" Target="../media/image69.emf"/><Relationship Id="rId2" Type="http://schemas.openxmlformats.org/officeDocument/2006/relationships/oleObject" Target="file:///\\ad-its\dfs\PUBLIC\Amundi_Milan\Investment\SPECIALISTS\QUANT_RESEARCH\ASSET_ALLOCATION\Equity\Emerging\prova\doc.xlsx!rev_all_2MMA!%5bdoc.xlsx%5drev_all_2MMA%20Chart%201" TargetMode="External"/><Relationship Id="rId1" Type="http://schemas.openxmlformats.org/officeDocument/2006/relationships/slideLayout" Target="../slideLayouts/slideLayout17.xml"/><Relationship Id="rId6" Type="http://schemas.openxmlformats.org/officeDocument/2006/relationships/oleObject" Target="file:///\\ad-its\dfs\PUBLIC\Amundi_Milan\Investment\SPECIALISTS\QUANT_RESEARCH\ASSET_ALLOCATION\Equity\Emerging\prova\doc.xlsx!roe!%5bdoc.xlsx%5droe%20Chart%202" TargetMode="External"/><Relationship Id="rId5" Type="http://schemas.openxmlformats.org/officeDocument/2006/relationships/image" Target="../media/image68.emf"/><Relationship Id="rId4" Type="http://schemas.openxmlformats.org/officeDocument/2006/relationships/oleObject" Target="file:///\\ad-its\dfs\PUBLIC\Amundi_Milan\Investment\SPECIALISTS\QUANT_RESEARCH\ASSET_ALLOCATION\Equity\Emerging\prova\doc.xlsx!pos!%5bdoc.xlsx%5dpos%20Chart%202" TargetMode="External"/><Relationship Id="rId9" Type="http://schemas.openxmlformats.org/officeDocument/2006/relationships/image" Target="../media/image70.emf"/></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1.xml"/><Relationship Id="rId4" Type="http://schemas.openxmlformats.org/officeDocument/2006/relationships/image" Target="../media/image108.emf"/></Relationships>
</file>

<file path=ppt/slides/_rels/slide7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1.xml"/><Relationship Id="rId5" Type="http://schemas.openxmlformats.org/officeDocument/2006/relationships/comments" Target="../comments/comment3.xml"/><Relationship Id="rId4" Type="http://schemas.openxmlformats.org/officeDocument/2006/relationships/image" Target="../media/image111.emf"/></Relationships>
</file>

<file path=ppt/slides/_rels/slide7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1.xml"/><Relationship Id="rId5" Type="http://schemas.openxmlformats.org/officeDocument/2006/relationships/comments" Target="../comments/comment4.xml"/><Relationship Id="rId4" Type="http://schemas.openxmlformats.org/officeDocument/2006/relationships/image" Target="../media/image114.emf"/></Relationships>
</file>

<file path=ppt/slides/_rels/slide7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15.emf"/><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128.pn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emf"/><Relationship Id="rId1" Type="http://schemas.openxmlformats.org/officeDocument/2006/relationships/slideLayout" Target="../slideLayouts/slideLayout7.xml"/><Relationship Id="rId6" Type="http://schemas.openxmlformats.org/officeDocument/2006/relationships/image" Target="../media/image133.emf"/><Relationship Id="rId5" Type="http://schemas.openxmlformats.org/officeDocument/2006/relationships/image" Target="../media/image132.emf"/><Relationship Id="rId4" Type="http://schemas.openxmlformats.org/officeDocument/2006/relationships/image" Target="../media/image131.emf"/></Relationships>
</file>

<file path=ppt/slides/_rels/slide8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emf"/><Relationship Id="rId4" Type="http://schemas.openxmlformats.org/officeDocument/2006/relationships/image" Target="../media/image136.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5.xml"/><Relationship Id="rId4"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01</a:t>
            </a:r>
          </a:p>
        </p:txBody>
      </p:sp>
      <p:sp>
        <p:nvSpPr>
          <p:cNvPr id="3" name="Titre 2"/>
          <p:cNvSpPr>
            <a:spLocks noGrp="1"/>
          </p:cNvSpPr>
          <p:nvPr>
            <p:ph type="title"/>
          </p:nvPr>
        </p:nvSpPr>
        <p:spPr/>
        <p:txBody>
          <a:bodyPr>
            <a:normAutofit/>
          </a:bodyPr>
          <a:lstStyle/>
          <a:p>
            <a:r>
              <a:rPr lang="en-GB" noProof="0" dirty="0"/>
              <a:t>Investment Case Analysis</a:t>
            </a:r>
          </a:p>
        </p:txBody>
      </p:sp>
    </p:spTree>
    <p:extLst>
      <p:ext uri="{BB962C8B-B14F-4D97-AF65-F5344CB8AC3E}">
        <p14:creationId xmlns:p14="http://schemas.microsoft.com/office/powerpoint/2010/main" val="701325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EE445E-BB21-4968-8F97-A0CC739B2CBD}"/>
              </a:ext>
            </a:extLst>
          </p:cNvPr>
          <p:cNvSpPr txBox="1"/>
          <p:nvPr/>
        </p:nvSpPr>
        <p:spPr>
          <a:xfrm>
            <a:off x="289421" y="1057013"/>
            <a:ext cx="6126335" cy="3624069"/>
          </a:xfrm>
          <a:prstGeom prst="rect">
            <a:avLst/>
          </a:prstGeom>
          <a:noFill/>
        </p:spPr>
        <p:txBody>
          <a:bodyPr wrap="square" rtlCol="0">
            <a:spAutoFit/>
          </a:bodyPr>
          <a:lstStyle/>
          <a:p>
            <a:pPr marL="214313" indent="-214313">
              <a:buFont typeface="Arial" panose="020B0604020202020204" pitchFamily="34" charset="0"/>
              <a:buChar char="•"/>
            </a:pPr>
            <a:r>
              <a:rPr lang="en-IE" sz="1350" b="1" dirty="0">
                <a:solidFill>
                  <a:srgbClr val="000000"/>
                </a:solidFill>
                <a:latin typeface="Arial" panose="020B0604020202020204" pitchFamily="34" charset="0"/>
              </a:rPr>
              <a:t> </a:t>
            </a:r>
            <a:r>
              <a:rPr lang="en-GB" sz="1350" dirty="0">
                <a:latin typeface="Aptos"/>
                <a:ea typeface="DengXian" panose="02010600030101010101" pitchFamily="2" charset="-122"/>
                <a:cs typeface="Calibri" panose="020F0502020204030204" pitchFamily="34" charset="0"/>
              </a:rPr>
              <a:t>the new tariff rate takes effects. As a result, an economic contraction can be averted in Q2. the upgrade does not fully restore our outlook to where we began (4.4% forecast at the start of 2025, vs 3.9% recently). Some damage is not reversible. </a:t>
            </a:r>
          </a:p>
          <a:p>
            <a:pPr marL="214313" indent="-214313">
              <a:buFont typeface="Arial" panose="020B0604020202020204" pitchFamily="34" charset="0"/>
              <a:buChar char="•"/>
            </a:pPr>
            <a:r>
              <a:rPr lang="en-GB" sz="1350" dirty="0">
                <a:latin typeface="Aptos"/>
                <a:ea typeface="DengXian" panose="02010600030101010101" pitchFamily="2" charset="-122"/>
                <a:cs typeface="Calibri" panose="020F0502020204030204" pitchFamily="34" charset="0"/>
              </a:rPr>
              <a:t>The weekend’s outcome significantly reduces the probability of China’s fiscal stimulus in Q3. We no longer expect major measures, as the 90-days pause buys enough time through mid-August. Even if talks stall or break down, tariffs will not revert to 145% but likely to 54%, a level that is easier to mitigate with domestic stimulus. </a:t>
            </a:r>
          </a:p>
          <a:p>
            <a:pPr marL="214313" indent="-214313">
              <a:buFont typeface="Arial" panose="020B0604020202020204" pitchFamily="34" charset="0"/>
              <a:buChar char="•"/>
            </a:pPr>
            <a:r>
              <a:rPr lang="en-GB" sz="1350" dirty="0">
                <a:latin typeface="Aptos"/>
                <a:ea typeface="DengXian" panose="02010600030101010101" pitchFamily="2" charset="-122"/>
                <a:cs typeface="Calibri" panose="020F0502020204030204" pitchFamily="34" charset="0"/>
              </a:rPr>
              <a:t>The reservation in easing indicates a shift away from the whole-hearted dedication to growth at the beginning of the year. To serve higher-level strategic goal – managing the decoupling with the US – </a:t>
            </a:r>
            <a:r>
              <a:rPr lang="en-GB" sz="1350" dirty="0" err="1">
                <a:latin typeface="Aptos"/>
                <a:ea typeface="DengXian" panose="02010600030101010101" pitchFamily="2" charset="-122"/>
                <a:cs typeface="Calibri" panose="020F0502020204030204" pitchFamily="34" charset="0"/>
              </a:rPr>
              <a:t>PBoC</a:t>
            </a:r>
            <a:r>
              <a:rPr lang="en-GB" sz="1350" dirty="0">
                <a:latin typeface="Aptos"/>
                <a:ea typeface="DengXian" panose="02010600030101010101" pitchFamily="2" charset="-122"/>
                <a:cs typeface="Calibri" panose="020F0502020204030204" pitchFamily="34" charset="0"/>
              </a:rPr>
              <a:t> and MoF need to reserve bullets to endure longer in the on- and off- economic war.</a:t>
            </a:r>
          </a:p>
          <a:p>
            <a:pPr marL="214313" indent="-214313">
              <a:buFont typeface="Arial" panose="020B0604020202020204" pitchFamily="34" charset="0"/>
              <a:buChar char="•"/>
            </a:pPr>
            <a:r>
              <a:rPr lang="en-GB" sz="1350" dirty="0">
                <a:latin typeface="Aptos"/>
                <a:ea typeface="DengXian" panose="02010600030101010101" pitchFamily="2" charset="-122"/>
                <a:cs typeface="Calibri" panose="020F0502020204030204" pitchFamily="34" charset="0"/>
              </a:rPr>
              <a:t>We keep forecasts of two additional 10bp rate cuts in July and September. As April CPI/PPI shows, deflationary pressures have been persistent, and further monetary easing is much needed regardless of the negotiation results. </a:t>
            </a:r>
            <a:endParaRPr lang="en-IE" sz="1350" dirty="0">
              <a:latin typeface="Aptos"/>
              <a:ea typeface="DengXian" panose="02010600030101010101" pitchFamily="2" charset="-122"/>
              <a:cs typeface="Calibri" panose="020F0502020204030204" pitchFamily="34" charset="0"/>
            </a:endParaRPr>
          </a:p>
          <a:p>
            <a:pPr marL="214313" indent="-214313">
              <a:buFont typeface="Arial" panose="020B0604020202020204" pitchFamily="34" charset="0"/>
              <a:buChar char="•"/>
            </a:pPr>
            <a:endParaRPr lang="en-IE" sz="1350" dirty="0"/>
          </a:p>
        </p:txBody>
      </p:sp>
      <p:sp>
        <p:nvSpPr>
          <p:cNvPr id="3" name="TextBox 2">
            <a:extLst>
              <a:ext uri="{FF2B5EF4-FFF2-40B4-BE49-F238E27FC236}">
                <a16:creationId xmlns:a16="http://schemas.microsoft.com/office/drawing/2014/main" id="{293A1964-933A-49F9-85B0-DF58E4C0CFBD}"/>
              </a:ext>
            </a:extLst>
          </p:cNvPr>
          <p:cNvSpPr txBox="1"/>
          <p:nvPr/>
        </p:nvSpPr>
        <p:spPr>
          <a:xfrm>
            <a:off x="496989" y="603599"/>
            <a:ext cx="3348994" cy="300082"/>
          </a:xfrm>
          <a:prstGeom prst="rect">
            <a:avLst/>
          </a:prstGeom>
          <a:noFill/>
        </p:spPr>
        <p:txBody>
          <a:bodyPr wrap="none" rtlCol="0">
            <a:spAutoFit/>
          </a:bodyPr>
          <a:lstStyle/>
          <a:p>
            <a:r>
              <a:rPr lang="en-IE" sz="1350" b="1" dirty="0"/>
              <a:t>China/US Geneva outcome: initial take</a:t>
            </a:r>
          </a:p>
        </p:txBody>
      </p:sp>
    </p:spTree>
    <p:extLst>
      <p:ext uri="{BB962C8B-B14F-4D97-AF65-F5344CB8AC3E}">
        <p14:creationId xmlns:p14="http://schemas.microsoft.com/office/powerpoint/2010/main" val="24045135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1"/>
          </p:nvPr>
        </p:nvSpPr>
        <p:spPr/>
        <p:txBody>
          <a:bodyPr/>
          <a:lstStyle/>
          <a:p>
            <a:fld id="{2B1C6FFC-D040-034F-8B69-20295064E64D}" type="slidenum">
              <a:rPr lang="fr-FR" smtClean="0"/>
              <a:t>100</a:t>
            </a:fld>
            <a:endParaRPr lang="fr-FR" dirty="0"/>
          </a:p>
        </p:txBody>
      </p:sp>
      <p:sp>
        <p:nvSpPr>
          <p:cNvPr id="13" name="Title 1">
            <a:extLst>
              <a:ext uri="{FF2B5EF4-FFF2-40B4-BE49-F238E27FC236}">
                <a16:creationId xmlns:a16="http://schemas.microsoft.com/office/drawing/2014/main" id="{E65934A7-F6BF-46AA-98D2-6CF88BFD1DA6}"/>
              </a:ext>
            </a:extLst>
          </p:cNvPr>
          <p:cNvSpPr>
            <a:spLocks noGrp="1"/>
          </p:cNvSpPr>
          <p:nvPr>
            <p:ph type="title"/>
          </p:nvPr>
        </p:nvSpPr>
        <p:spPr>
          <a:xfrm>
            <a:off x="621000" y="1146998"/>
            <a:ext cx="5831999" cy="349671"/>
          </a:xfrm>
        </p:spPr>
        <p:txBody>
          <a:bodyPr/>
          <a:lstStyle/>
          <a:p>
            <a:r>
              <a:rPr lang="en-IE" noProof="0" dirty="0"/>
              <a:t>Contents</a:t>
            </a:r>
          </a:p>
        </p:txBody>
      </p:sp>
      <p:sp>
        <p:nvSpPr>
          <p:cNvPr id="14" name="Text Placeholder 2">
            <a:extLst>
              <a:ext uri="{FF2B5EF4-FFF2-40B4-BE49-F238E27FC236}">
                <a16:creationId xmlns:a16="http://schemas.microsoft.com/office/drawing/2014/main" id="{8A017C1D-E4F9-4694-B7E4-6D012647863A}"/>
              </a:ext>
            </a:extLst>
          </p:cNvPr>
          <p:cNvSpPr>
            <a:spLocks noGrp="1"/>
          </p:cNvSpPr>
          <p:nvPr>
            <p:ph type="body" sz="quarter" idx="12"/>
          </p:nvPr>
        </p:nvSpPr>
        <p:spPr>
          <a:xfrm>
            <a:off x="621000" y="1776025"/>
            <a:ext cx="5831999" cy="1957682"/>
          </a:xfrm>
        </p:spPr>
        <p:txBody>
          <a:bodyPr/>
          <a:lstStyle/>
          <a:p>
            <a:r>
              <a:rPr lang="en-GB" dirty="0"/>
              <a:t>Strategy performance, risk &amp; new proposals overview &amp; analysis</a:t>
            </a:r>
          </a:p>
          <a:p>
            <a:pPr lvl="1"/>
            <a:r>
              <a:rPr lang="en-US" dirty="0"/>
              <a:t>Strategy portfolio positioning</a:t>
            </a:r>
          </a:p>
          <a:p>
            <a:pPr lvl="1"/>
            <a:r>
              <a:rPr lang="en-US" dirty="0"/>
              <a:t>Portfolio Historical Analysis</a:t>
            </a:r>
          </a:p>
          <a:p>
            <a:r>
              <a:rPr lang="en-GB" dirty="0"/>
              <a:t>Risk Survey &amp; Scenarios</a:t>
            </a:r>
          </a:p>
          <a:p>
            <a:r>
              <a:rPr lang="en-GB" dirty="0"/>
              <a:t>Asset Class Analysis</a:t>
            </a:r>
          </a:p>
          <a:p>
            <a:r>
              <a:rPr lang="en-GB" dirty="0"/>
              <a:t>Appendix</a:t>
            </a:r>
          </a:p>
          <a:p>
            <a:pPr lvl="1"/>
            <a:endParaRPr lang="en-IE" dirty="0"/>
          </a:p>
        </p:txBody>
      </p:sp>
    </p:spTree>
    <p:extLst>
      <p:ext uri="{BB962C8B-B14F-4D97-AF65-F5344CB8AC3E}">
        <p14:creationId xmlns:p14="http://schemas.microsoft.com/office/powerpoint/2010/main" val="31368283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01</a:t>
            </a:r>
          </a:p>
        </p:txBody>
      </p:sp>
      <p:sp>
        <p:nvSpPr>
          <p:cNvPr id="3" name="Titre 2"/>
          <p:cNvSpPr>
            <a:spLocks noGrp="1"/>
          </p:cNvSpPr>
          <p:nvPr>
            <p:ph type="title"/>
          </p:nvPr>
        </p:nvSpPr>
        <p:spPr/>
        <p:txBody>
          <a:bodyPr>
            <a:normAutofit fontScale="90000"/>
          </a:bodyPr>
          <a:lstStyle/>
          <a:p>
            <a:r>
              <a:rPr lang="en-GB" dirty="0"/>
              <a:t>Strategy performance, risk overview and analysis</a:t>
            </a:r>
            <a:endParaRPr lang="en-GB" noProof="0" dirty="0"/>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101</a:t>
            </a:fld>
            <a:endParaRPr lang="fr-FR"/>
          </a:p>
        </p:txBody>
      </p:sp>
    </p:spTree>
    <p:extLst>
      <p:ext uri="{BB962C8B-B14F-4D97-AF65-F5344CB8AC3E}">
        <p14:creationId xmlns:p14="http://schemas.microsoft.com/office/powerpoint/2010/main" val="315382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C18DC032-D8EE-4C71-95A4-F47EE7C383BD}"/>
              </a:ext>
            </a:extLst>
          </p:cNvPr>
          <p:cNvSpPr>
            <a:spLocks noGrp="1"/>
          </p:cNvSpPr>
          <p:nvPr>
            <p:ph type="title"/>
          </p:nvPr>
        </p:nvSpPr>
        <p:spPr>
          <a:xfrm>
            <a:off x="405000" y="988836"/>
            <a:ext cx="6047999" cy="291600"/>
          </a:xfrm>
          <a:noFill/>
        </p:spPr>
        <p:txBody>
          <a:bodyPr/>
          <a:lstStyle/>
          <a:p>
            <a:r>
              <a:rPr lang="en-IE" noProof="0" dirty="0"/>
              <a:t>Strategy Performance &amp; Risk Overview</a:t>
            </a:r>
          </a:p>
        </p:txBody>
      </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35001" cy="101250"/>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102</a:t>
            </a:fld>
            <a:endParaRPr lang="fr-FR" sz="525" dirty="0"/>
          </a:p>
        </p:txBody>
      </p:sp>
      <p:pic>
        <p:nvPicPr>
          <p:cNvPr id="4" name="Picture 3">
            <a:extLst>
              <a:ext uri="{FF2B5EF4-FFF2-40B4-BE49-F238E27FC236}">
                <a16:creationId xmlns:a16="http://schemas.microsoft.com/office/drawing/2014/main" id="{F6AD0D07-BAA2-4F3C-9642-4756043D3DE6}"/>
              </a:ext>
            </a:extLst>
          </p:cNvPr>
          <p:cNvPicPr>
            <a:picLocks noChangeAspect="1"/>
          </p:cNvPicPr>
          <p:nvPr/>
        </p:nvPicPr>
        <p:blipFill>
          <a:blip r:embed="rId3"/>
          <a:stretch>
            <a:fillRect/>
          </a:stretch>
        </p:blipFill>
        <p:spPr>
          <a:xfrm>
            <a:off x="404999" y="1657963"/>
            <a:ext cx="6047999" cy="713792"/>
          </a:xfrm>
          <a:prstGeom prst="rect">
            <a:avLst/>
          </a:prstGeom>
        </p:spPr>
      </p:pic>
      <p:pic>
        <p:nvPicPr>
          <p:cNvPr id="5" name="Picture 4">
            <a:extLst>
              <a:ext uri="{FF2B5EF4-FFF2-40B4-BE49-F238E27FC236}">
                <a16:creationId xmlns:a16="http://schemas.microsoft.com/office/drawing/2014/main" id="{F71B388D-36EC-4568-BB7D-F6BD94365187}"/>
              </a:ext>
            </a:extLst>
          </p:cNvPr>
          <p:cNvPicPr>
            <a:picLocks noChangeAspect="1"/>
          </p:cNvPicPr>
          <p:nvPr/>
        </p:nvPicPr>
        <p:blipFill>
          <a:blip r:embed="rId4"/>
          <a:stretch>
            <a:fillRect/>
          </a:stretch>
        </p:blipFill>
        <p:spPr>
          <a:xfrm>
            <a:off x="405000" y="3155203"/>
            <a:ext cx="3328571" cy="471428"/>
          </a:xfrm>
          <a:prstGeom prst="rect">
            <a:avLst/>
          </a:prstGeom>
        </p:spPr>
      </p:pic>
      <p:pic>
        <p:nvPicPr>
          <p:cNvPr id="6" name="Picture 5">
            <a:extLst>
              <a:ext uri="{FF2B5EF4-FFF2-40B4-BE49-F238E27FC236}">
                <a16:creationId xmlns:a16="http://schemas.microsoft.com/office/drawing/2014/main" id="{F90FCDCE-3820-451A-A95F-A51D7DA5469F}"/>
              </a:ext>
            </a:extLst>
          </p:cNvPr>
          <p:cNvPicPr>
            <a:picLocks noChangeAspect="1"/>
          </p:cNvPicPr>
          <p:nvPr/>
        </p:nvPicPr>
        <p:blipFill>
          <a:blip r:embed="rId5"/>
          <a:stretch>
            <a:fillRect/>
          </a:stretch>
        </p:blipFill>
        <p:spPr>
          <a:xfrm>
            <a:off x="4445856" y="3155203"/>
            <a:ext cx="2007143" cy="314286"/>
          </a:xfrm>
          <a:prstGeom prst="rect">
            <a:avLst/>
          </a:prstGeom>
        </p:spPr>
      </p:pic>
    </p:spTree>
    <p:extLst>
      <p:ext uri="{BB962C8B-B14F-4D97-AF65-F5344CB8AC3E}">
        <p14:creationId xmlns:p14="http://schemas.microsoft.com/office/powerpoint/2010/main" val="37018233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EBE0259-ED7A-3241-A84D-F6685F094C5A}"/>
              </a:ext>
            </a:extLst>
          </p:cNvPr>
          <p:cNvGrpSpPr/>
          <p:nvPr/>
        </p:nvGrpSpPr>
        <p:grpSpPr>
          <a:xfrm>
            <a:off x="7564632" y="3162995"/>
            <a:ext cx="545240" cy="724399"/>
            <a:chOff x="10086176" y="3360078"/>
            <a:chExt cx="726986" cy="965865"/>
          </a:xfrm>
        </p:grpSpPr>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74327"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103</a:t>
            </a:fld>
            <a:endParaRPr lang="fr-FR" sz="525" dirty="0"/>
          </a:p>
        </p:txBody>
      </p:sp>
      <p:sp>
        <p:nvSpPr>
          <p:cNvPr id="19" name="Title 3">
            <a:extLst>
              <a:ext uri="{FF2B5EF4-FFF2-40B4-BE49-F238E27FC236}">
                <a16:creationId xmlns:a16="http://schemas.microsoft.com/office/drawing/2014/main" id="{68B9FAA7-164A-40A0-A7B4-3387AC69E3A0}"/>
              </a:ext>
            </a:extLst>
          </p:cNvPr>
          <p:cNvSpPr>
            <a:spLocks noGrp="1"/>
          </p:cNvSpPr>
          <p:nvPr>
            <p:ph type="title"/>
          </p:nvPr>
        </p:nvSpPr>
        <p:spPr>
          <a:xfrm>
            <a:off x="405000" y="988836"/>
            <a:ext cx="6047999" cy="291600"/>
          </a:xfrm>
          <a:noFill/>
        </p:spPr>
        <p:txBody>
          <a:bodyPr/>
          <a:lstStyle/>
          <a:p>
            <a:r>
              <a:rPr lang="en-IE" noProof="0" dirty="0"/>
              <a:t>Strategy Performance &amp; Risk Overview</a:t>
            </a:r>
          </a:p>
        </p:txBody>
      </p:sp>
      <p:pic>
        <p:nvPicPr>
          <p:cNvPr id="2" name="Picture 1">
            <a:extLst>
              <a:ext uri="{FF2B5EF4-FFF2-40B4-BE49-F238E27FC236}">
                <a16:creationId xmlns:a16="http://schemas.microsoft.com/office/drawing/2014/main" id="{06A40A25-5349-4EFD-8EBA-E1D05187CC3B}"/>
              </a:ext>
            </a:extLst>
          </p:cNvPr>
          <p:cNvPicPr>
            <a:picLocks noChangeAspect="1"/>
          </p:cNvPicPr>
          <p:nvPr/>
        </p:nvPicPr>
        <p:blipFill>
          <a:blip r:embed="rId4"/>
          <a:stretch>
            <a:fillRect/>
          </a:stretch>
        </p:blipFill>
        <p:spPr>
          <a:xfrm>
            <a:off x="592985" y="1342080"/>
            <a:ext cx="2075778" cy="1358258"/>
          </a:xfrm>
          <a:prstGeom prst="rect">
            <a:avLst/>
          </a:prstGeom>
        </p:spPr>
      </p:pic>
      <p:pic>
        <p:nvPicPr>
          <p:cNvPr id="3" name="Picture 2">
            <a:extLst>
              <a:ext uri="{FF2B5EF4-FFF2-40B4-BE49-F238E27FC236}">
                <a16:creationId xmlns:a16="http://schemas.microsoft.com/office/drawing/2014/main" id="{E88E7FFD-DC91-403A-BA7B-E527D15CD544}"/>
              </a:ext>
            </a:extLst>
          </p:cNvPr>
          <p:cNvPicPr>
            <a:picLocks noChangeAspect="1"/>
          </p:cNvPicPr>
          <p:nvPr/>
        </p:nvPicPr>
        <p:blipFill>
          <a:blip r:embed="rId5"/>
          <a:stretch>
            <a:fillRect/>
          </a:stretch>
        </p:blipFill>
        <p:spPr>
          <a:xfrm>
            <a:off x="3382593" y="1342079"/>
            <a:ext cx="2217248" cy="1358258"/>
          </a:xfrm>
          <a:prstGeom prst="rect">
            <a:avLst/>
          </a:prstGeom>
        </p:spPr>
      </p:pic>
      <p:pic>
        <p:nvPicPr>
          <p:cNvPr id="5" name="Picture 4">
            <a:extLst>
              <a:ext uri="{FF2B5EF4-FFF2-40B4-BE49-F238E27FC236}">
                <a16:creationId xmlns:a16="http://schemas.microsoft.com/office/drawing/2014/main" id="{EA430E62-1167-46FC-96B9-F1910AF7BCF6}"/>
              </a:ext>
            </a:extLst>
          </p:cNvPr>
          <p:cNvPicPr>
            <a:picLocks noChangeAspect="1"/>
          </p:cNvPicPr>
          <p:nvPr/>
        </p:nvPicPr>
        <p:blipFill>
          <a:blip r:embed="rId6"/>
          <a:stretch>
            <a:fillRect/>
          </a:stretch>
        </p:blipFill>
        <p:spPr>
          <a:xfrm>
            <a:off x="592984" y="2761981"/>
            <a:ext cx="2075779" cy="1334004"/>
          </a:xfrm>
          <a:prstGeom prst="rect">
            <a:avLst/>
          </a:prstGeom>
        </p:spPr>
      </p:pic>
      <p:pic>
        <p:nvPicPr>
          <p:cNvPr id="6" name="Picture 5">
            <a:extLst>
              <a:ext uri="{FF2B5EF4-FFF2-40B4-BE49-F238E27FC236}">
                <a16:creationId xmlns:a16="http://schemas.microsoft.com/office/drawing/2014/main" id="{9F14EDEF-CD8A-4B67-9FD8-367400EDB064}"/>
              </a:ext>
            </a:extLst>
          </p:cNvPr>
          <p:cNvPicPr>
            <a:picLocks noChangeAspect="1"/>
          </p:cNvPicPr>
          <p:nvPr/>
        </p:nvPicPr>
        <p:blipFill>
          <a:blip r:embed="rId7"/>
          <a:stretch>
            <a:fillRect/>
          </a:stretch>
        </p:blipFill>
        <p:spPr>
          <a:xfrm>
            <a:off x="3382593" y="2761981"/>
            <a:ext cx="2217248" cy="1330349"/>
          </a:xfrm>
          <a:prstGeom prst="rect">
            <a:avLst/>
          </a:prstGeom>
        </p:spPr>
      </p:pic>
    </p:spTree>
    <p:extLst>
      <p:ext uri="{BB962C8B-B14F-4D97-AF65-F5344CB8AC3E}">
        <p14:creationId xmlns:p14="http://schemas.microsoft.com/office/powerpoint/2010/main" val="39251913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74327"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104</a:t>
            </a:fld>
            <a:endParaRPr lang="fr-FR" sz="525" dirty="0"/>
          </a:p>
        </p:txBody>
      </p:sp>
      <p:sp>
        <p:nvSpPr>
          <p:cNvPr id="13" name="Title 1">
            <a:extLst>
              <a:ext uri="{FF2B5EF4-FFF2-40B4-BE49-F238E27FC236}">
                <a16:creationId xmlns:a16="http://schemas.microsoft.com/office/drawing/2014/main" id="{7D403A48-EB74-42E4-BA19-D94096C0F9C6}"/>
              </a:ext>
            </a:extLst>
          </p:cNvPr>
          <p:cNvSpPr>
            <a:spLocks noGrp="1"/>
          </p:cNvSpPr>
          <p:nvPr>
            <p:ph type="title"/>
          </p:nvPr>
        </p:nvSpPr>
        <p:spPr>
          <a:xfrm>
            <a:off x="405000" y="1166636"/>
            <a:ext cx="6047999" cy="291600"/>
          </a:xfrm>
          <a:noFill/>
        </p:spPr>
        <p:txBody>
          <a:bodyPr/>
          <a:lstStyle/>
          <a:p>
            <a:r>
              <a:rPr lang="it-IT" altLang="de-DE" dirty="0">
                <a:solidFill>
                  <a:srgbClr val="003C6A"/>
                </a:solidFill>
              </a:rPr>
              <a:t>Portfolio </a:t>
            </a:r>
            <a:r>
              <a:rPr lang="it-IT" altLang="de-DE" dirty="0" err="1">
                <a:solidFill>
                  <a:srgbClr val="003C6A"/>
                </a:solidFill>
              </a:rPr>
              <a:t>Exposure</a:t>
            </a:r>
            <a:endParaRPr lang="es-ES" dirty="0"/>
          </a:p>
        </p:txBody>
      </p:sp>
      <p:pic>
        <p:nvPicPr>
          <p:cNvPr id="4" name="Picture 3">
            <a:extLst>
              <a:ext uri="{FF2B5EF4-FFF2-40B4-BE49-F238E27FC236}">
                <a16:creationId xmlns:a16="http://schemas.microsoft.com/office/drawing/2014/main" id="{EDF18088-062D-4660-BD5C-CD6D8FAF21C9}"/>
              </a:ext>
            </a:extLst>
          </p:cNvPr>
          <p:cNvPicPr>
            <a:picLocks noChangeAspect="1"/>
          </p:cNvPicPr>
          <p:nvPr/>
        </p:nvPicPr>
        <p:blipFill>
          <a:blip r:embed="rId3"/>
          <a:stretch>
            <a:fillRect/>
          </a:stretch>
        </p:blipFill>
        <p:spPr>
          <a:xfrm>
            <a:off x="586143" y="1775321"/>
            <a:ext cx="5685714" cy="1592858"/>
          </a:xfrm>
          <a:prstGeom prst="rect">
            <a:avLst/>
          </a:prstGeom>
        </p:spPr>
      </p:pic>
    </p:spTree>
    <p:extLst>
      <p:ext uri="{BB962C8B-B14F-4D97-AF65-F5344CB8AC3E}">
        <p14:creationId xmlns:p14="http://schemas.microsoft.com/office/powerpoint/2010/main" val="40044573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24B8CF-BF3D-4C52-8943-67DF1D47A00D}"/>
              </a:ext>
            </a:extLst>
          </p:cNvPr>
          <p:cNvSpPr>
            <a:spLocks noGrp="1"/>
          </p:cNvSpPr>
          <p:nvPr>
            <p:ph type="title"/>
          </p:nvPr>
        </p:nvSpPr>
        <p:spPr>
          <a:xfrm>
            <a:off x="405000" y="1006788"/>
            <a:ext cx="6047999" cy="291600"/>
          </a:xfrm>
          <a:noFill/>
        </p:spPr>
        <p:txBody>
          <a:bodyPr/>
          <a:lstStyle/>
          <a:p>
            <a:r>
              <a:rPr lang="en-US" dirty="0"/>
              <a:t>Portfolio Stress Tests</a:t>
            </a:r>
            <a:endParaRPr lang="es-ES" dirty="0"/>
          </a:p>
        </p:txBody>
      </p:sp>
      <p:pic>
        <p:nvPicPr>
          <p:cNvPr id="2" name="Picture 1">
            <a:extLst>
              <a:ext uri="{FF2B5EF4-FFF2-40B4-BE49-F238E27FC236}">
                <a16:creationId xmlns:a16="http://schemas.microsoft.com/office/drawing/2014/main" id="{63404459-0BBB-4872-BE1A-A52185544C8B}"/>
              </a:ext>
            </a:extLst>
          </p:cNvPr>
          <p:cNvPicPr>
            <a:picLocks noChangeAspect="1"/>
          </p:cNvPicPr>
          <p:nvPr/>
        </p:nvPicPr>
        <p:blipFill>
          <a:blip r:embed="rId3"/>
          <a:stretch>
            <a:fillRect/>
          </a:stretch>
        </p:blipFill>
        <p:spPr>
          <a:xfrm>
            <a:off x="0" y="1713298"/>
            <a:ext cx="6517211" cy="1631588"/>
          </a:xfrm>
          <a:prstGeom prst="rect">
            <a:avLst/>
          </a:prstGeom>
        </p:spPr>
      </p:pic>
    </p:spTree>
    <p:extLst>
      <p:ext uri="{BB962C8B-B14F-4D97-AF65-F5344CB8AC3E}">
        <p14:creationId xmlns:p14="http://schemas.microsoft.com/office/powerpoint/2010/main" val="30723848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02</a:t>
            </a:r>
          </a:p>
        </p:txBody>
      </p:sp>
      <p:sp>
        <p:nvSpPr>
          <p:cNvPr id="3" name="Titre 2"/>
          <p:cNvSpPr>
            <a:spLocks noGrp="1"/>
          </p:cNvSpPr>
          <p:nvPr>
            <p:ph type="title"/>
          </p:nvPr>
        </p:nvSpPr>
        <p:spPr/>
        <p:txBody>
          <a:bodyPr>
            <a:normAutofit/>
          </a:bodyPr>
          <a:lstStyle/>
          <a:p>
            <a:r>
              <a:rPr lang="en-US" dirty="0"/>
              <a:t>Risk Survey &amp; Scenarios</a:t>
            </a:r>
            <a:endParaRPr lang="en-GB" noProof="0" dirty="0"/>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106</a:t>
            </a:fld>
            <a:endParaRPr lang="fr-FR" dirty="0"/>
          </a:p>
        </p:txBody>
      </p:sp>
    </p:spTree>
    <p:extLst>
      <p:ext uri="{BB962C8B-B14F-4D97-AF65-F5344CB8AC3E}">
        <p14:creationId xmlns:p14="http://schemas.microsoft.com/office/powerpoint/2010/main" val="27687260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B4134A5-5B87-4F32-BD74-0EDEDB794D92}"/>
              </a:ext>
            </a:extLst>
          </p:cNvPr>
          <p:cNvGrpSpPr>
            <a:grpSpLocks/>
          </p:cNvGrpSpPr>
          <p:nvPr/>
        </p:nvGrpSpPr>
        <p:grpSpPr>
          <a:xfrm>
            <a:off x="3011823" y="1143356"/>
            <a:ext cx="2506022" cy="2802742"/>
            <a:chOff x="3686855" y="1536701"/>
            <a:chExt cx="2610301" cy="4365479"/>
          </a:xfrm>
        </p:grpSpPr>
        <p:sp>
          <p:nvSpPr>
            <p:cNvPr id="44" name="Rectangle 43">
              <a:extLst>
                <a:ext uri="{FF2B5EF4-FFF2-40B4-BE49-F238E27FC236}">
                  <a16:creationId xmlns:a16="http://schemas.microsoft.com/office/drawing/2014/main" id="{6CF9E97E-73B9-447C-9C39-19A3537EC3E4}"/>
                </a:ext>
              </a:extLst>
            </p:cNvPr>
            <p:cNvSpPr/>
            <p:nvPr/>
          </p:nvSpPr>
          <p:spPr>
            <a:xfrm>
              <a:off x="3753562" y="1536701"/>
              <a:ext cx="2069343" cy="16628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14286">
                <a:defRPr/>
              </a:pPr>
              <a:r>
                <a:rPr lang="it-IT" sz="619" b="1" dirty="0" err="1">
                  <a:solidFill>
                    <a:srgbClr val="FFFFFF"/>
                  </a:solidFill>
                  <a:latin typeface="Arial" panose="020B0604020202020204"/>
                </a:rPr>
                <a:t>Probability</a:t>
              </a:r>
              <a:r>
                <a:rPr lang="it-IT" sz="619" b="1" dirty="0">
                  <a:solidFill>
                    <a:srgbClr val="FFFFFF"/>
                  </a:solidFill>
                  <a:latin typeface="Arial" panose="020B0604020202020204"/>
                </a:rPr>
                <a:t> </a:t>
              </a:r>
              <a:r>
                <a:rPr lang="it-IT" sz="750" b="1" dirty="0">
                  <a:solidFill>
                    <a:srgbClr val="FFFFFF"/>
                  </a:solidFill>
                  <a:latin typeface="Arial" panose="020B0604020202020204"/>
                </a:rPr>
                <a:t>25%</a:t>
              </a:r>
            </a:p>
          </p:txBody>
        </p:sp>
        <p:sp>
          <p:nvSpPr>
            <p:cNvPr id="45" name="Rectangle 44">
              <a:extLst>
                <a:ext uri="{FF2B5EF4-FFF2-40B4-BE49-F238E27FC236}">
                  <a16:creationId xmlns:a16="http://schemas.microsoft.com/office/drawing/2014/main" id="{1BB6B0BE-355C-4EE4-A5AA-E29E948EADEA}"/>
                </a:ext>
              </a:extLst>
            </p:cNvPr>
            <p:cNvSpPr/>
            <p:nvPr/>
          </p:nvSpPr>
          <p:spPr>
            <a:xfrm>
              <a:off x="3686855" y="2099706"/>
              <a:ext cx="2448000" cy="3802474"/>
            </a:xfrm>
            <a:prstGeom prst="rect">
              <a:avLst/>
            </a:prstGeom>
            <a:solidFill>
              <a:srgbClr val="F7FD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86">
                <a:defRPr/>
              </a:pPr>
              <a:endParaRPr lang="it-IT" sz="701" dirty="0">
                <a:solidFill>
                  <a:srgbClr val="FFFFFF"/>
                </a:solidFill>
                <a:latin typeface="Arial" panose="020B0604020202020204"/>
              </a:endParaRPr>
            </a:p>
          </p:txBody>
        </p:sp>
        <p:sp>
          <p:nvSpPr>
            <p:cNvPr id="46" name="Rectangle 45">
              <a:extLst>
                <a:ext uri="{FF2B5EF4-FFF2-40B4-BE49-F238E27FC236}">
                  <a16:creationId xmlns:a16="http://schemas.microsoft.com/office/drawing/2014/main" id="{DB8C720D-629B-4218-9A7D-C6E2DC46289F}"/>
                </a:ext>
              </a:extLst>
            </p:cNvPr>
            <p:cNvSpPr/>
            <p:nvPr/>
          </p:nvSpPr>
          <p:spPr>
            <a:xfrm>
              <a:off x="3717103" y="1716898"/>
              <a:ext cx="2580053" cy="45476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14286">
                <a:defRPr/>
              </a:pPr>
              <a:br>
                <a:rPr lang="it-IT" sz="350" b="1" dirty="0">
                  <a:solidFill>
                    <a:srgbClr val="FFFFFF"/>
                  </a:solidFill>
                  <a:latin typeface="Arial" panose="020B0604020202020204"/>
                </a:rPr>
              </a:br>
              <a:r>
                <a:rPr lang="en-US" sz="750" b="1" dirty="0">
                  <a:solidFill>
                    <a:srgbClr val="FFFFFF"/>
                  </a:solidFill>
                  <a:latin typeface="Arial" panose="020B0604020202020204"/>
                </a:rPr>
                <a:t>DOWNSIDE SCENARIO</a:t>
              </a:r>
              <a:br>
                <a:rPr lang="en-US" sz="750" b="1" dirty="0">
                  <a:solidFill>
                    <a:srgbClr val="FFFFFF"/>
                  </a:solidFill>
                  <a:latin typeface="Arial" panose="020B0604020202020204"/>
                </a:rPr>
              </a:br>
              <a:r>
                <a:rPr lang="it-IT" sz="788" dirty="0">
                  <a:solidFill>
                    <a:schemeClr val="bg1"/>
                  </a:solidFill>
                  <a:latin typeface="Noto Sans" panose="020B0502040504020204" pitchFamily="34" charset="0"/>
                  <a:ea typeface="Noto Sans" panose="020B0502040504020204" pitchFamily="34" charset="0"/>
                  <a:cs typeface="Noto Sans" panose="020B0502040504020204" pitchFamily="34" charset="0"/>
                </a:rPr>
                <a:t>High </a:t>
              </a:r>
              <a:r>
                <a:rPr lang="it-IT" sz="788" dirty="0" err="1">
                  <a:solidFill>
                    <a:schemeClr val="bg1"/>
                  </a:solidFill>
                  <a:latin typeface="Noto Sans" panose="020B0502040504020204" pitchFamily="34" charset="0"/>
                  <a:ea typeface="Noto Sans" panose="020B0502040504020204" pitchFamily="34" charset="0"/>
                  <a:cs typeface="Noto Sans" panose="020B0502040504020204" pitchFamily="34" charset="0"/>
                </a:rPr>
                <a:t>protectionism</a:t>
              </a:r>
              <a:r>
                <a:rPr lang="it-IT" sz="788" dirty="0">
                  <a:solidFill>
                    <a:schemeClr val="bg1"/>
                  </a:solidFill>
                  <a:latin typeface="Noto Sans" panose="020B0502040504020204" pitchFamily="34" charset="0"/>
                  <a:ea typeface="Noto Sans" panose="020B0502040504020204" pitchFamily="34" charset="0"/>
                  <a:cs typeface="Noto Sans" panose="020B0502040504020204" pitchFamily="34" charset="0"/>
                </a:rPr>
                <a:t> </a:t>
              </a:r>
              <a:r>
                <a:rPr lang="it-IT" sz="788" dirty="0" err="1">
                  <a:solidFill>
                    <a:schemeClr val="bg1"/>
                  </a:solidFill>
                  <a:latin typeface="Noto Sans" panose="020B0502040504020204" pitchFamily="34" charset="0"/>
                  <a:ea typeface="Noto Sans" panose="020B0502040504020204" pitchFamily="34" charset="0"/>
                  <a:cs typeface="Noto Sans" panose="020B0502040504020204" pitchFamily="34" charset="0"/>
                </a:rPr>
                <a:t>here</a:t>
              </a:r>
              <a:r>
                <a:rPr lang="it-IT" sz="788" dirty="0">
                  <a:solidFill>
                    <a:schemeClr val="bg1"/>
                  </a:solidFill>
                  <a:latin typeface="Noto Sans" panose="020B0502040504020204" pitchFamily="34" charset="0"/>
                  <a:ea typeface="Noto Sans" panose="020B0502040504020204" pitchFamily="34" charset="0"/>
                  <a:cs typeface="Noto Sans" panose="020B0502040504020204" pitchFamily="34" charset="0"/>
                </a:rPr>
                <a:t> to stay</a:t>
              </a:r>
              <a:endParaRPr lang="it-IT" sz="750" dirty="0">
                <a:solidFill>
                  <a:srgbClr val="FFFFFF"/>
                </a:solidFill>
                <a:latin typeface="Arial" panose="020B0604020202020204"/>
              </a:endParaRPr>
            </a:p>
            <a:p>
              <a:pPr defTabSz="514286">
                <a:defRPr/>
              </a:pPr>
              <a:endParaRPr lang="it-IT" sz="350" dirty="0">
                <a:solidFill>
                  <a:srgbClr val="FFFFFF"/>
                </a:solidFill>
                <a:latin typeface="Arial" panose="020B0604020202020204"/>
              </a:endParaRPr>
            </a:p>
          </p:txBody>
        </p:sp>
      </p:grpSp>
      <p:grpSp>
        <p:nvGrpSpPr>
          <p:cNvPr id="47" name="Group 46">
            <a:extLst>
              <a:ext uri="{FF2B5EF4-FFF2-40B4-BE49-F238E27FC236}">
                <a16:creationId xmlns:a16="http://schemas.microsoft.com/office/drawing/2014/main" id="{5A23FFBF-E3C7-4F45-A15A-F4D649E6B84A}"/>
              </a:ext>
            </a:extLst>
          </p:cNvPr>
          <p:cNvGrpSpPr>
            <a:grpSpLocks/>
          </p:cNvGrpSpPr>
          <p:nvPr/>
        </p:nvGrpSpPr>
        <p:grpSpPr>
          <a:xfrm>
            <a:off x="789177" y="1143355"/>
            <a:ext cx="2286688" cy="2841416"/>
            <a:chOff x="1145150" y="1250255"/>
            <a:chExt cx="2515620" cy="4770824"/>
          </a:xfrm>
        </p:grpSpPr>
        <p:sp>
          <p:nvSpPr>
            <p:cNvPr id="48" name="Rectangle 47">
              <a:extLst>
                <a:ext uri="{FF2B5EF4-FFF2-40B4-BE49-F238E27FC236}">
                  <a16:creationId xmlns:a16="http://schemas.microsoft.com/office/drawing/2014/main" id="{842756B6-6C0F-40FF-8A92-7130FB0508AA}"/>
                </a:ext>
              </a:extLst>
            </p:cNvPr>
            <p:cNvSpPr/>
            <p:nvPr/>
          </p:nvSpPr>
          <p:spPr>
            <a:xfrm>
              <a:off x="1152834" y="1888983"/>
              <a:ext cx="2499987" cy="4132096"/>
            </a:xfrm>
            <a:prstGeom prst="rect">
              <a:avLst/>
            </a:prstGeom>
            <a:solidFill>
              <a:srgbClr val="E7F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86">
                <a:defRPr/>
              </a:pPr>
              <a:endParaRPr lang="it-IT" sz="701" dirty="0">
                <a:solidFill>
                  <a:srgbClr val="FFFFFF"/>
                </a:solidFill>
                <a:latin typeface="Arial" panose="020B0604020202020204"/>
              </a:endParaRPr>
            </a:p>
          </p:txBody>
        </p:sp>
        <p:sp>
          <p:nvSpPr>
            <p:cNvPr id="56" name="Rectangle 55">
              <a:extLst>
                <a:ext uri="{FF2B5EF4-FFF2-40B4-BE49-F238E27FC236}">
                  <a16:creationId xmlns:a16="http://schemas.microsoft.com/office/drawing/2014/main" id="{F13628E0-E0CB-4DB2-81BE-3060BE2DD911}"/>
                </a:ext>
              </a:extLst>
            </p:cNvPr>
            <p:cNvSpPr/>
            <p:nvPr/>
          </p:nvSpPr>
          <p:spPr>
            <a:xfrm>
              <a:off x="1145150" y="1250255"/>
              <a:ext cx="2515620" cy="212568"/>
            </a:xfrm>
            <a:prstGeom prst="rect">
              <a:avLst/>
            </a:prstGeom>
            <a:solidFill>
              <a:srgbClr val="0027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14286">
                <a:defRPr/>
              </a:pPr>
              <a:r>
                <a:rPr lang="it-IT" sz="591" b="1" dirty="0" err="1">
                  <a:solidFill>
                    <a:srgbClr val="FFFFFF"/>
                  </a:solidFill>
                  <a:latin typeface="Arial" panose="020B0604020202020204"/>
                </a:rPr>
                <a:t>Probability</a:t>
              </a:r>
              <a:r>
                <a:rPr lang="it-IT" sz="591" b="1" dirty="0">
                  <a:solidFill>
                    <a:srgbClr val="FFFFFF"/>
                  </a:solidFill>
                  <a:latin typeface="Arial" panose="020B0604020202020204"/>
                </a:rPr>
                <a:t> </a:t>
              </a:r>
              <a:r>
                <a:rPr lang="it-IT" sz="750" b="1" dirty="0">
                  <a:solidFill>
                    <a:srgbClr val="FFFFFF"/>
                  </a:solidFill>
                  <a:latin typeface="Arial" panose="020B0604020202020204"/>
                </a:rPr>
                <a:t>70%</a:t>
              </a:r>
            </a:p>
          </p:txBody>
        </p:sp>
        <p:sp>
          <p:nvSpPr>
            <p:cNvPr id="57" name="Rectangle 56">
              <a:extLst>
                <a:ext uri="{FF2B5EF4-FFF2-40B4-BE49-F238E27FC236}">
                  <a16:creationId xmlns:a16="http://schemas.microsoft.com/office/drawing/2014/main" id="{AB4EA9E8-DABF-4A13-AB81-39007E198568}"/>
                </a:ext>
              </a:extLst>
            </p:cNvPr>
            <p:cNvSpPr/>
            <p:nvPr/>
          </p:nvSpPr>
          <p:spPr>
            <a:xfrm>
              <a:off x="1152833" y="1453668"/>
              <a:ext cx="2507937" cy="422439"/>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14286">
                <a:defRPr/>
              </a:pPr>
              <a:r>
                <a:rPr lang="it-IT" sz="750" b="1" dirty="0">
                  <a:solidFill>
                    <a:srgbClr val="FFFFFF"/>
                  </a:solidFill>
                  <a:latin typeface="Arial" panose="020B0604020202020204"/>
                </a:rPr>
                <a:t>MAIN SCENARIO</a:t>
              </a:r>
              <a:br>
                <a:rPr lang="it-IT" sz="750" dirty="0">
                  <a:solidFill>
                    <a:srgbClr val="FFFFFF"/>
                  </a:solidFill>
                  <a:latin typeface="Arial" panose="020B0604020202020204"/>
                </a:rPr>
              </a:br>
              <a:r>
                <a:rPr lang="it-IT" sz="788" dirty="0" err="1">
                  <a:latin typeface="Noto Sans" panose="020B0502040504020204" pitchFamily="34" charset="0"/>
                  <a:ea typeface="Noto Sans" panose="020B0502040504020204" pitchFamily="34" charset="0"/>
                  <a:cs typeface="Noto Sans" panose="020B0502040504020204" pitchFamily="34" charset="0"/>
                </a:rPr>
                <a:t>Growth</a:t>
              </a:r>
              <a:r>
                <a:rPr lang="it-IT" sz="788" dirty="0">
                  <a:latin typeface="Noto Sans" panose="020B0502040504020204" pitchFamily="34" charset="0"/>
                  <a:ea typeface="Noto Sans" panose="020B0502040504020204" pitchFamily="34" charset="0"/>
                  <a:cs typeface="Noto Sans" panose="020B0502040504020204" pitchFamily="34" charset="0"/>
                </a:rPr>
                <a:t> </a:t>
              </a:r>
              <a:r>
                <a:rPr lang="it-IT" sz="788" dirty="0" err="1">
                  <a:latin typeface="Noto Sans" panose="020B0502040504020204" pitchFamily="34" charset="0"/>
                  <a:ea typeface="Noto Sans" panose="020B0502040504020204" pitchFamily="34" charset="0"/>
                  <a:cs typeface="Noto Sans" panose="020B0502040504020204" pitchFamily="34" charset="0"/>
                </a:rPr>
                <a:t>at</a:t>
              </a:r>
              <a:r>
                <a:rPr lang="it-IT" sz="788" dirty="0">
                  <a:latin typeface="Noto Sans" panose="020B0502040504020204" pitchFamily="34" charset="0"/>
                  <a:ea typeface="Noto Sans" panose="020B0502040504020204" pitchFamily="34" charset="0"/>
                  <a:cs typeface="Noto Sans" panose="020B0502040504020204" pitchFamily="34" charset="0"/>
                </a:rPr>
                <a:t> risk</a:t>
              </a:r>
              <a:endParaRPr lang="it-IT" sz="750" dirty="0">
                <a:solidFill>
                  <a:srgbClr val="FFFFFF"/>
                </a:solidFill>
                <a:latin typeface="Arial" panose="020B0604020202020204"/>
              </a:endParaRPr>
            </a:p>
          </p:txBody>
        </p:sp>
      </p:grpSp>
      <p:sp>
        <p:nvSpPr>
          <p:cNvPr id="58" name="TextBox 57">
            <a:extLst>
              <a:ext uri="{FF2B5EF4-FFF2-40B4-BE49-F238E27FC236}">
                <a16:creationId xmlns:a16="http://schemas.microsoft.com/office/drawing/2014/main" id="{615B4D9A-3D12-4220-9659-C9EC7C83298C}"/>
              </a:ext>
            </a:extLst>
          </p:cNvPr>
          <p:cNvSpPr txBox="1">
            <a:spLocks noChangeArrowheads="1"/>
          </p:cNvSpPr>
          <p:nvPr/>
        </p:nvSpPr>
        <p:spPr bwMode="auto">
          <a:xfrm>
            <a:off x="570011" y="4030564"/>
            <a:ext cx="5339936" cy="200537"/>
          </a:xfrm>
          <a:prstGeom prst="rect">
            <a:avLst/>
          </a:prstGeom>
          <a:noFill/>
          <a:ln>
            <a:noFill/>
          </a:ln>
        </p:spPr>
        <p:txBody>
          <a:bodyPr wrap="square" lIns="0" tIns="19289" rIns="38576" bIns="19289" anchor="b">
            <a:spAutoFit/>
          </a:bodyPr>
          <a:lstStyle>
            <a:lvl1pPr eaLnBrk="0" hangingPunct="0">
              <a:defRPr sz="2000">
                <a:solidFill>
                  <a:schemeClr val="tx1"/>
                </a:solidFill>
                <a:latin typeface="Times New Roman" pitchFamily="18" charset="0"/>
                <a:cs typeface="Arial" charset="0"/>
              </a:defRPr>
            </a:lvl1pPr>
            <a:lvl2pPr marL="742950" indent="-285750" eaLnBrk="0" hangingPunct="0">
              <a:defRPr sz="2000">
                <a:solidFill>
                  <a:schemeClr val="tx1"/>
                </a:solidFill>
                <a:latin typeface="Times New Roman" pitchFamily="18" charset="0"/>
                <a:cs typeface="Arial" charset="0"/>
              </a:defRPr>
            </a:lvl2pPr>
            <a:lvl3pPr marL="1143000" indent="-228600" eaLnBrk="0" hangingPunct="0">
              <a:defRPr sz="2000">
                <a:solidFill>
                  <a:schemeClr val="tx1"/>
                </a:solidFill>
                <a:latin typeface="Times New Roman" pitchFamily="18" charset="0"/>
                <a:cs typeface="Arial" charset="0"/>
              </a:defRPr>
            </a:lvl3pPr>
            <a:lvl4pPr marL="1600200" indent="-228600" eaLnBrk="0" hangingPunct="0">
              <a:defRPr sz="2000">
                <a:solidFill>
                  <a:schemeClr val="tx1"/>
                </a:solidFill>
                <a:latin typeface="Times New Roman" pitchFamily="18" charset="0"/>
                <a:cs typeface="Arial" charset="0"/>
              </a:defRPr>
            </a:lvl4pPr>
            <a:lvl5pPr marL="2057400" indent="-228600" eaLnBrk="0" hangingPunct="0">
              <a:defRPr sz="20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0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0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0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000">
                <a:solidFill>
                  <a:schemeClr val="tx1"/>
                </a:solidFill>
                <a:latin typeface="Times New Roman" pitchFamily="18" charset="0"/>
                <a:cs typeface="Arial" charset="0"/>
              </a:defRPr>
            </a:lvl9pPr>
          </a:lstStyle>
          <a:p>
            <a:pPr algn="just" defTabSz="385717" eaLnBrk="1" hangingPunct="1">
              <a:defRPr/>
            </a:pPr>
            <a:r>
              <a:rPr lang="fr-FR" sz="525"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Source: </a:t>
            </a:r>
            <a:r>
              <a:rPr lang="en-US" sz="525"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Amundi Investment Institute as of 7 May 2025</a:t>
            </a:r>
            <a:r>
              <a:rPr lang="en-US" sz="525" kern="0"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 DM: developed markets, EM: emerging markets. CB: central banks. Fed: Federal Reserve. ECB: European Central Bank. EZ: Eurozone. </a:t>
            </a:r>
            <a:endParaRPr lang="fr-FR" sz="525" kern="0"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59" name="Group 58">
            <a:extLst>
              <a:ext uri="{FF2B5EF4-FFF2-40B4-BE49-F238E27FC236}">
                <a16:creationId xmlns:a16="http://schemas.microsoft.com/office/drawing/2014/main" id="{A31D10FF-F8F9-44FD-ABD5-7BDB54A4F7ED}"/>
              </a:ext>
            </a:extLst>
          </p:cNvPr>
          <p:cNvGrpSpPr/>
          <p:nvPr/>
        </p:nvGrpSpPr>
        <p:grpSpPr>
          <a:xfrm>
            <a:off x="544568" y="1297750"/>
            <a:ext cx="288081" cy="2678985"/>
            <a:chOff x="-1884" y="1417455"/>
            <a:chExt cx="512145" cy="4762638"/>
          </a:xfrm>
        </p:grpSpPr>
        <p:sp>
          <p:nvSpPr>
            <p:cNvPr id="60" name="TextBox 59">
              <a:extLst>
                <a:ext uri="{FF2B5EF4-FFF2-40B4-BE49-F238E27FC236}">
                  <a16:creationId xmlns:a16="http://schemas.microsoft.com/office/drawing/2014/main" id="{E8BBE879-9F0F-4B40-99D9-E0C03F87D8F0}"/>
                </a:ext>
              </a:extLst>
            </p:cNvPr>
            <p:cNvSpPr txBox="1"/>
            <p:nvPr/>
          </p:nvSpPr>
          <p:spPr>
            <a:xfrm rot="16200000">
              <a:off x="-455511" y="5223535"/>
              <a:ext cx="1410185" cy="502932"/>
            </a:xfrm>
            <a:prstGeom prst="rect">
              <a:avLst/>
            </a:prstGeom>
            <a:noFill/>
          </p:spPr>
          <p:txBody>
            <a:bodyPr wrap="square" rtlCol="0">
              <a:spAutoFit/>
            </a:bodyPr>
            <a:lstStyle/>
            <a:p>
              <a:pPr algn="ctr" defTabSz="514286">
                <a:defRPr/>
              </a:pPr>
              <a:r>
                <a:rPr lang="it-IT" sz="619" b="1" dirty="0">
                  <a:solidFill>
                    <a:srgbClr val="FFFFFF"/>
                  </a:solidFill>
                  <a:latin typeface="Arial" panose="020B0604020202020204"/>
                </a:rPr>
                <a:t>CLIMATE CHANGE</a:t>
              </a:r>
            </a:p>
          </p:txBody>
        </p:sp>
        <p:sp>
          <p:nvSpPr>
            <p:cNvPr id="61" name="TextBox 60">
              <a:extLst>
                <a:ext uri="{FF2B5EF4-FFF2-40B4-BE49-F238E27FC236}">
                  <a16:creationId xmlns:a16="http://schemas.microsoft.com/office/drawing/2014/main" id="{77F4D8F7-3C81-4505-BFF2-848D2F428E40}"/>
                </a:ext>
              </a:extLst>
            </p:cNvPr>
            <p:cNvSpPr txBox="1"/>
            <p:nvPr/>
          </p:nvSpPr>
          <p:spPr>
            <a:xfrm rot="16200000">
              <a:off x="-307097" y="4218905"/>
              <a:ext cx="1117619" cy="502932"/>
            </a:xfrm>
            <a:prstGeom prst="rect">
              <a:avLst/>
            </a:prstGeom>
            <a:noFill/>
          </p:spPr>
          <p:txBody>
            <a:bodyPr wrap="square" rtlCol="0">
              <a:spAutoFit/>
            </a:bodyPr>
            <a:lstStyle/>
            <a:p>
              <a:pPr algn="ctr" defTabSz="514286">
                <a:defRPr/>
              </a:pPr>
              <a:r>
                <a:rPr lang="it-IT" sz="619" b="1" dirty="0">
                  <a:solidFill>
                    <a:srgbClr val="FFFFFF"/>
                  </a:solidFill>
                  <a:latin typeface="Arial" panose="020B0604020202020204"/>
                </a:rPr>
                <a:t>GROWTH </a:t>
              </a:r>
            </a:p>
            <a:p>
              <a:pPr algn="ctr" defTabSz="514286">
                <a:defRPr/>
              </a:pPr>
              <a:r>
                <a:rPr lang="it-IT" sz="619" b="1" dirty="0">
                  <a:solidFill>
                    <a:srgbClr val="FFFFFF"/>
                  </a:solidFill>
                  <a:latin typeface="Arial" panose="020B0604020202020204"/>
                </a:rPr>
                <a:t>PATH</a:t>
              </a:r>
            </a:p>
          </p:txBody>
        </p:sp>
        <p:sp>
          <p:nvSpPr>
            <p:cNvPr id="63" name="TextBox 62">
              <a:extLst>
                <a:ext uri="{FF2B5EF4-FFF2-40B4-BE49-F238E27FC236}">
                  <a16:creationId xmlns:a16="http://schemas.microsoft.com/office/drawing/2014/main" id="{C80D8394-E401-4E65-80A5-039638BBB74E}"/>
                </a:ext>
              </a:extLst>
            </p:cNvPr>
            <p:cNvSpPr txBox="1"/>
            <p:nvPr/>
          </p:nvSpPr>
          <p:spPr>
            <a:xfrm rot="16200000">
              <a:off x="-359264" y="3138330"/>
              <a:ext cx="1236119" cy="502931"/>
            </a:xfrm>
            <a:prstGeom prst="rect">
              <a:avLst/>
            </a:prstGeom>
            <a:noFill/>
          </p:spPr>
          <p:txBody>
            <a:bodyPr wrap="square" rtlCol="0">
              <a:spAutoFit/>
            </a:bodyPr>
            <a:lstStyle/>
            <a:p>
              <a:pPr algn="ctr" defTabSz="514286">
                <a:defRPr/>
              </a:pPr>
              <a:r>
                <a:rPr lang="it-IT" sz="619" b="1" dirty="0">
                  <a:solidFill>
                    <a:srgbClr val="FFFFFF"/>
                  </a:solidFill>
                  <a:latin typeface="Arial" panose="020B0604020202020204"/>
                </a:rPr>
                <a:t>INFLATION &amp; POLICY MIX</a:t>
              </a:r>
            </a:p>
          </p:txBody>
        </p:sp>
        <p:sp>
          <p:nvSpPr>
            <p:cNvPr id="66" name="TextBox 65">
              <a:extLst>
                <a:ext uri="{FF2B5EF4-FFF2-40B4-BE49-F238E27FC236}">
                  <a16:creationId xmlns:a16="http://schemas.microsoft.com/office/drawing/2014/main" id="{F33302C0-8299-4FA0-83DE-CE78753668D7}"/>
                </a:ext>
              </a:extLst>
            </p:cNvPr>
            <p:cNvSpPr txBox="1"/>
            <p:nvPr/>
          </p:nvSpPr>
          <p:spPr>
            <a:xfrm rot="16200000">
              <a:off x="-450452" y="1952852"/>
              <a:ext cx="1404332" cy="333538"/>
            </a:xfrm>
            <a:prstGeom prst="rect">
              <a:avLst/>
            </a:prstGeom>
            <a:noFill/>
          </p:spPr>
          <p:txBody>
            <a:bodyPr wrap="square" rtlCol="0">
              <a:spAutoFit/>
            </a:bodyPr>
            <a:lstStyle/>
            <a:p>
              <a:pPr algn="ctr" defTabSz="514286">
                <a:defRPr/>
              </a:pPr>
              <a:r>
                <a:rPr lang="it-IT" sz="619" b="1" dirty="0">
                  <a:solidFill>
                    <a:srgbClr val="FFFFFF"/>
                  </a:solidFill>
                  <a:latin typeface="Arial" panose="020B0604020202020204"/>
                </a:rPr>
                <a:t>GEOPOLITICS</a:t>
              </a:r>
            </a:p>
          </p:txBody>
        </p:sp>
      </p:grpSp>
      <p:grpSp>
        <p:nvGrpSpPr>
          <p:cNvPr id="67" name="Group 66">
            <a:extLst>
              <a:ext uri="{FF2B5EF4-FFF2-40B4-BE49-F238E27FC236}">
                <a16:creationId xmlns:a16="http://schemas.microsoft.com/office/drawing/2014/main" id="{502CCC66-ED27-4976-8977-E6B852E95D97}"/>
              </a:ext>
            </a:extLst>
          </p:cNvPr>
          <p:cNvGrpSpPr>
            <a:grpSpLocks/>
          </p:cNvGrpSpPr>
          <p:nvPr/>
        </p:nvGrpSpPr>
        <p:grpSpPr>
          <a:xfrm>
            <a:off x="5062538" y="1173757"/>
            <a:ext cx="1596531" cy="2802976"/>
            <a:chOff x="3686855" y="1485109"/>
            <a:chExt cx="2736057" cy="4236849"/>
          </a:xfrm>
        </p:grpSpPr>
        <p:sp>
          <p:nvSpPr>
            <p:cNvPr id="68" name="Rectangle 67">
              <a:extLst>
                <a:ext uri="{FF2B5EF4-FFF2-40B4-BE49-F238E27FC236}">
                  <a16:creationId xmlns:a16="http://schemas.microsoft.com/office/drawing/2014/main" id="{7633D49D-63D5-4994-909E-1F51F2955D03}"/>
                </a:ext>
              </a:extLst>
            </p:cNvPr>
            <p:cNvSpPr/>
            <p:nvPr/>
          </p:nvSpPr>
          <p:spPr>
            <a:xfrm>
              <a:off x="3686855" y="1485109"/>
              <a:ext cx="2736057" cy="23728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14286">
                <a:defRPr/>
              </a:pPr>
              <a:r>
                <a:rPr lang="it-IT" sz="619" b="1" dirty="0" err="1">
                  <a:solidFill>
                    <a:srgbClr val="38B2B6"/>
                  </a:solidFill>
                  <a:latin typeface="Arial" panose="020B0604020202020204"/>
                </a:rPr>
                <a:t>Probability</a:t>
              </a:r>
              <a:r>
                <a:rPr lang="it-IT" sz="619" b="1" dirty="0">
                  <a:solidFill>
                    <a:srgbClr val="38B2B6"/>
                  </a:solidFill>
                  <a:latin typeface="Arial" panose="020B0604020202020204"/>
                </a:rPr>
                <a:t> </a:t>
              </a:r>
              <a:r>
                <a:rPr lang="it-IT" sz="750" b="1" dirty="0">
                  <a:solidFill>
                    <a:srgbClr val="38B2B6"/>
                  </a:solidFill>
                  <a:latin typeface="Arial" panose="020B0604020202020204"/>
                </a:rPr>
                <a:t>5%</a:t>
              </a:r>
            </a:p>
          </p:txBody>
        </p:sp>
        <p:sp>
          <p:nvSpPr>
            <p:cNvPr id="69" name="Rectangle 68">
              <a:extLst>
                <a:ext uri="{FF2B5EF4-FFF2-40B4-BE49-F238E27FC236}">
                  <a16:creationId xmlns:a16="http://schemas.microsoft.com/office/drawing/2014/main" id="{FE8C00E3-3B7E-428F-ADA7-576284F0F212}"/>
                </a:ext>
              </a:extLst>
            </p:cNvPr>
            <p:cNvSpPr/>
            <p:nvPr/>
          </p:nvSpPr>
          <p:spPr>
            <a:xfrm>
              <a:off x="3686855" y="2101664"/>
              <a:ext cx="2736057" cy="3620294"/>
            </a:xfrm>
            <a:prstGeom prst="rect">
              <a:avLst/>
            </a:prstGeom>
            <a:solidFill>
              <a:srgbClr val="F7FDFF"/>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286">
                <a:defRPr/>
              </a:pPr>
              <a:endParaRPr lang="it-IT" sz="701" dirty="0">
                <a:solidFill>
                  <a:srgbClr val="FFFFFF"/>
                </a:solidFill>
                <a:latin typeface="Arial" panose="020B0604020202020204"/>
              </a:endParaRPr>
            </a:p>
          </p:txBody>
        </p:sp>
        <p:sp>
          <p:nvSpPr>
            <p:cNvPr id="70" name="Rectangle 69">
              <a:extLst>
                <a:ext uri="{FF2B5EF4-FFF2-40B4-BE49-F238E27FC236}">
                  <a16:creationId xmlns:a16="http://schemas.microsoft.com/office/drawing/2014/main" id="{AD457062-3F78-457A-9CD8-AFB705250DCA}"/>
                </a:ext>
              </a:extLst>
            </p:cNvPr>
            <p:cNvSpPr/>
            <p:nvPr/>
          </p:nvSpPr>
          <p:spPr>
            <a:xfrm>
              <a:off x="3686855" y="1726980"/>
              <a:ext cx="2736057" cy="615755"/>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br>
                <a:rPr lang="it-IT" sz="350" b="1" dirty="0">
                  <a:solidFill>
                    <a:srgbClr val="FFFFFF"/>
                  </a:solidFill>
                  <a:latin typeface="Arial" panose="020B0604020202020204"/>
                </a:rPr>
              </a:br>
              <a:r>
                <a:rPr lang="it-IT" sz="750" b="1" dirty="0">
                  <a:solidFill>
                    <a:srgbClr val="FFFFFF"/>
                  </a:solidFill>
                  <a:latin typeface="Arial" panose="020B0604020202020204"/>
                </a:rPr>
                <a:t>UPSIDE SCENARIO</a:t>
              </a:r>
              <a:br>
                <a:rPr lang="it-IT" sz="750" dirty="0">
                  <a:solidFill>
                    <a:srgbClr val="FFFFFF"/>
                  </a:solidFill>
                  <a:latin typeface="Arial" panose="020B0604020202020204"/>
                </a:rPr>
              </a:br>
              <a:r>
                <a:rPr lang="en-GB" sz="788" dirty="0">
                  <a:latin typeface="Noto Sans" panose="020B0502040504020204" pitchFamily="34" charset="0"/>
                  <a:ea typeface="Noto Sans" panose="020B0502040504020204" pitchFamily="34" charset="0"/>
                  <a:cs typeface="Noto Sans" panose="020B0502040504020204" pitchFamily="34" charset="0"/>
                </a:rPr>
                <a:t>Return of international cooperation</a:t>
              </a:r>
              <a:endParaRPr lang="it-IT" sz="788" dirty="0">
                <a:latin typeface="Noto Sans" panose="020B0502040504020204" pitchFamily="34" charset="0"/>
                <a:ea typeface="Noto Sans" panose="020B0502040504020204" pitchFamily="34" charset="0"/>
                <a:cs typeface="Noto Sans" panose="020B0502040504020204" pitchFamily="34" charset="0"/>
              </a:endParaRPr>
            </a:p>
            <a:p>
              <a:pPr defTabSz="514286">
                <a:defRPr/>
              </a:pPr>
              <a:endParaRPr lang="it-IT" sz="350" dirty="0">
                <a:solidFill>
                  <a:srgbClr val="FFFFFF"/>
                </a:solidFill>
                <a:latin typeface="Arial" panose="020B0604020202020204"/>
              </a:endParaRPr>
            </a:p>
          </p:txBody>
        </p:sp>
      </p:grpSp>
      <p:sp>
        <p:nvSpPr>
          <p:cNvPr id="71" name="Rectangle 70">
            <a:extLst>
              <a:ext uri="{FF2B5EF4-FFF2-40B4-BE49-F238E27FC236}">
                <a16:creationId xmlns:a16="http://schemas.microsoft.com/office/drawing/2014/main" id="{53EE069F-378F-4967-9D84-1820F1DDD6D6}"/>
              </a:ext>
            </a:extLst>
          </p:cNvPr>
          <p:cNvSpPr/>
          <p:nvPr/>
        </p:nvSpPr>
        <p:spPr>
          <a:xfrm rot="16200000">
            <a:off x="501895" y="3670168"/>
            <a:ext cx="398733" cy="214394"/>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6"/>
            <a:endParaRPr lang="it-IT" sz="1350" dirty="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72" name="Group 71">
            <a:extLst>
              <a:ext uri="{FF2B5EF4-FFF2-40B4-BE49-F238E27FC236}">
                <a16:creationId xmlns:a16="http://schemas.microsoft.com/office/drawing/2014/main" id="{5529BCDF-A62C-4557-BB03-5BB6784EAFBC}"/>
              </a:ext>
            </a:extLst>
          </p:cNvPr>
          <p:cNvGrpSpPr>
            <a:grpSpLocks/>
          </p:cNvGrpSpPr>
          <p:nvPr/>
        </p:nvGrpSpPr>
        <p:grpSpPr>
          <a:xfrm>
            <a:off x="304115" y="1416417"/>
            <a:ext cx="521085" cy="864671"/>
            <a:chOff x="220097" y="1648020"/>
            <a:chExt cx="589536" cy="1437425"/>
          </a:xfrm>
        </p:grpSpPr>
        <p:grpSp>
          <p:nvGrpSpPr>
            <p:cNvPr id="73" name="Group 72">
              <a:extLst>
                <a:ext uri="{FF2B5EF4-FFF2-40B4-BE49-F238E27FC236}">
                  <a16:creationId xmlns:a16="http://schemas.microsoft.com/office/drawing/2014/main" id="{55B728DF-A70B-47BA-B619-17DA5DF473BE}"/>
                </a:ext>
              </a:extLst>
            </p:cNvPr>
            <p:cNvGrpSpPr/>
            <p:nvPr/>
          </p:nvGrpSpPr>
          <p:grpSpPr>
            <a:xfrm rot="16200000">
              <a:off x="-49231" y="2226582"/>
              <a:ext cx="1437425" cy="280302"/>
              <a:chOff x="101191" y="2665846"/>
              <a:chExt cx="860014" cy="388753"/>
            </a:xfrm>
          </p:grpSpPr>
          <p:sp>
            <p:nvSpPr>
              <p:cNvPr id="75" name="Rectangle 74">
                <a:extLst>
                  <a:ext uri="{FF2B5EF4-FFF2-40B4-BE49-F238E27FC236}">
                    <a16:creationId xmlns:a16="http://schemas.microsoft.com/office/drawing/2014/main" id="{7B4A33C5-26CD-4B88-BBB6-53FB68F1E51A}"/>
                  </a:ext>
                </a:extLst>
              </p:cNvPr>
              <p:cNvSpPr/>
              <p:nvPr/>
            </p:nvSpPr>
            <p:spPr>
              <a:xfrm>
                <a:off x="110075" y="2665846"/>
                <a:ext cx="851130" cy="3887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6"/>
                <a:endParaRPr lang="it-IT" sz="1350" dirty="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95" name="TextBox 94">
                <a:extLst>
                  <a:ext uri="{FF2B5EF4-FFF2-40B4-BE49-F238E27FC236}">
                    <a16:creationId xmlns:a16="http://schemas.microsoft.com/office/drawing/2014/main" id="{0D15BA66-1EBD-4FDE-984E-DCBB43517A8C}"/>
                  </a:ext>
                </a:extLst>
              </p:cNvPr>
              <p:cNvSpPr txBox="1"/>
              <p:nvPr/>
            </p:nvSpPr>
            <p:spPr>
              <a:xfrm>
                <a:off x="101191" y="2750886"/>
                <a:ext cx="851129" cy="271648"/>
              </a:xfrm>
              <a:prstGeom prst="rect">
                <a:avLst/>
              </a:prstGeom>
              <a:noFill/>
            </p:spPr>
            <p:txBody>
              <a:bodyPr wrap="square" rtlCol="0">
                <a:spAutoFit/>
              </a:bodyPr>
              <a:lstStyle/>
              <a:p>
                <a:pPr algn="ctr" defTabSz="685716"/>
                <a:r>
                  <a:rPr lang="it-IT" sz="525" b="1" dirty="0">
                    <a:solidFill>
                      <a:srgbClr val="FFFFFF"/>
                    </a:solidFill>
                    <a:latin typeface="Noto Sans" panose="020B0502040504020204" pitchFamily="34" charset="0"/>
                    <a:ea typeface="Noto Sans" panose="020B0502040504020204" pitchFamily="34" charset="0"/>
                    <a:cs typeface="Noto Sans" panose="020B0502040504020204" pitchFamily="34" charset="0"/>
                  </a:rPr>
                  <a:t>GEOPOLITICS</a:t>
                </a:r>
              </a:p>
            </p:txBody>
          </p:sp>
        </p:grpSp>
        <p:pic>
          <p:nvPicPr>
            <p:cNvPr id="74" name="Geopolitics/Global strategy">
              <a:extLst>
                <a:ext uri="{FF2B5EF4-FFF2-40B4-BE49-F238E27FC236}">
                  <a16:creationId xmlns:a16="http://schemas.microsoft.com/office/drawing/2014/main" id="{1687CA05-BBE2-4471-B9A9-E6CE40DE7AE2}"/>
                </a:ext>
              </a:extLst>
            </p:cNvPr>
            <p:cNvPicPr>
              <a:picLocks noChangeAspect="1"/>
            </p:cNvPicPr>
            <p:nvPr>
              <p:custDataLst>
                <p:tags r:id="rId4"/>
              </p:custDataLst>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16200000">
              <a:off x="185499" y="2297537"/>
              <a:ext cx="360301" cy="291106"/>
            </a:xfrm>
            <a:prstGeom prst="rect">
              <a:avLst/>
            </a:prstGeom>
          </p:spPr>
        </p:pic>
      </p:grpSp>
      <p:grpSp>
        <p:nvGrpSpPr>
          <p:cNvPr id="96" name="Group 95">
            <a:extLst>
              <a:ext uri="{FF2B5EF4-FFF2-40B4-BE49-F238E27FC236}">
                <a16:creationId xmlns:a16="http://schemas.microsoft.com/office/drawing/2014/main" id="{8DE45E4E-005D-4ACD-A77E-978D6D03DF28}"/>
              </a:ext>
            </a:extLst>
          </p:cNvPr>
          <p:cNvGrpSpPr>
            <a:grpSpLocks/>
          </p:cNvGrpSpPr>
          <p:nvPr/>
        </p:nvGrpSpPr>
        <p:grpSpPr>
          <a:xfrm>
            <a:off x="304117" y="3429896"/>
            <a:ext cx="531433" cy="696906"/>
            <a:chOff x="131008" y="5793380"/>
            <a:chExt cx="881013" cy="1190261"/>
          </a:xfrm>
        </p:grpSpPr>
        <p:pic>
          <p:nvPicPr>
            <p:cNvPr id="97" name="Graphic 96">
              <a:extLst>
                <a:ext uri="{FF2B5EF4-FFF2-40B4-BE49-F238E27FC236}">
                  <a16:creationId xmlns:a16="http://schemas.microsoft.com/office/drawing/2014/main" id="{E7D3C295-B8B2-465B-9423-D68B24A4CB45}"/>
                </a:ext>
              </a:extLst>
            </p:cNvPr>
            <p:cNvPicPr>
              <a:picLocks noChangeAspect="1"/>
            </p:cNvPicPr>
            <p:nvPr>
              <p:custDataLst>
                <p:tags r:id="rId3"/>
              </p:custDataLst>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rot="16200000">
              <a:off x="160166" y="6083037"/>
              <a:ext cx="416544" cy="474860"/>
            </a:xfrm>
            <a:prstGeom prst="rect">
              <a:avLst/>
            </a:prstGeom>
          </p:spPr>
        </p:pic>
        <p:sp>
          <p:nvSpPr>
            <p:cNvPr id="98" name="TextBox 97">
              <a:extLst>
                <a:ext uri="{FF2B5EF4-FFF2-40B4-BE49-F238E27FC236}">
                  <a16:creationId xmlns:a16="http://schemas.microsoft.com/office/drawing/2014/main" id="{CE537C11-C215-432F-B3CA-7BF6DA888718}"/>
                </a:ext>
              </a:extLst>
            </p:cNvPr>
            <p:cNvSpPr txBox="1"/>
            <p:nvPr/>
          </p:nvSpPr>
          <p:spPr>
            <a:xfrm rot="16200000">
              <a:off x="206418" y="6178039"/>
              <a:ext cx="1190261" cy="420944"/>
            </a:xfrm>
            <a:prstGeom prst="rect">
              <a:avLst/>
            </a:prstGeom>
            <a:noFill/>
          </p:spPr>
          <p:txBody>
            <a:bodyPr wrap="square" rtlCol="0">
              <a:spAutoFit/>
            </a:bodyPr>
            <a:lstStyle/>
            <a:p>
              <a:pPr algn="ctr" defTabSz="685716"/>
              <a:r>
                <a:rPr lang="it-IT" sz="525" b="1" dirty="0">
                  <a:solidFill>
                    <a:srgbClr val="FFFFFF"/>
                  </a:solidFill>
                  <a:latin typeface="Noto Sans" panose="020B0502040504020204" pitchFamily="34" charset="0"/>
                  <a:ea typeface="Noto Sans" panose="020B0502040504020204" pitchFamily="34" charset="0"/>
                  <a:cs typeface="Noto Sans" panose="020B0502040504020204" pitchFamily="34" charset="0"/>
                </a:rPr>
                <a:t>CLIMATE</a:t>
              </a:r>
            </a:p>
            <a:p>
              <a:pPr algn="ctr" defTabSz="685716"/>
              <a:r>
                <a:rPr lang="it-IT" sz="525" b="1" dirty="0">
                  <a:solidFill>
                    <a:srgbClr val="FFFFFF"/>
                  </a:solidFill>
                  <a:latin typeface="Noto Sans" panose="020B0502040504020204" pitchFamily="34" charset="0"/>
                  <a:ea typeface="Noto Sans" panose="020B0502040504020204" pitchFamily="34" charset="0"/>
                  <a:cs typeface="Noto Sans" panose="020B0502040504020204" pitchFamily="34" charset="0"/>
                </a:rPr>
                <a:t>CHANGE</a:t>
              </a:r>
            </a:p>
          </p:txBody>
        </p:sp>
      </p:grpSp>
      <p:grpSp>
        <p:nvGrpSpPr>
          <p:cNvPr id="99" name="Group 98">
            <a:extLst>
              <a:ext uri="{FF2B5EF4-FFF2-40B4-BE49-F238E27FC236}">
                <a16:creationId xmlns:a16="http://schemas.microsoft.com/office/drawing/2014/main" id="{A0E15363-0B88-41EC-8983-BD2E06F06EE9}"/>
              </a:ext>
            </a:extLst>
          </p:cNvPr>
          <p:cNvGrpSpPr>
            <a:grpSpLocks/>
          </p:cNvGrpSpPr>
          <p:nvPr/>
        </p:nvGrpSpPr>
        <p:grpSpPr>
          <a:xfrm>
            <a:off x="304116" y="2221272"/>
            <a:ext cx="523567" cy="902287"/>
            <a:chOff x="309999" y="3217901"/>
            <a:chExt cx="496276" cy="1272272"/>
          </a:xfrm>
        </p:grpSpPr>
        <p:grpSp>
          <p:nvGrpSpPr>
            <p:cNvPr id="100" name="Group 99">
              <a:extLst>
                <a:ext uri="{FF2B5EF4-FFF2-40B4-BE49-F238E27FC236}">
                  <a16:creationId xmlns:a16="http://schemas.microsoft.com/office/drawing/2014/main" id="{6EDC29C9-D82E-438F-B7B6-EAC2EF0A590B}"/>
                </a:ext>
              </a:extLst>
            </p:cNvPr>
            <p:cNvGrpSpPr/>
            <p:nvPr/>
          </p:nvGrpSpPr>
          <p:grpSpPr>
            <a:xfrm rot="16200000">
              <a:off x="49799" y="3733697"/>
              <a:ext cx="1272272" cy="240680"/>
              <a:chOff x="-676709" y="3797451"/>
              <a:chExt cx="1402514" cy="351476"/>
            </a:xfrm>
          </p:grpSpPr>
          <p:sp>
            <p:nvSpPr>
              <p:cNvPr id="102" name="Rectangle 101">
                <a:extLst>
                  <a:ext uri="{FF2B5EF4-FFF2-40B4-BE49-F238E27FC236}">
                    <a16:creationId xmlns:a16="http://schemas.microsoft.com/office/drawing/2014/main" id="{B240FC0E-53C6-4DA9-A86D-5547CBF5005A}"/>
                  </a:ext>
                </a:extLst>
              </p:cNvPr>
              <p:cNvSpPr/>
              <p:nvPr/>
            </p:nvSpPr>
            <p:spPr>
              <a:xfrm>
                <a:off x="-676709" y="3807802"/>
                <a:ext cx="1287997" cy="32452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6"/>
                <a:endParaRPr lang="it-IT" sz="135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03" name="TextBox 102">
                <a:extLst>
                  <a:ext uri="{FF2B5EF4-FFF2-40B4-BE49-F238E27FC236}">
                    <a16:creationId xmlns:a16="http://schemas.microsoft.com/office/drawing/2014/main" id="{ADB91BF7-3271-4581-9B7B-E41D727680EE}"/>
                  </a:ext>
                </a:extLst>
              </p:cNvPr>
              <p:cNvSpPr txBox="1"/>
              <p:nvPr/>
            </p:nvSpPr>
            <p:spPr>
              <a:xfrm>
                <a:off x="-502072" y="3797451"/>
                <a:ext cx="1227877" cy="351476"/>
              </a:xfrm>
              <a:prstGeom prst="rect">
                <a:avLst/>
              </a:prstGeom>
              <a:noFill/>
            </p:spPr>
            <p:txBody>
              <a:bodyPr wrap="square" rtlCol="0">
                <a:spAutoFit/>
              </a:bodyPr>
              <a:lstStyle/>
              <a:p>
                <a:pPr algn="ctr" defTabSz="685716"/>
                <a:r>
                  <a:rPr lang="it-IT" sz="525" b="1" dirty="0">
                    <a:solidFill>
                      <a:srgbClr val="FFFFFF"/>
                    </a:solidFill>
                    <a:latin typeface="Noto Sans" panose="020B0502040504020204" pitchFamily="34" charset="0"/>
                    <a:ea typeface="Noto Sans" panose="020B0502040504020204" pitchFamily="34" charset="0"/>
                    <a:cs typeface="Noto Sans" panose="020B0502040504020204" pitchFamily="34" charset="0"/>
                  </a:rPr>
                  <a:t>INFLATION &amp;    POLICY MIX</a:t>
                </a:r>
              </a:p>
            </p:txBody>
          </p:sp>
        </p:grpSp>
        <p:pic>
          <p:nvPicPr>
            <p:cNvPr id="101" name="Graphic 100">
              <a:extLst>
                <a:ext uri="{FF2B5EF4-FFF2-40B4-BE49-F238E27FC236}">
                  <a16:creationId xmlns:a16="http://schemas.microsoft.com/office/drawing/2014/main" id="{C1535D75-6DED-466A-8495-F62CF80B9D55}"/>
                </a:ext>
              </a:extLst>
            </p:cNvPr>
            <p:cNvPicPr>
              <a:picLocks noChangeAspect="1"/>
            </p:cNvPicPr>
            <p:nvPr>
              <p:custDataLst>
                <p:tags r:id="rId2"/>
              </p:custDataLst>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rot="16200000">
              <a:off x="252410" y="3692246"/>
              <a:ext cx="352537" cy="237360"/>
            </a:xfrm>
            <a:prstGeom prst="rect">
              <a:avLst/>
            </a:prstGeom>
          </p:spPr>
        </p:pic>
      </p:grpSp>
      <p:grpSp>
        <p:nvGrpSpPr>
          <p:cNvPr id="104" name="Group 103">
            <a:extLst>
              <a:ext uri="{FF2B5EF4-FFF2-40B4-BE49-F238E27FC236}">
                <a16:creationId xmlns:a16="http://schemas.microsoft.com/office/drawing/2014/main" id="{F4C9C376-B5C9-4D43-854F-AD2BC2F29940}"/>
              </a:ext>
            </a:extLst>
          </p:cNvPr>
          <p:cNvGrpSpPr>
            <a:grpSpLocks/>
          </p:cNvGrpSpPr>
          <p:nvPr/>
        </p:nvGrpSpPr>
        <p:grpSpPr>
          <a:xfrm>
            <a:off x="304114" y="2972536"/>
            <a:ext cx="518926" cy="594389"/>
            <a:chOff x="218332" y="4464219"/>
            <a:chExt cx="618418" cy="755795"/>
          </a:xfrm>
        </p:grpSpPr>
        <p:grpSp>
          <p:nvGrpSpPr>
            <p:cNvPr id="105" name="Group 104">
              <a:extLst>
                <a:ext uri="{FF2B5EF4-FFF2-40B4-BE49-F238E27FC236}">
                  <a16:creationId xmlns:a16="http://schemas.microsoft.com/office/drawing/2014/main" id="{DDAE888A-D8AF-49CB-970F-BC6F85A133F2}"/>
                </a:ext>
              </a:extLst>
            </p:cNvPr>
            <p:cNvGrpSpPr/>
            <p:nvPr/>
          </p:nvGrpSpPr>
          <p:grpSpPr>
            <a:xfrm rot="16200000">
              <a:off x="307553" y="4690817"/>
              <a:ext cx="755795" cy="302599"/>
              <a:chOff x="419305" y="5491239"/>
              <a:chExt cx="564077" cy="392187"/>
            </a:xfrm>
          </p:grpSpPr>
          <p:sp>
            <p:nvSpPr>
              <p:cNvPr id="107" name="Rectangle 106">
                <a:extLst>
                  <a:ext uri="{FF2B5EF4-FFF2-40B4-BE49-F238E27FC236}">
                    <a16:creationId xmlns:a16="http://schemas.microsoft.com/office/drawing/2014/main" id="{6DB805F4-FC68-4BCA-81AC-7AC6F995A5CF}"/>
                  </a:ext>
                </a:extLst>
              </p:cNvPr>
              <p:cNvSpPr/>
              <p:nvPr/>
            </p:nvSpPr>
            <p:spPr>
              <a:xfrm>
                <a:off x="419305" y="5513896"/>
                <a:ext cx="506286" cy="3621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16"/>
                <a:endParaRPr lang="it-IT" sz="135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08" name="TextBox 107">
                <a:extLst>
                  <a:ext uri="{FF2B5EF4-FFF2-40B4-BE49-F238E27FC236}">
                    <a16:creationId xmlns:a16="http://schemas.microsoft.com/office/drawing/2014/main" id="{B0463B3A-54EA-4740-9C4A-EAA51F0D49BA}"/>
                  </a:ext>
                </a:extLst>
              </p:cNvPr>
              <p:cNvSpPr txBox="1"/>
              <p:nvPr/>
            </p:nvSpPr>
            <p:spPr>
              <a:xfrm>
                <a:off x="439647" y="5491239"/>
                <a:ext cx="543735" cy="392187"/>
              </a:xfrm>
              <a:prstGeom prst="rect">
                <a:avLst/>
              </a:prstGeom>
              <a:noFill/>
            </p:spPr>
            <p:txBody>
              <a:bodyPr wrap="square" rtlCol="0">
                <a:spAutoFit/>
              </a:bodyPr>
              <a:lstStyle/>
              <a:p>
                <a:pPr algn="ctr" defTabSz="685716"/>
                <a:r>
                  <a:rPr lang="it-IT" sz="525" b="1" dirty="0">
                    <a:solidFill>
                      <a:srgbClr val="FFFFFF"/>
                    </a:solidFill>
                    <a:latin typeface="Noto Sans" panose="020B0502040504020204" pitchFamily="34" charset="0"/>
                    <a:ea typeface="Noto Sans" panose="020B0502040504020204" pitchFamily="34" charset="0"/>
                    <a:cs typeface="Noto Sans" panose="020B0502040504020204" pitchFamily="34" charset="0"/>
                  </a:rPr>
                  <a:t>GROWTH PATH</a:t>
                </a:r>
              </a:p>
            </p:txBody>
          </p:sp>
        </p:grpSp>
        <p:pic>
          <p:nvPicPr>
            <p:cNvPr id="106" name="Graphic 6">
              <a:extLst>
                <a:ext uri="{FF2B5EF4-FFF2-40B4-BE49-F238E27FC236}">
                  <a16:creationId xmlns:a16="http://schemas.microsoft.com/office/drawing/2014/main" id="{C149BBC4-6038-4862-8429-0AFF11AC898F}"/>
                </a:ext>
              </a:extLst>
            </p:cNvPr>
            <p:cNvPicPr>
              <a:picLocks noChangeAspect="1"/>
            </p:cNvPicPr>
            <p:nvPr>
              <p:custDataLst>
                <p:tags r:id="rId1"/>
              </p:custDataLst>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rot="16200000">
              <a:off x="212698" y="4692082"/>
              <a:ext cx="311719" cy="300451"/>
            </a:xfrm>
            <a:prstGeom prst="rect">
              <a:avLst/>
            </a:prstGeom>
          </p:spPr>
        </p:pic>
      </p:grpSp>
      <p:graphicFrame>
        <p:nvGraphicFramePr>
          <p:cNvPr id="109" name="Table 108">
            <a:extLst>
              <a:ext uri="{FF2B5EF4-FFF2-40B4-BE49-F238E27FC236}">
                <a16:creationId xmlns:a16="http://schemas.microsoft.com/office/drawing/2014/main" id="{C1B1F886-7B0F-447E-B848-7904B9CBBA70}"/>
              </a:ext>
            </a:extLst>
          </p:cNvPr>
          <p:cNvGraphicFramePr>
            <a:graphicFrameLocks noGrp="1"/>
          </p:cNvGraphicFramePr>
          <p:nvPr/>
        </p:nvGraphicFramePr>
        <p:xfrm>
          <a:off x="801406" y="1507802"/>
          <a:ext cx="5966465" cy="2476598"/>
        </p:xfrm>
        <a:graphic>
          <a:graphicData uri="http://schemas.openxmlformats.org/drawingml/2006/table">
            <a:tbl>
              <a:tblPr>
                <a:tableStyleId>{2D5ABB26-0587-4C30-8999-92F81FD0307C}</a:tableStyleId>
              </a:tblPr>
              <a:tblGrid>
                <a:gridCol w="2266217">
                  <a:extLst>
                    <a:ext uri="{9D8B030D-6E8A-4147-A177-3AD203B41FA5}">
                      <a16:colId xmlns:a16="http://schemas.microsoft.com/office/drawing/2014/main" val="821193650"/>
                    </a:ext>
                  </a:extLst>
                </a:gridCol>
                <a:gridCol w="1934570">
                  <a:extLst>
                    <a:ext uri="{9D8B030D-6E8A-4147-A177-3AD203B41FA5}">
                      <a16:colId xmlns:a16="http://schemas.microsoft.com/office/drawing/2014/main" val="164927992"/>
                    </a:ext>
                  </a:extLst>
                </a:gridCol>
                <a:gridCol w="1765679">
                  <a:extLst>
                    <a:ext uri="{9D8B030D-6E8A-4147-A177-3AD203B41FA5}">
                      <a16:colId xmlns:a16="http://schemas.microsoft.com/office/drawing/2014/main" val="3570650136"/>
                    </a:ext>
                  </a:extLst>
                </a:gridCol>
              </a:tblGrid>
              <a:tr h="797909">
                <a:tc>
                  <a:txBody>
                    <a:bodyPr/>
                    <a:lstStyle/>
                    <a:p>
                      <a:pPr marL="0" indent="0" algn="l">
                        <a:lnSpc>
                          <a:spcPts val="1050"/>
                        </a:lnSpc>
                        <a:spcAft>
                          <a:spcPts val="0"/>
                        </a:spcAft>
                        <a:buClr>
                          <a:schemeClr val="accent6"/>
                        </a:buClr>
                        <a:buFont typeface="Wingdings" panose="05000000000000000000" pitchFamily="2" charset="2"/>
                        <a:buNone/>
                      </a:pPr>
                      <a:r>
                        <a:rPr lang="en-GB" sz="700" b="0"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Tariffs stabilise at around 20% in US, with limited reprisals elsewhere. </a:t>
                      </a:r>
                    </a:p>
                    <a:p>
                      <a:pPr marL="0" indent="0" algn="l">
                        <a:lnSpc>
                          <a:spcPts val="1050"/>
                        </a:lnSpc>
                        <a:spcAft>
                          <a:spcPts val="0"/>
                        </a:spcAft>
                        <a:buClr>
                          <a:schemeClr val="accent6"/>
                        </a:buClr>
                        <a:buFont typeface="Wingdings" panose="05000000000000000000" pitchFamily="2" charset="2"/>
                        <a:buNone/>
                      </a:pPr>
                      <a:r>
                        <a:rPr lang="en-GB" sz="700" b="0"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Slow onshoring of supply chains.</a:t>
                      </a:r>
                    </a:p>
                    <a:p>
                      <a:pPr marL="0" indent="0" algn="l">
                        <a:lnSpc>
                          <a:spcPts val="1050"/>
                        </a:lnSpc>
                        <a:spcAft>
                          <a:spcPts val="0"/>
                        </a:spcAft>
                        <a:buClr>
                          <a:schemeClr val="accent6"/>
                        </a:buClr>
                        <a:buFont typeface="Wingdings" panose="05000000000000000000" pitchFamily="2" charset="2"/>
                        <a:buNone/>
                      </a:pPr>
                      <a:r>
                        <a:rPr lang="en-GB" sz="700" b="0"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Ukraine-Russia: ongoing fighting.</a:t>
                      </a:r>
                    </a:p>
                    <a:p>
                      <a:pPr marL="0" indent="0" algn="l">
                        <a:lnSpc>
                          <a:spcPts val="1050"/>
                        </a:lnSpc>
                        <a:spcAft>
                          <a:spcPts val="0"/>
                        </a:spcAft>
                        <a:buClr>
                          <a:schemeClr val="accent6"/>
                        </a:buClr>
                        <a:buFont typeface="Wingdings" panose="05000000000000000000" pitchFamily="2" charset="2"/>
                        <a:buNone/>
                      </a:pPr>
                      <a:r>
                        <a:rPr lang="en-GB" sz="700" b="0"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Middle East: talks and conflicts likely.</a:t>
                      </a:r>
                    </a:p>
                    <a:p>
                      <a:pPr marL="0" indent="0" algn="l">
                        <a:lnSpc>
                          <a:spcPts val="1050"/>
                        </a:lnSpc>
                        <a:spcAft>
                          <a:spcPts val="0"/>
                        </a:spcAft>
                        <a:buClr>
                          <a:schemeClr val="accent6"/>
                        </a:buClr>
                        <a:buFont typeface="Wingdings" panose="05000000000000000000" pitchFamily="2" charset="2"/>
                        <a:buNone/>
                      </a:pPr>
                      <a:r>
                        <a:rPr lang="en-GB" sz="700" b="0"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China-US: relations remain tense.</a:t>
                      </a:r>
                    </a:p>
                    <a:p>
                      <a:pPr marL="0" indent="0" algn="l">
                        <a:lnSpc>
                          <a:spcPts val="1050"/>
                        </a:lnSpc>
                        <a:spcAft>
                          <a:spcPts val="0"/>
                        </a:spcAft>
                        <a:buClr>
                          <a:schemeClr val="accent6"/>
                        </a:buClr>
                        <a:buFont typeface="Wingdings" panose="05000000000000000000" pitchFamily="2" charset="2"/>
                        <a:buNone/>
                      </a:pPr>
                      <a:r>
                        <a:rPr lang="en-GB" sz="700" b="0"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US-Europe: relations strained.</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lnSpc>
                          <a:spcPts val="1050"/>
                        </a:lnSpc>
                        <a:spcAft>
                          <a:spcPts val="0"/>
                        </a:spcAft>
                        <a:buClr>
                          <a:schemeClr val="accent6"/>
                        </a:buClr>
                        <a:buFont typeface="Wingdings" panose="05000000000000000000" pitchFamily="2" charset="2"/>
                        <a:buNone/>
                      </a:pPr>
                      <a:r>
                        <a:rPr lang="en-GB" sz="700" b="0" i="0" u="none" strike="noStrike"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A more permanent breakdown in advanced country cooperation. </a:t>
                      </a:r>
                    </a:p>
                    <a:p>
                      <a:pPr marL="0" indent="0" algn="l">
                        <a:lnSpc>
                          <a:spcPts val="1050"/>
                        </a:lnSpc>
                        <a:spcAft>
                          <a:spcPts val="0"/>
                        </a:spcAft>
                        <a:buClr>
                          <a:schemeClr val="accent6"/>
                        </a:buClr>
                        <a:buFont typeface="Wingdings" panose="05000000000000000000" pitchFamily="2" charset="2"/>
                        <a:buNone/>
                      </a:pPr>
                      <a:r>
                        <a:rPr lang="en-GB" sz="700" b="0" i="0" u="none" strike="noStrike"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Countries forced to choose between the US and China.</a:t>
                      </a:r>
                    </a:p>
                    <a:p>
                      <a:pPr marL="0" indent="0" algn="l">
                        <a:lnSpc>
                          <a:spcPts val="1050"/>
                        </a:lnSpc>
                        <a:spcAft>
                          <a:spcPts val="0"/>
                        </a:spcAft>
                        <a:buClr>
                          <a:schemeClr val="accent6"/>
                        </a:buClr>
                        <a:buFont typeface="Wingdings" panose="05000000000000000000" pitchFamily="2" charset="2"/>
                        <a:buNone/>
                      </a:pPr>
                      <a:r>
                        <a:rPr lang="en-GB" sz="700" b="0" i="0" u="none" strike="noStrike" kern="1200" baseline="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Global trade begins to decline. </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defTabSz="1320759" rtl="0" eaLnBrk="1" latinLnBrk="0" hangingPunct="1">
                        <a:lnSpc>
                          <a:spcPct val="100000"/>
                        </a:lnSpc>
                        <a:spcAft>
                          <a:spcPts val="0"/>
                        </a:spcAft>
                        <a:buClr>
                          <a:schemeClr val="accent6"/>
                        </a:buClr>
                        <a:buFont typeface="Wingdings" panose="05000000000000000000" pitchFamily="2" charset="2"/>
                        <a:buChar char="§"/>
                      </a:pPr>
                      <a:endPar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pPr marL="0" indent="0" algn="l" defTabSz="1320759" rtl="0" eaLnBrk="1" latinLnBrk="0" hangingPunct="1">
                        <a:lnSpc>
                          <a:spcPct val="100000"/>
                        </a:lnSpc>
                        <a:spcAft>
                          <a:spcPts val="0"/>
                        </a:spcAft>
                        <a:buClr>
                          <a:schemeClr val="accent6"/>
                        </a:buClr>
                        <a:buFont typeface="Wingdings" panose="05000000000000000000" pitchFamily="2" charset="2"/>
                        <a:buNone/>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Geopolitical risk subsides.</a:t>
                      </a:r>
                    </a:p>
                    <a:p>
                      <a:pPr marL="0" indent="0" algn="l" defTabSz="1320759" rtl="0" eaLnBrk="1" latinLnBrk="0" hangingPunct="1">
                        <a:lnSpc>
                          <a:spcPct val="100000"/>
                        </a:lnSpc>
                        <a:spcAft>
                          <a:spcPts val="0"/>
                        </a:spcAft>
                        <a:buClr>
                          <a:schemeClr val="accent6"/>
                        </a:buClr>
                        <a:buFont typeface="Wingdings" panose="05000000000000000000" pitchFamily="2" charset="2"/>
                        <a:buNone/>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Global trade flows change but continue, fostering balanced growth and prosperity.</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4538600"/>
                  </a:ext>
                </a:extLst>
              </a:tr>
              <a:tr h="711521">
                <a:tc>
                  <a:txBody>
                    <a:bodyPr/>
                    <a:lstStyle/>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Fed cuts three times despite US stagflation risk.</a:t>
                      </a:r>
                    </a:p>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ECB cuts rates to 1.50%.</a:t>
                      </a:r>
                    </a:p>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Most EM CBs at peak rates. China continues to ease. </a:t>
                      </a:r>
                    </a:p>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Divergent fiscal policies: US mild tax cuts and mild spending cuts. EU defence spending halts consolidation; China expands.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Liquidity risks and bankruptcies increase. A crisis event forces central banks to cut even though inflation remains high. </a:t>
                      </a:r>
                    </a:p>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Global capital flows decline. </a:t>
                      </a:r>
                    </a:p>
                    <a:p>
                      <a:pPr marL="0" marR="0" lvl="0" indent="0" algn="l" defTabSz="914355" rtl="0" eaLnBrk="1" fontAlgn="auto" latinLnBrk="0" hangingPunct="1">
                        <a:lnSpc>
                          <a:spcPts val="1050"/>
                        </a:lnSpc>
                        <a:spcBef>
                          <a:spcPts val="0"/>
                        </a:spcBef>
                        <a:spcAft>
                          <a:spcPts val="0"/>
                        </a:spcAft>
                        <a:buClr>
                          <a:schemeClr val="accent2">
                            <a:lumMod val="5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High fiscal deficits increase term premia and funding costs.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320759" rtl="0" eaLnBrk="1" fontAlgn="auto" latinLnBrk="0" hangingPunct="1">
                        <a:lnSpc>
                          <a:spcPct val="100000"/>
                        </a:lnSpc>
                        <a:spcBef>
                          <a:spcPts val="0"/>
                        </a:spcBef>
                        <a:spcAft>
                          <a:spcPts val="0"/>
                        </a:spcAft>
                        <a:buClr>
                          <a:schemeClr val="accent2">
                            <a:lumMod val="50000"/>
                          </a:schemeClr>
                        </a:buClr>
                        <a:buSzTx/>
                        <a:buFont typeface="Wingdings" panose="05000000000000000000" pitchFamily="2" charset="2"/>
                        <a:buNone/>
                        <a:tabLst/>
                        <a:defRPr/>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Cooperation to reduce protectionism stabilises markets. </a:t>
                      </a:r>
                    </a:p>
                    <a:p>
                      <a:pPr marL="0" marR="0" lvl="0" indent="0" algn="l" defTabSz="1320759" rtl="0" eaLnBrk="1" fontAlgn="auto" latinLnBrk="0" hangingPunct="1">
                        <a:lnSpc>
                          <a:spcPct val="100000"/>
                        </a:lnSpc>
                        <a:spcBef>
                          <a:spcPts val="0"/>
                        </a:spcBef>
                        <a:spcAft>
                          <a:spcPts val="0"/>
                        </a:spcAft>
                        <a:buClr>
                          <a:schemeClr val="accent2">
                            <a:lumMod val="50000"/>
                          </a:schemeClr>
                        </a:buClr>
                        <a:buSzTx/>
                        <a:buFont typeface="Wingdings" panose="05000000000000000000" pitchFamily="2" charset="2"/>
                        <a:buNone/>
                        <a:tabLst/>
                        <a:defRPr/>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Inflation falls below targets, giving central banks room to cut to bolster growth. </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836851"/>
                  </a:ext>
                </a:extLst>
              </a:tr>
              <a:tr h="588359">
                <a:tc>
                  <a:txBody>
                    <a:bodyPr/>
                    <a:lstStyle/>
                    <a:p>
                      <a:pPr marL="0" indent="0" algn="l">
                        <a:lnSpc>
                          <a:spcPts val="1050"/>
                        </a:lnSpc>
                        <a:spcBef>
                          <a:spcPts val="0"/>
                        </a:spcBef>
                        <a:spcAft>
                          <a:spcPts val="0"/>
                        </a:spcAft>
                        <a:buClr>
                          <a:schemeClr val="tx1">
                            <a:lumMod val="90000"/>
                            <a:lumOff val="10000"/>
                          </a:schemeClr>
                        </a:buClr>
                        <a:buSzPct val="100000"/>
                        <a:buFont typeface="Wingdings" panose="05000000000000000000" pitchFamily="2" charset="2"/>
                        <a:buNone/>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Global growth hurt by tariffs, delaying return to potential growth.</a:t>
                      </a:r>
                    </a:p>
                    <a:p>
                      <a:pPr marL="0" indent="0" algn="l">
                        <a:lnSpc>
                          <a:spcPts val="1050"/>
                        </a:lnSpc>
                        <a:spcBef>
                          <a:spcPts val="0"/>
                        </a:spcBef>
                        <a:spcAft>
                          <a:spcPts val="0"/>
                        </a:spcAft>
                        <a:buClr>
                          <a:schemeClr val="tx1">
                            <a:lumMod val="90000"/>
                            <a:lumOff val="10000"/>
                          </a:schemeClr>
                        </a:buClr>
                        <a:buSzPct val="100000"/>
                        <a:buFont typeface="Wingdings" panose="05000000000000000000" pitchFamily="2" charset="2"/>
                        <a:buNone/>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EM continues to grow faster. </a:t>
                      </a:r>
                    </a:p>
                    <a:p>
                      <a:pPr marL="0" indent="0" algn="l">
                        <a:lnSpc>
                          <a:spcPts val="1050"/>
                        </a:lnSpc>
                        <a:spcBef>
                          <a:spcPts val="0"/>
                        </a:spcBef>
                        <a:spcAft>
                          <a:spcPts val="0"/>
                        </a:spcAft>
                        <a:buClr>
                          <a:schemeClr val="tx1">
                            <a:lumMod val="90000"/>
                            <a:lumOff val="10000"/>
                          </a:schemeClr>
                        </a:buClr>
                        <a:buSzPct val="100000"/>
                        <a:buFont typeface="Wingdings" panose="05000000000000000000" pitchFamily="2" charset="2"/>
                        <a:buNone/>
                      </a:pPr>
                      <a:r>
                        <a:rPr lang="en-GB" sz="700" b="0" kern="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India’s growth potential revised up.</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320759" rtl="0" eaLnBrk="1" fontAlgn="auto" latinLnBrk="0" hangingPunct="1">
                        <a:lnSpc>
                          <a:spcPts val="1050"/>
                        </a:lnSpc>
                        <a:spcBef>
                          <a:spcPts val="0"/>
                        </a:spcBef>
                        <a:spcAft>
                          <a:spcPts val="0"/>
                        </a:spcAft>
                        <a:buClr>
                          <a:schemeClr val="tx1">
                            <a:lumMod val="90000"/>
                            <a:lumOff val="1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Protectionism and reduced immigration into advanced economies lower labour supply and growth.</a:t>
                      </a:r>
                    </a:p>
                    <a:p>
                      <a:pPr marL="0" marR="0" lvl="0" indent="0" algn="l" defTabSz="1320759" rtl="0" eaLnBrk="1" fontAlgn="auto" latinLnBrk="0" hangingPunct="1">
                        <a:lnSpc>
                          <a:spcPts val="1050"/>
                        </a:lnSpc>
                        <a:spcBef>
                          <a:spcPts val="0"/>
                        </a:spcBef>
                        <a:spcAft>
                          <a:spcPts val="0"/>
                        </a:spcAft>
                        <a:buClr>
                          <a:schemeClr val="tx1">
                            <a:lumMod val="90000"/>
                            <a:lumOff val="1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Lack of labour reform keeps growth potential low. </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55" rtl="0" eaLnBrk="1" fontAlgn="auto" latinLnBrk="0" hangingPunct="1">
                        <a:lnSpc>
                          <a:spcPct val="100000"/>
                        </a:lnSpc>
                        <a:spcBef>
                          <a:spcPts val="0"/>
                        </a:spcBef>
                        <a:spcAft>
                          <a:spcPts val="0"/>
                        </a:spcAft>
                        <a:buClr>
                          <a:schemeClr val="tx1">
                            <a:lumMod val="90000"/>
                            <a:lumOff val="1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Deregulation and new technologies (AI) boost growth. </a:t>
                      </a:r>
                    </a:p>
                    <a:p>
                      <a:pPr marL="0" marR="0" lvl="0" indent="0" algn="l" defTabSz="914355" rtl="0" eaLnBrk="1" fontAlgn="auto" latinLnBrk="0" hangingPunct="1">
                        <a:lnSpc>
                          <a:spcPct val="100000"/>
                        </a:lnSpc>
                        <a:spcBef>
                          <a:spcPts val="0"/>
                        </a:spcBef>
                        <a:spcAft>
                          <a:spcPts val="0"/>
                        </a:spcAft>
                        <a:buClr>
                          <a:schemeClr val="tx1">
                            <a:lumMod val="90000"/>
                            <a:lumOff val="10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Protectionism subsides and industrial policies boost investment.</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45145305"/>
                  </a:ext>
                </a:extLst>
              </a:tr>
              <a:tr h="378809">
                <a:tc>
                  <a:txBody>
                    <a:bodyPr/>
                    <a:lstStyle/>
                    <a:p>
                      <a:pPr marL="0" marR="0" lvl="0" indent="0" algn="l" defTabSz="914355" rtl="0" eaLnBrk="1" fontAlgn="auto" latinLnBrk="0" hangingPunct="1">
                        <a:lnSpc>
                          <a:spcPts val="1050"/>
                        </a:lnSpc>
                        <a:spcBef>
                          <a:spcPts val="0"/>
                        </a:spcBef>
                        <a:spcAft>
                          <a:spcPts val="0"/>
                        </a:spcAft>
                        <a:buClr>
                          <a:schemeClr val="accent3">
                            <a:lumMod val="75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Climate change hampers growth and exacerbates stagflationary trends.</a:t>
                      </a:r>
                    </a:p>
                    <a:p>
                      <a:pPr marL="0" marR="0" lvl="0" indent="0" algn="l" defTabSz="914355" rtl="0" eaLnBrk="1" fontAlgn="auto" latinLnBrk="0" hangingPunct="1">
                        <a:lnSpc>
                          <a:spcPts val="1050"/>
                        </a:lnSpc>
                        <a:spcBef>
                          <a:spcPts val="0"/>
                        </a:spcBef>
                        <a:spcAft>
                          <a:spcPts val="0"/>
                        </a:spcAft>
                        <a:buClr>
                          <a:schemeClr val="accent3">
                            <a:lumMod val="75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Chinese dominance in critical minerals.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a:lnSpc>
                          <a:spcPct val="100000"/>
                        </a:lnSpc>
                        <a:spcAft>
                          <a:spcPts val="0"/>
                        </a:spcAft>
                        <a:buClr>
                          <a:schemeClr val="accent3">
                            <a:lumMod val="75000"/>
                          </a:schemeClr>
                        </a:buClr>
                        <a:buFont typeface="Wingdings" panose="05000000000000000000" pitchFamily="2" charset="2"/>
                        <a:buNone/>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Climate events increase, destroying capital.</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320759" rtl="0" eaLnBrk="1" fontAlgn="auto" latinLnBrk="0" hangingPunct="1">
                        <a:lnSpc>
                          <a:spcPct val="100000"/>
                        </a:lnSpc>
                        <a:spcBef>
                          <a:spcPts val="0"/>
                        </a:spcBef>
                        <a:spcAft>
                          <a:spcPts val="0"/>
                        </a:spcAft>
                        <a:buClr>
                          <a:schemeClr val="accent3">
                            <a:lumMod val="75000"/>
                          </a:schemeClr>
                        </a:buClr>
                        <a:buSzTx/>
                        <a:buFont typeface="Wingdings" panose="05000000000000000000" pitchFamily="2" charset="2"/>
                        <a:buNone/>
                        <a:tabLst/>
                        <a:defRPr/>
                      </a:pPr>
                      <a:r>
                        <a:rPr lang="en-GB" sz="700" b="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From zero to hero: geo-engineering, globally coordinated policies.</a:t>
                      </a:r>
                    </a:p>
                  </a:txBody>
                  <a:tcPr marL="68580" marR="68580" marT="34290" marB="3429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5028642"/>
                  </a:ext>
                </a:extLst>
              </a:tr>
            </a:tbl>
          </a:graphicData>
        </a:graphic>
      </p:graphicFrame>
      <p:graphicFrame>
        <p:nvGraphicFramePr>
          <p:cNvPr id="110" name="Table 109">
            <a:extLst>
              <a:ext uri="{FF2B5EF4-FFF2-40B4-BE49-F238E27FC236}">
                <a16:creationId xmlns:a16="http://schemas.microsoft.com/office/drawing/2014/main" id="{EA5CCADE-DE32-4BA4-B330-1207151CEA29}"/>
              </a:ext>
            </a:extLst>
          </p:cNvPr>
          <p:cNvGraphicFramePr>
            <a:graphicFrameLocks noGrp="1"/>
          </p:cNvGraphicFramePr>
          <p:nvPr/>
        </p:nvGraphicFramePr>
        <p:xfrm>
          <a:off x="94502" y="735817"/>
          <a:ext cx="5856133" cy="374618"/>
        </p:xfrm>
        <a:graphic>
          <a:graphicData uri="http://schemas.openxmlformats.org/drawingml/2006/table">
            <a:tbl>
              <a:tblPr>
                <a:tableStyleId>{5C22544A-7EE6-4342-B048-85BDC9FD1C3A}</a:tableStyleId>
              </a:tblPr>
              <a:tblGrid>
                <a:gridCol w="1027687">
                  <a:extLst>
                    <a:ext uri="{9D8B030D-6E8A-4147-A177-3AD203B41FA5}">
                      <a16:colId xmlns:a16="http://schemas.microsoft.com/office/drawing/2014/main" val="3580309692"/>
                    </a:ext>
                  </a:extLst>
                </a:gridCol>
                <a:gridCol w="4828446">
                  <a:extLst>
                    <a:ext uri="{9D8B030D-6E8A-4147-A177-3AD203B41FA5}">
                      <a16:colId xmlns:a16="http://schemas.microsoft.com/office/drawing/2014/main" val="966839009"/>
                    </a:ext>
                  </a:extLst>
                </a:gridCol>
              </a:tblGrid>
              <a:tr h="374618">
                <a:tc>
                  <a:txBody>
                    <a:bodyPr/>
                    <a:lstStyle/>
                    <a:p>
                      <a:pPr marL="180000">
                        <a:lnSpc>
                          <a:spcPts val="1600"/>
                        </a:lnSpc>
                      </a:pPr>
                      <a:r>
                        <a:rPr lang="it-IT" sz="1200" b="1" dirty="0">
                          <a:solidFill>
                            <a:schemeClr val="accent2"/>
                          </a:solidFill>
                          <a:latin typeface="Noto Sans" panose="020B0502040504020204" pitchFamily="34" charset="0"/>
                          <a:ea typeface="Noto Sans" panose="020B0502040504020204" pitchFamily="34" charset="0"/>
                          <a:cs typeface="Noto Sans" panose="020B0502040504020204" pitchFamily="34" charset="0"/>
                        </a:rPr>
                        <a:t>Macro Scenario</a:t>
                      </a:r>
                      <a:endParaRPr lang="en-US" sz="1200" b="1" dirty="0">
                        <a:solidFill>
                          <a:schemeClr val="accent2"/>
                        </a:solidFill>
                        <a:latin typeface="Noto Sans" panose="020B0502040504020204" pitchFamily="34" charset="0"/>
                        <a:ea typeface="Noto Sans" panose="020B0502040504020204" pitchFamily="34" charset="0"/>
                        <a:cs typeface="Noto Sans" panose="020B0502040504020204" pitchFamily="34" charset="0"/>
                      </a:endParaRPr>
                    </a:p>
                  </a:txBody>
                  <a:tcPr marL="68580" marR="68580" marT="34290" marB="34290" anchor="ctr">
                    <a:lnL w="5715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180000"/>
                      <a:r>
                        <a:rPr lang="en-US" sz="1400" b="1" dirty="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rPr>
                        <a:t>Central and alternative scenarios by probability</a:t>
                      </a:r>
                    </a:p>
                  </a:txBody>
                  <a:tcPr marL="68580" marR="68580" marT="34290" marB="34290" anchor="ctr">
                    <a:lnL w="57150"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0726678"/>
                  </a:ext>
                </a:extLst>
              </a:tr>
            </a:tbl>
          </a:graphicData>
        </a:graphic>
      </p:graphicFrame>
    </p:spTree>
    <p:extLst>
      <p:ext uri="{BB962C8B-B14F-4D97-AF65-F5344CB8AC3E}">
        <p14:creationId xmlns:p14="http://schemas.microsoft.com/office/powerpoint/2010/main" val="6932395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1471F-9F33-E0A7-217F-58EB0A6A3554}"/>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EA9C643D-2CF8-4FED-C197-0E16080959BE}"/>
              </a:ext>
            </a:extLst>
          </p:cNvPr>
          <p:cNvGraphicFramePr>
            <a:graphicFrameLocks noGrp="1"/>
          </p:cNvGraphicFramePr>
          <p:nvPr/>
        </p:nvGraphicFramePr>
        <p:xfrm>
          <a:off x="126865" y="754313"/>
          <a:ext cx="5748773" cy="274320"/>
        </p:xfrm>
        <a:graphic>
          <a:graphicData uri="http://schemas.openxmlformats.org/drawingml/2006/table">
            <a:tbl>
              <a:tblPr>
                <a:tableStyleId>{5C22544A-7EE6-4342-B048-85BDC9FD1C3A}</a:tableStyleId>
              </a:tblPr>
              <a:tblGrid>
                <a:gridCol w="1536710">
                  <a:extLst>
                    <a:ext uri="{9D8B030D-6E8A-4147-A177-3AD203B41FA5}">
                      <a16:colId xmlns:a16="http://schemas.microsoft.com/office/drawing/2014/main" val="3580309692"/>
                    </a:ext>
                  </a:extLst>
                </a:gridCol>
                <a:gridCol w="4212063">
                  <a:extLst>
                    <a:ext uri="{9D8B030D-6E8A-4147-A177-3AD203B41FA5}">
                      <a16:colId xmlns:a16="http://schemas.microsoft.com/office/drawing/2014/main" val="966839009"/>
                    </a:ext>
                  </a:extLst>
                </a:gridCol>
              </a:tblGrid>
              <a:tr h="274320">
                <a:tc>
                  <a:txBody>
                    <a:bodyPr/>
                    <a:lstStyle/>
                    <a:p>
                      <a:pPr marL="180000"/>
                      <a:r>
                        <a:rPr lang="it-IT" sz="1400" b="1" dirty="0">
                          <a:solidFill>
                            <a:schemeClr val="accent5"/>
                          </a:solidFill>
                          <a:latin typeface="Noto Sans" panose="020B0502040504020204" pitchFamily="34" charset="0"/>
                          <a:ea typeface="Noto Sans" panose="020B0502040504020204" pitchFamily="34" charset="0"/>
                          <a:cs typeface="Noto Sans" panose="020B0502040504020204" pitchFamily="34" charset="0"/>
                        </a:rPr>
                        <a:t>Risks to </a:t>
                      </a:r>
                      <a:r>
                        <a:rPr lang="it-IT" sz="1400" b="1" dirty="0" err="1">
                          <a:solidFill>
                            <a:schemeClr val="accent5"/>
                          </a:solidFill>
                          <a:latin typeface="Noto Sans" panose="020B0502040504020204" pitchFamily="34" charset="0"/>
                          <a:ea typeface="Noto Sans" panose="020B0502040504020204" pitchFamily="34" charset="0"/>
                          <a:cs typeface="Noto Sans" panose="020B0502040504020204" pitchFamily="34" charset="0"/>
                        </a:rPr>
                        <a:t>watch</a:t>
                      </a:r>
                      <a:endParaRPr lang="en-US" sz="1400" b="1" dirty="0">
                        <a:solidFill>
                          <a:schemeClr val="accent5"/>
                        </a:solidFill>
                        <a:latin typeface="Noto Sans" panose="020B0502040504020204" pitchFamily="34" charset="0"/>
                        <a:ea typeface="Noto Sans" panose="020B0502040504020204" pitchFamily="34" charset="0"/>
                        <a:cs typeface="Noto Sans" panose="020B0502040504020204" pitchFamily="34" charset="0"/>
                      </a:endParaRPr>
                    </a:p>
                  </a:txBody>
                  <a:tcPr marL="68580" marR="68580" marT="34290" marB="34290">
                    <a:lnL w="57150" cap="flat" cmpd="sng" algn="ctr">
                      <a:noFill/>
                      <a:prstDash val="solid"/>
                      <a:round/>
                      <a:headEnd type="none" w="med" len="med"/>
                      <a:tailEnd type="none" w="med" len="med"/>
                    </a:lnL>
                    <a:lnR w="57150" cap="flat" cmpd="sng" algn="ctr">
                      <a:solidFill>
                        <a:schemeClr val="accent5"/>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180000"/>
                      <a:r>
                        <a:rPr lang="en-US" sz="1400" b="1" dirty="0">
                          <a:latin typeface="Noto Sans" panose="020B0502040504020204" pitchFamily="34" charset="0"/>
                          <a:ea typeface="Noto Sans" panose="020B0502040504020204" pitchFamily="34" charset="0"/>
                          <a:cs typeface="Noto Sans" panose="020B0502040504020204" pitchFamily="34" charset="0"/>
                        </a:rPr>
                        <a:t>Risks to the main scenario</a:t>
                      </a:r>
                    </a:p>
                  </a:txBody>
                  <a:tcPr marL="68580" marR="68580" marT="34290" marB="34290">
                    <a:lnL w="57150" cap="flat" cmpd="sng" algn="ctr">
                      <a:solidFill>
                        <a:schemeClr val="accent5"/>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0726678"/>
                  </a:ext>
                </a:extLst>
              </a:tr>
            </a:tbl>
          </a:graphicData>
        </a:graphic>
      </p:graphicFrame>
      <p:sp>
        <p:nvSpPr>
          <p:cNvPr id="2" name="Title 3">
            <a:extLst>
              <a:ext uri="{FF2B5EF4-FFF2-40B4-BE49-F238E27FC236}">
                <a16:creationId xmlns:a16="http://schemas.microsoft.com/office/drawing/2014/main" id="{E7030042-1B0F-F635-D0A7-A36EBDB417DE}"/>
              </a:ext>
            </a:extLst>
          </p:cNvPr>
          <p:cNvSpPr txBox="1">
            <a:spLocks/>
          </p:cNvSpPr>
          <p:nvPr/>
        </p:nvSpPr>
        <p:spPr>
          <a:xfrm>
            <a:off x="1903520" y="5460698"/>
            <a:ext cx="4931138" cy="171272"/>
          </a:xfrm>
        </p:spPr>
        <p:txBody>
          <a:bodyPr/>
          <a:lstStyle>
            <a:lvl1pPr marL="0" indent="0" algn="l" defTabSz="685800" rtl="0" eaLnBrk="1" latinLnBrk="0" hangingPunct="1">
              <a:lnSpc>
                <a:spcPct val="80000"/>
              </a:lnSpc>
              <a:spcBef>
                <a:spcPct val="0"/>
              </a:spcBef>
              <a:buNone/>
              <a:defRPr sz="2100" b="1" kern="1200" spc="50" baseline="0">
                <a:solidFill>
                  <a:srgbClr val="003C64"/>
                </a:solidFill>
                <a:latin typeface="+mj-lt"/>
                <a:ea typeface="+mj-ea"/>
                <a:cs typeface="+mj-cs"/>
              </a:defRPr>
            </a:lvl1pPr>
          </a:lstStyle>
          <a:p>
            <a:endParaRPr lang="en-GB" sz="1575"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Text Placeholder 8">
            <a:extLst>
              <a:ext uri="{FF2B5EF4-FFF2-40B4-BE49-F238E27FC236}">
                <a16:creationId xmlns:a16="http://schemas.microsoft.com/office/drawing/2014/main" id="{2D126DE6-E225-48F5-AD60-F8E55269FE6A}"/>
              </a:ext>
            </a:extLst>
          </p:cNvPr>
          <p:cNvSpPr txBox="1">
            <a:spLocks/>
          </p:cNvSpPr>
          <p:nvPr/>
        </p:nvSpPr>
        <p:spPr>
          <a:xfrm>
            <a:off x="396919" y="3917445"/>
            <a:ext cx="5838147" cy="189373"/>
          </a:xfrm>
          <a:prstGeom prst="rect">
            <a:avLst/>
          </a:prstGeom>
        </p:spPr>
        <p:txBody>
          <a:bodyPr lIns="0" tIns="0" rIns="0" bIns="0" anchor="ctr"/>
          <a:lstStyle>
            <a:lvl1pPr marL="167879" indent="-163116" algn="l" defTabSz="685800" rtl="0" eaLnBrk="1" latinLnBrk="0" hangingPunct="1">
              <a:lnSpc>
                <a:spcPct val="100000"/>
              </a:lnSpc>
              <a:spcBef>
                <a:spcPts val="750"/>
              </a:spcBef>
              <a:buClr>
                <a:schemeClr val="accent1"/>
              </a:buClr>
              <a:buSzPct val="130000"/>
              <a:buFont typeface="CambriaMath" charset="0"/>
              <a:buChar char="⎯"/>
              <a:tabLst/>
              <a:defRPr sz="1200" kern="1200">
                <a:solidFill>
                  <a:schemeClr val="tx2"/>
                </a:solidFill>
                <a:latin typeface="+mn-lt"/>
                <a:ea typeface="+mn-ea"/>
                <a:cs typeface="+mn-cs"/>
              </a:defRPr>
            </a:lvl1pPr>
            <a:lvl2pPr marL="301229" indent="-133350" algn="l" defTabSz="685800" rtl="0" eaLnBrk="1" latinLnBrk="0" hangingPunct="1">
              <a:lnSpc>
                <a:spcPct val="100000"/>
              </a:lnSpc>
              <a:spcBef>
                <a:spcPts val="375"/>
              </a:spcBef>
              <a:buClr>
                <a:schemeClr val="accent2"/>
              </a:buClr>
              <a:buFont typeface="CambriaMath" charset="0"/>
              <a:buChar char="⎯"/>
              <a:tabLst/>
              <a:defRPr sz="1050" kern="1200">
                <a:solidFill>
                  <a:schemeClr val="tx2"/>
                </a:solidFill>
                <a:latin typeface="+mn-lt"/>
                <a:ea typeface="+mn-ea"/>
                <a:cs typeface="+mn-cs"/>
              </a:defRPr>
            </a:lvl2pPr>
            <a:lvl3pPr marL="434579" indent="-98822" algn="l" defTabSz="685800" rtl="0" eaLnBrk="1" latinLnBrk="0" hangingPunct="1">
              <a:lnSpc>
                <a:spcPct val="100000"/>
              </a:lnSpc>
              <a:spcBef>
                <a:spcPts val="375"/>
              </a:spcBef>
              <a:buClr>
                <a:schemeClr val="accent2"/>
              </a:buClr>
              <a:buFont typeface="LucidaGrande-Bold" charset="0"/>
              <a:buChar char="⁃"/>
              <a:tabLst/>
              <a:defRPr sz="900" kern="1200">
                <a:solidFill>
                  <a:schemeClr val="tx2"/>
                </a:solidFill>
                <a:latin typeface="+mn-lt"/>
                <a:ea typeface="+mn-ea"/>
                <a:cs typeface="+mn-cs"/>
              </a:defRPr>
            </a:lvl3pPr>
            <a:lvl4pPr marL="5954" indent="0" algn="l" defTabSz="685800" rtl="0" eaLnBrk="1" latinLnBrk="0" hangingPunct="1">
              <a:lnSpc>
                <a:spcPct val="100000"/>
              </a:lnSpc>
              <a:spcBef>
                <a:spcPts val="375"/>
              </a:spcBef>
              <a:buFont typeface="Arial" charset="0"/>
              <a:buNone/>
              <a:tabLst/>
              <a:defRPr sz="900" kern="1200">
                <a:solidFill>
                  <a:schemeClr val="tx1"/>
                </a:solidFill>
                <a:latin typeface="+mn-lt"/>
                <a:ea typeface="+mn-ea"/>
                <a:cs typeface="+mn-cs"/>
              </a:defRPr>
            </a:lvl4pPr>
            <a:lvl5pPr marL="5954" indent="0" algn="l" defTabSz="685800" rtl="0" eaLnBrk="1" latinLnBrk="0" hangingPunct="1">
              <a:lnSpc>
                <a:spcPct val="100000"/>
              </a:lnSpc>
              <a:spcBef>
                <a:spcPts val="375"/>
              </a:spcBef>
              <a:buFont typeface="Arial" charset="0"/>
              <a:buNone/>
              <a:tabLst/>
              <a:defRPr sz="900" kern="1200">
                <a:solidFill>
                  <a:schemeClr val="accent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72" indent="0" defTabSz="514325">
              <a:spcBef>
                <a:spcPts val="0"/>
              </a:spcBef>
              <a:buClr>
                <a:srgbClr val="00A0E3"/>
              </a:buClr>
              <a:buNone/>
            </a:pPr>
            <a:r>
              <a:rPr lang="fr-FR" sz="525"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Source : Amundi Investment Institute </a:t>
            </a:r>
            <a:r>
              <a:rPr lang="en-GB" sz="525"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as of 23 April 2025. DM: developed markets. EM: emerging markets. CB: central banks. USD: US dollar. TIPS: Treasury inflation-protected securities. FX: foreign exchange markets.</a:t>
            </a:r>
            <a:endParaRPr lang="en-US" sz="525"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endParaRPr>
          </a:p>
        </p:txBody>
      </p:sp>
      <p:grpSp>
        <p:nvGrpSpPr>
          <p:cNvPr id="20" name="Group 19">
            <a:extLst>
              <a:ext uri="{FF2B5EF4-FFF2-40B4-BE49-F238E27FC236}">
                <a16:creationId xmlns:a16="http://schemas.microsoft.com/office/drawing/2014/main" id="{0C858B1C-7A3D-4637-A406-6302348A5EA7}"/>
              </a:ext>
            </a:extLst>
          </p:cNvPr>
          <p:cNvGrpSpPr/>
          <p:nvPr/>
        </p:nvGrpSpPr>
        <p:grpSpPr>
          <a:xfrm>
            <a:off x="731081" y="1316898"/>
            <a:ext cx="5429688" cy="186104"/>
            <a:chOff x="480832" y="7334369"/>
            <a:chExt cx="5882616" cy="304096"/>
          </a:xfrm>
        </p:grpSpPr>
        <p:sp>
          <p:nvSpPr>
            <p:cNvPr id="21" name="Arrow: Left-Right 20">
              <a:extLst>
                <a:ext uri="{FF2B5EF4-FFF2-40B4-BE49-F238E27FC236}">
                  <a16:creationId xmlns:a16="http://schemas.microsoft.com/office/drawing/2014/main" id="{89B2AD41-B1C9-450B-AAAB-16508E81366C}"/>
                </a:ext>
              </a:extLst>
            </p:cNvPr>
            <p:cNvSpPr/>
            <p:nvPr/>
          </p:nvSpPr>
          <p:spPr>
            <a:xfrm>
              <a:off x="494481" y="7530465"/>
              <a:ext cx="5868967" cy="108000"/>
            </a:xfrm>
            <a:prstGeom prst="leftRightArrow">
              <a:avLst/>
            </a:prstGeom>
            <a:solidFill>
              <a:srgbClr val="B9D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it-IT" sz="135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2" name="Rectangle 21">
              <a:extLst>
                <a:ext uri="{FF2B5EF4-FFF2-40B4-BE49-F238E27FC236}">
                  <a16:creationId xmlns:a16="http://schemas.microsoft.com/office/drawing/2014/main" id="{BB7A02CA-7220-4B2A-9D64-99C77C312C67}"/>
                </a:ext>
              </a:extLst>
            </p:cNvPr>
            <p:cNvSpPr/>
            <p:nvPr/>
          </p:nvSpPr>
          <p:spPr>
            <a:xfrm>
              <a:off x="5924706" y="7334371"/>
              <a:ext cx="372354" cy="264028"/>
            </a:xfrm>
            <a:prstGeom prst="rect">
              <a:avLst/>
            </a:prstGeom>
            <a:noFill/>
          </p:spPr>
          <p:txBody>
            <a:bodyPr wrap="none" lIns="68580" tIns="34290" rIns="68580" bIns="34290">
              <a:spAutoFit/>
              <a:scene3d>
                <a:camera prst="orthographicFront"/>
                <a:lightRig rig="soft" dir="t">
                  <a:rot lat="0" lon="0" rev="15600000"/>
                </a:lightRig>
              </a:scene3d>
              <a:sp3d extrusionH="57150" prstMaterial="softEdge">
                <a:bevelT w="25400" h="38100"/>
              </a:sp3d>
            </a:bodyPr>
            <a:lstStyle/>
            <a:p>
              <a:pPr algn="ctr" defTabSz="342884"/>
              <a:r>
                <a:rPr lang="en-US" sz="600" b="1" dirty="0">
                  <a:ln w="0"/>
                  <a:solidFill>
                    <a:srgbClr val="001C4B"/>
                  </a:solidFill>
                  <a:effectLst>
                    <a:outerShdw blurRad="38100" dist="19050" dir="2700000" algn="tl" rotWithShape="0">
                      <a:srgbClr val="001C4B">
                        <a:alpha val="40000"/>
                      </a:srgbClr>
                    </a:outerShdw>
                  </a:effectLst>
                  <a:latin typeface="Noto Sans" panose="020B0502040504020204" pitchFamily="34" charset="0"/>
                  <a:ea typeface="Noto Sans" panose="020B0502040504020204" pitchFamily="34" charset="0"/>
                  <a:cs typeface="Noto Sans" panose="020B0502040504020204" pitchFamily="34" charset="0"/>
                </a:rPr>
                <a:t>HIGH</a:t>
              </a:r>
            </a:p>
          </p:txBody>
        </p:sp>
        <p:sp>
          <p:nvSpPr>
            <p:cNvPr id="23" name="Rectangle 22">
              <a:extLst>
                <a:ext uri="{FF2B5EF4-FFF2-40B4-BE49-F238E27FC236}">
                  <a16:creationId xmlns:a16="http://schemas.microsoft.com/office/drawing/2014/main" id="{33F20D08-BF45-46D5-B901-18817DA44D9D}"/>
                </a:ext>
              </a:extLst>
            </p:cNvPr>
            <p:cNvSpPr/>
            <p:nvPr/>
          </p:nvSpPr>
          <p:spPr>
            <a:xfrm>
              <a:off x="480832" y="7334369"/>
              <a:ext cx="342829" cy="264028"/>
            </a:xfrm>
            <a:prstGeom prst="rect">
              <a:avLst/>
            </a:prstGeom>
            <a:noFill/>
          </p:spPr>
          <p:txBody>
            <a:bodyPr wrap="none" lIns="68580" tIns="34290" rIns="68580" bIns="34290">
              <a:spAutoFit/>
              <a:scene3d>
                <a:camera prst="orthographicFront"/>
                <a:lightRig rig="soft" dir="t">
                  <a:rot lat="0" lon="0" rev="15600000"/>
                </a:lightRig>
              </a:scene3d>
              <a:sp3d extrusionH="57150" prstMaterial="softEdge">
                <a:bevelT w="25400" h="38100"/>
              </a:sp3d>
            </a:bodyPr>
            <a:lstStyle/>
            <a:p>
              <a:pPr algn="ctr" defTabSz="342884"/>
              <a:r>
                <a:rPr lang="en-US" sz="600" b="1" dirty="0">
                  <a:ln w="0"/>
                  <a:solidFill>
                    <a:srgbClr val="001C4B"/>
                  </a:solidFill>
                  <a:effectLst>
                    <a:outerShdw blurRad="38100" dist="19050" dir="2700000" algn="tl" rotWithShape="0">
                      <a:srgbClr val="001C4B">
                        <a:alpha val="40000"/>
                      </a:srgbClr>
                    </a:outerShdw>
                  </a:effectLst>
                  <a:latin typeface="Noto Sans" panose="020B0502040504020204" pitchFamily="34" charset="0"/>
                  <a:ea typeface="Noto Sans" panose="020B0502040504020204" pitchFamily="34" charset="0"/>
                  <a:cs typeface="Noto Sans" panose="020B0502040504020204" pitchFamily="34" charset="0"/>
                </a:rPr>
                <a:t>LOW</a:t>
              </a:r>
            </a:p>
          </p:txBody>
        </p:sp>
        <p:sp>
          <p:nvSpPr>
            <p:cNvPr id="24" name="Rectangle 23">
              <a:extLst>
                <a:ext uri="{FF2B5EF4-FFF2-40B4-BE49-F238E27FC236}">
                  <a16:creationId xmlns:a16="http://schemas.microsoft.com/office/drawing/2014/main" id="{EE44A9B3-BA1E-4737-A6F5-75F131D00F9C}"/>
                </a:ext>
              </a:extLst>
            </p:cNvPr>
            <p:cNvSpPr/>
            <p:nvPr/>
          </p:nvSpPr>
          <p:spPr>
            <a:xfrm>
              <a:off x="3150559" y="7334371"/>
              <a:ext cx="608547" cy="264028"/>
            </a:xfrm>
            <a:prstGeom prst="rect">
              <a:avLst/>
            </a:prstGeom>
            <a:noFill/>
          </p:spPr>
          <p:txBody>
            <a:bodyPr wrap="none" lIns="68580" tIns="34290" rIns="68580" bIns="34290">
              <a:spAutoFit/>
              <a:scene3d>
                <a:camera prst="orthographicFront"/>
                <a:lightRig rig="soft" dir="t">
                  <a:rot lat="0" lon="0" rev="15600000"/>
                </a:lightRig>
              </a:scene3d>
              <a:sp3d extrusionH="57150" prstMaterial="softEdge">
                <a:bevelT w="25400" h="38100"/>
              </a:sp3d>
            </a:bodyPr>
            <a:lstStyle/>
            <a:p>
              <a:pPr algn="ctr" defTabSz="342884"/>
              <a:r>
                <a:rPr lang="en-US" sz="600" b="1" dirty="0">
                  <a:ln w="0"/>
                  <a:solidFill>
                    <a:srgbClr val="001C4B"/>
                  </a:solidFill>
                  <a:effectLst>
                    <a:outerShdw blurRad="38100" dist="19050" dir="2700000" algn="tl" rotWithShape="0">
                      <a:srgbClr val="001C4B">
                        <a:alpha val="40000"/>
                      </a:srgbClr>
                    </a:outerShdw>
                  </a:effectLst>
                  <a:latin typeface="Noto Sans" panose="020B0502040504020204" pitchFamily="34" charset="0"/>
                  <a:ea typeface="Noto Sans" panose="020B0502040504020204" pitchFamily="34" charset="0"/>
                  <a:cs typeface="Noto Sans" panose="020B0502040504020204" pitchFamily="34" charset="0"/>
                </a:rPr>
                <a:t>Probability</a:t>
              </a:r>
            </a:p>
          </p:txBody>
        </p:sp>
      </p:grpSp>
      <p:grpSp>
        <p:nvGrpSpPr>
          <p:cNvPr id="25" name="Group 24">
            <a:extLst>
              <a:ext uri="{FF2B5EF4-FFF2-40B4-BE49-F238E27FC236}">
                <a16:creationId xmlns:a16="http://schemas.microsoft.com/office/drawing/2014/main" id="{9CE36761-5783-49D7-B64E-000767D37D66}"/>
              </a:ext>
            </a:extLst>
          </p:cNvPr>
          <p:cNvGrpSpPr/>
          <p:nvPr/>
        </p:nvGrpSpPr>
        <p:grpSpPr>
          <a:xfrm>
            <a:off x="463097" y="2403795"/>
            <a:ext cx="5771970" cy="1210943"/>
            <a:chOff x="255594" y="8315441"/>
            <a:chExt cx="6174145" cy="923806"/>
          </a:xfrm>
        </p:grpSpPr>
        <p:sp>
          <p:nvSpPr>
            <p:cNvPr id="26" name="Rectangle 25">
              <a:extLst>
                <a:ext uri="{FF2B5EF4-FFF2-40B4-BE49-F238E27FC236}">
                  <a16:creationId xmlns:a16="http://schemas.microsoft.com/office/drawing/2014/main" id="{F4F91620-E9D5-4018-9A22-9ABF212615BD}"/>
                </a:ext>
              </a:extLst>
            </p:cNvPr>
            <p:cNvSpPr/>
            <p:nvPr/>
          </p:nvSpPr>
          <p:spPr>
            <a:xfrm rot="16200000">
              <a:off x="-34467" y="8678235"/>
              <a:ext cx="851073" cy="27095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lnSpc>
                  <a:spcPts val="675"/>
                </a:lnSpc>
              </a:pPr>
              <a:r>
                <a:rPr lang="it-IT" sz="900" b="1" dirty="0">
                  <a:solidFill>
                    <a:srgbClr val="001C4B">
                      <a:lumMod val="75000"/>
                      <a:lumOff val="25000"/>
                    </a:srgbClr>
                  </a:solidFill>
                  <a:latin typeface="Noto Sans" panose="020B0502040504020204" pitchFamily="34" charset="0"/>
                  <a:ea typeface="Noto Sans" panose="020B0502040504020204" pitchFamily="34" charset="0"/>
                  <a:cs typeface="Noto Sans" panose="020B0502040504020204" pitchFamily="34" charset="0"/>
                </a:rPr>
                <a:t>MARKET IMPACT</a:t>
              </a:r>
            </a:p>
          </p:txBody>
        </p:sp>
        <p:sp>
          <p:nvSpPr>
            <p:cNvPr id="33" name="Rectangle 32">
              <a:extLst>
                <a:ext uri="{FF2B5EF4-FFF2-40B4-BE49-F238E27FC236}">
                  <a16:creationId xmlns:a16="http://schemas.microsoft.com/office/drawing/2014/main" id="{17460D30-E8C8-470B-9DB6-3436B53438D0}"/>
                </a:ext>
              </a:extLst>
            </p:cNvPr>
            <p:cNvSpPr/>
            <p:nvPr/>
          </p:nvSpPr>
          <p:spPr>
            <a:xfrm>
              <a:off x="515573" y="8315441"/>
              <a:ext cx="5914166"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it-IT" sz="135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34" name="Group 33">
            <a:extLst>
              <a:ext uri="{FF2B5EF4-FFF2-40B4-BE49-F238E27FC236}">
                <a16:creationId xmlns:a16="http://schemas.microsoft.com/office/drawing/2014/main" id="{C277B1EF-295C-445C-9158-33E63C444315}"/>
              </a:ext>
            </a:extLst>
          </p:cNvPr>
          <p:cNvGrpSpPr/>
          <p:nvPr/>
        </p:nvGrpSpPr>
        <p:grpSpPr>
          <a:xfrm>
            <a:off x="693847" y="1569161"/>
            <a:ext cx="5578106" cy="954939"/>
            <a:chOff x="532047" y="7728567"/>
            <a:chExt cx="5947018" cy="619360"/>
          </a:xfrm>
        </p:grpSpPr>
        <p:sp>
          <p:nvSpPr>
            <p:cNvPr id="35" name="Rectangle 34">
              <a:extLst>
                <a:ext uri="{FF2B5EF4-FFF2-40B4-BE49-F238E27FC236}">
                  <a16:creationId xmlns:a16="http://schemas.microsoft.com/office/drawing/2014/main" id="{5FACF2E0-5C19-4286-A77B-BA85D13EC585}"/>
                </a:ext>
              </a:extLst>
            </p:cNvPr>
            <p:cNvSpPr/>
            <p:nvPr/>
          </p:nvSpPr>
          <p:spPr>
            <a:xfrm>
              <a:off x="809623" y="7728567"/>
              <a:ext cx="876300" cy="152425"/>
            </a:xfrm>
            <a:prstGeom prst="rect">
              <a:avLst/>
            </a:prstGeom>
            <a:solidFill>
              <a:schemeClr val="accent6">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r>
                <a:rPr lang="it-IT" sz="788" b="1" dirty="0">
                  <a:solidFill>
                    <a:srgbClr val="FFFFFF"/>
                  </a:solidFill>
                  <a:latin typeface="Noto Sans" panose="020B0502040504020204" pitchFamily="34" charset="0"/>
                  <a:ea typeface="Noto Sans" panose="020B0502040504020204" pitchFamily="34" charset="0"/>
                  <a:cs typeface="Noto Sans" panose="020B0502040504020204" pitchFamily="34" charset="0"/>
                </a:rPr>
                <a:t>10%</a:t>
              </a:r>
            </a:p>
          </p:txBody>
        </p:sp>
        <p:sp>
          <p:nvSpPr>
            <p:cNvPr id="36" name="Rectangle 35">
              <a:extLst>
                <a:ext uri="{FF2B5EF4-FFF2-40B4-BE49-F238E27FC236}">
                  <a16:creationId xmlns:a16="http://schemas.microsoft.com/office/drawing/2014/main" id="{D24CDF71-A47B-4642-91FB-1675AA4D003F}"/>
                </a:ext>
              </a:extLst>
            </p:cNvPr>
            <p:cNvSpPr/>
            <p:nvPr/>
          </p:nvSpPr>
          <p:spPr>
            <a:xfrm>
              <a:off x="5241182" y="7735733"/>
              <a:ext cx="876300" cy="152425"/>
            </a:xfrm>
            <a:prstGeom prst="rect">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r>
                <a:rPr lang="it-IT" sz="788" b="1">
                  <a:solidFill>
                    <a:srgbClr val="FFFFFF"/>
                  </a:solidFill>
                  <a:latin typeface="Noto Sans" panose="020B0502040504020204" pitchFamily="34" charset="0"/>
                  <a:ea typeface="Noto Sans" panose="020B0502040504020204" pitchFamily="34" charset="0"/>
                  <a:cs typeface="Noto Sans" panose="020B0502040504020204" pitchFamily="34" charset="0"/>
                </a:rPr>
                <a:t>20%</a:t>
              </a:r>
              <a:endParaRPr lang="it-IT" sz="788" b="1" dirty="0">
                <a:solidFill>
                  <a:srgbClr val="FFFFFF"/>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7" name="Rectangle 36">
              <a:extLst>
                <a:ext uri="{FF2B5EF4-FFF2-40B4-BE49-F238E27FC236}">
                  <a16:creationId xmlns:a16="http://schemas.microsoft.com/office/drawing/2014/main" id="{2471DA8D-25FF-4D9E-8488-1AA3938E78E4}"/>
                </a:ext>
              </a:extLst>
            </p:cNvPr>
            <p:cNvSpPr/>
            <p:nvPr/>
          </p:nvSpPr>
          <p:spPr>
            <a:xfrm>
              <a:off x="2253478" y="7738409"/>
              <a:ext cx="876300" cy="152425"/>
            </a:xfrm>
            <a:prstGeom prst="rect">
              <a:avLst/>
            </a:prstGeom>
            <a:solidFill>
              <a:schemeClr val="accent5">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r>
                <a:rPr lang="it-IT" sz="788" b="1" dirty="0">
                  <a:solidFill>
                    <a:srgbClr val="FFFFFF"/>
                  </a:solidFill>
                  <a:latin typeface="Noto Sans" panose="020B0502040504020204" pitchFamily="34" charset="0"/>
                  <a:ea typeface="Noto Sans" panose="020B0502040504020204" pitchFamily="34" charset="0"/>
                  <a:cs typeface="Noto Sans" panose="020B0502040504020204" pitchFamily="34" charset="0"/>
                </a:rPr>
                <a:t>15%</a:t>
              </a:r>
            </a:p>
          </p:txBody>
        </p:sp>
        <p:grpSp>
          <p:nvGrpSpPr>
            <p:cNvPr id="38" name="Group 37">
              <a:extLst>
                <a:ext uri="{FF2B5EF4-FFF2-40B4-BE49-F238E27FC236}">
                  <a16:creationId xmlns:a16="http://schemas.microsoft.com/office/drawing/2014/main" id="{2B56DBCF-5D9C-4487-8F6F-5E02601EBEB8}"/>
                </a:ext>
              </a:extLst>
            </p:cNvPr>
            <p:cNvGrpSpPr/>
            <p:nvPr/>
          </p:nvGrpSpPr>
          <p:grpSpPr>
            <a:xfrm>
              <a:off x="532047" y="7874329"/>
              <a:ext cx="5947018" cy="473598"/>
              <a:chOff x="788217" y="7765426"/>
              <a:chExt cx="5428778" cy="429649"/>
            </a:xfrm>
          </p:grpSpPr>
          <p:sp>
            <p:nvSpPr>
              <p:cNvPr id="39" name="Rectangle: Rounded Corners 38">
                <a:extLst>
                  <a:ext uri="{FF2B5EF4-FFF2-40B4-BE49-F238E27FC236}">
                    <a16:creationId xmlns:a16="http://schemas.microsoft.com/office/drawing/2014/main" id="{C2E483BB-0857-498D-8126-61B90F838421}"/>
                  </a:ext>
                </a:extLst>
              </p:cNvPr>
              <p:cNvSpPr/>
              <p:nvPr/>
            </p:nvSpPr>
            <p:spPr>
              <a:xfrm>
                <a:off x="788217" y="7765426"/>
                <a:ext cx="1285447" cy="42072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r>
                  <a:rPr lang="en-GB" sz="825" b="1" dirty="0">
                    <a:solidFill>
                      <a:srgbClr val="F07D00">
                        <a:lumMod val="50000"/>
                      </a:srgbClr>
                    </a:solidFill>
                    <a:latin typeface="Noto Sans" panose="020B0502040504020204" pitchFamily="34" charset="0"/>
                    <a:ea typeface="Noto Sans" panose="020B0502040504020204" pitchFamily="34" charset="0"/>
                    <a:cs typeface="Noto Sans" panose="020B0502040504020204" pitchFamily="34" charset="0"/>
                  </a:rPr>
                  <a:t>Buyers strike on US Treasuries</a:t>
                </a:r>
              </a:p>
            </p:txBody>
          </p:sp>
          <p:sp>
            <p:nvSpPr>
              <p:cNvPr id="40" name="Rectangle: Rounded Corners 39">
                <a:extLst>
                  <a:ext uri="{FF2B5EF4-FFF2-40B4-BE49-F238E27FC236}">
                    <a16:creationId xmlns:a16="http://schemas.microsoft.com/office/drawing/2014/main" id="{70726A39-2400-4482-8AA6-783FDA63B416}"/>
                  </a:ext>
                </a:extLst>
              </p:cNvPr>
              <p:cNvSpPr/>
              <p:nvPr/>
            </p:nvSpPr>
            <p:spPr>
              <a:xfrm>
                <a:off x="4893020" y="7771466"/>
                <a:ext cx="1323975" cy="420722"/>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r>
                  <a:rPr lang="en-GB" sz="825" b="1" dirty="0">
                    <a:solidFill>
                      <a:srgbClr val="E6325E">
                        <a:lumMod val="75000"/>
                      </a:srgbClr>
                    </a:solidFill>
                    <a:latin typeface="Noto Sans" panose="020B0502040504020204" pitchFamily="34" charset="0"/>
                    <a:ea typeface="Noto Sans" panose="020B0502040504020204" pitchFamily="34" charset="0"/>
                    <a:cs typeface="Noto Sans" panose="020B0502040504020204" pitchFamily="34" charset="0"/>
                  </a:rPr>
                  <a:t>Reacceleration of DM inflation, due to </a:t>
                </a:r>
                <a:r>
                  <a:rPr lang="en-US" sz="825" b="1" dirty="0">
                    <a:solidFill>
                      <a:srgbClr val="E6325E">
                        <a:lumMod val="75000"/>
                      </a:srgbClr>
                    </a:solidFill>
                    <a:latin typeface="Noto Sans" panose="020B0502040504020204" pitchFamily="34" charset="0"/>
                    <a:ea typeface="Noto Sans" panose="020B0502040504020204" pitchFamily="34" charset="0"/>
                    <a:cs typeface="Noto Sans" panose="020B0502040504020204" pitchFamily="34" charset="0"/>
                  </a:rPr>
                  <a:t>trade/geopolitical tensions</a:t>
                </a:r>
                <a:endParaRPr lang="en-GB" sz="825" b="1" dirty="0">
                  <a:solidFill>
                    <a:srgbClr val="E6325E">
                      <a:lumMod val="75000"/>
                    </a:srgb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1" name="Rectangle: Rounded Corners 40">
                <a:extLst>
                  <a:ext uri="{FF2B5EF4-FFF2-40B4-BE49-F238E27FC236}">
                    <a16:creationId xmlns:a16="http://schemas.microsoft.com/office/drawing/2014/main" id="{19DEE3BF-D30E-481E-960F-F3FBD331FE6A}"/>
                  </a:ext>
                </a:extLst>
              </p:cNvPr>
              <p:cNvSpPr/>
              <p:nvPr/>
            </p:nvSpPr>
            <p:spPr>
              <a:xfrm>
                <a:off x="2109562" y="7774353"/>
                <a:ext cx="1299491" cy="420722"/>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25">
                  <a:defRPr/>
                </a:pPr>
                <a:r>
                  <a:rPr lang="en-US" sz="825" b="1" dirty="0">
                    <a:solidFill>
                      <a:srgbClr val="F07D00">
                        <a:lumMod val="50000"/>
                      </a:srgbClr>
                    </a:solidFill>
                    <a:latin typeface="Noto Sans" panose="020B0502040504020204" pitchFamily="34" charset="0"/>
                    <a:ea typeface="Noto Sans" panose="020B0502040504020204" pitchFamily="34" charset="0"/>
                    <a:cs typeface="Noto Sans" panose="020B0502040504020204" pitchFamily="34" charset="0"/>
                  </a:rPr>
                  <a:t>Geopolitical crisis with global spillovers</a:t>
                </a:r>
              </a:p>
            </p:txBody>
          </p:sp>
        </p:grpSp>
      </p:grpSp>
      <p:graphicFrame>
        <p:nvGraphicFramePr>
          <p:cNvPr id="42" name="Table 78">
            <a:extLst>
              <a:ext uri="{FF2B5EF4-FFF2-40B4-BE49-F238E27FC236}">
                <a16:creationId xmlns:a16="http://schemas.microsoft.com/office/drawing/2014/main" id="{E3062B78-6335-45F4-91AD-A780B791F6F5}"/>
              </a:ext>
            </a:extLst>
          </p:cNvPr>
          <p:cNvGraphicFramePr>
            <a:graphicFrameLocks noGrp="1"/>
          </p:cNvGraphicFramePr>
          <p:nvPr/>
        </p:nvGraphicFramePr>
        <p:xfrm>
          <a:off x="693847" y="2530951"/>
          <a:ext cx="5659757" cy="1127919"/>
        </p:xfrm>
        <a:graphic>
          <a:graphicData uri="http://schemas.openxmlformats.org/drawingml/2006/table">
            <a:tbl>
              <a:tblPr>
                <a:noFill/>
                <a:tableStyleId>{3C2FFA5D-87B4-456A-9821-1D502468CF0F}</a:tableStyleId>
              </a:tblPr>
              <a:tblGrid>
                <a:gridCol w="1389353">
                  <a:extLst>
                    <a:ext uri="{9D8B030D-6E8A-4147-A177-3AD203B41FA5}">
                      <a16:colId xmlns:a16="http://schemas.microsoft.com/office/drawing/2014/main" val="2568409955"/>
                    </a:ext>
                  </a:extLst>
                </a:gridCol>
                <a:gridCol w="1464523">
                  <a:extLst>
                    <a:ext uri="{9D8B030D-6E8A-4147-A177-3AD203B41FA5}">
                      <a16:colId xmlns:a16="http://schemas.microsoft.com/office/drawing/2014/main" val="1718894664"/>
                    </a:ext>
                  </a:extLst>
                </a:gridCol>
                <a:gridCol w="1416380">
                  <a:extLst>
                    <a:ext uri="{9D8B030D-6E8A-4147-A177-3AD203B41FA5}">
                      <a16:colId xmlns:a16="http://schemas.microsoft.com/office/drawing/2014/main" val="1871556978"/>
                    </a:ext>
                  </a:extLst>
                </a:gridCol>
                <a:gridCol w="1389503">
                  <a:extLst>
                    <a:ext uri="{9D8B030D-6E8A-4147-A177-3AD203B41FA5}">
                      <a16:colId xmlns:a16="http://schemas.microsoft.com/office/drawing/2014/main" val="4217026815"/>
                    </a:ext>
                  </a:extLst>
                </a:gridCol>
              </a:tblGrid>
              <a:tr h="586025">
                <a:tc>
                  <a:txBody>
                    <a:bodyPr/>
                    <a:lstStyle/>
                    <a:p>
                      <a:pPr marL="0" indent="0">
                        <a:buClr>
                          <a:schemeClr val="accent4">
                            <a:lumMod val="75000"/>
                          </a:schemeClr>
                        </a:buClr>
                        <a:buSzPct val="150000"/>
                        <a:buNone/>
                      </a:pPr>
                      <a:r>
                        <a:rPr lang="en-GB" sz="900" b="1" dirty="0">
                          <a:solidFill>
                            <a:schemeClr val="accent3"/>
                          </a:solidFill>
                          <a:latin typeface="+mj-lt"/>
                          <a:ea typeface="Noto Sans" panose="020B0502040504020204" pitchFamily="34" charset="0"/>
                          <a:cs typeface="Noto Sans" panose="020B0502040504020204" pitchFamily="34" charset="0"/>
                        </a:rPr>
                        <a:t>Positive</a:t>
                      </a:r>
                      <a:r>
                        <a:rPr lang="en-GB" sz="900" b="1" dirty="0">
                          <a:solidFill>
                            <a:schemeClr val="tx1"/>
                          </a:solidFill>
                          <a:latin typeface="+mj-lt"/>
                          <a:ea typeface="Noto Sans" panose="020B0502040504020204" pitchFamily="34" charset="0"/>
                          <a:cs typeface="Noto Sans" panose="020B0502040504020204" pitchFamily="34" charset="0"/>
                        </a:rPr>
                        <a:t> </a:t>
                      </a:r>
                      <a:r>
                        <a:rPr lang="en-GB" sz="900" kern="1200" dirty="0">
                          <a:solidFill>
                            <a:schemeClr val="tx1"/>
                          </a:solidFill>
                          <a:latin typeface="+mj-lt"/>
                          <a:ea typeface="Noto Sans" panose="020B0502040504020204" pitchFamily="34" charset="0"/>
                          <a:cs typeface="Noto Sans" panose="020B0502040504020204" pitchFamily="34" charset="0"/>
                        </a:rPr>
                        <a:t>for cash and gold.</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lang="en-GB" sz="900" b="1" dirty="0">
                          <a:solidFill>
                            <a:schemeClr val="accent3"/>
                          </a:solidFill>
                          <a:latin typeface="+mj-lt"/>
                          <a:ea typeface="Noto Sans" panose="020B0502040504020204" pitchFamily="34" charset="0"/>
                          <a:cs typeface="Noto Sans" panose="020B0502040504020204" pitchFamily="34" charset="0"/>
                        </a:rPr>
                        <a:t>Positive</a:t>
                      </a:r>
                      <a:r>
                        <a:rPr lang="en-GB" sz="900" dirty="0">
                          <a:latin typeface="+mj-lt"/>
                          <a:ea typeface="Noto Sans" panose="020B0502040504020204" pitchFamily="34" charset="0"/>
                          <a:cs typeface="Noto Sans" panose="020B0502040504020204" pitchFamily="34" charset="0"/>
                        </a:rPr>
                        <a:t> </a:t>
                      </a:r>
                      <a:r>
                        <a:rPr lang="en-GB" sz="900" kern="1200" dirty="0">
                          <a:solidFill>
                            <a:schemeClr val="tx1"/>
                          </a:solidFill>
                          <a:latin typeface="+mj-lt"/>
                          <a:ea typeface="Noto Sans" panose="020B0502040504020204" pitchFamily="34" charset="0"/>
                          <a:cs typeface="Noto Sans" panose="020B0502040504020204" pitchFamily="34" charset="0"/>
                        </a:rPr>
                        <a:t>for some DM govies, cash, gold, USD, volatility, defensive assets and oil.</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indent="0">
                        <a:buClr>
                          <a:schemeClr val="accent4">
                            <a:lumMod val="75000"/>
                          </a:schemeClr>
                        </a:buClr>
                        <a:buSzPct val="150000"/>
                        <a:buNone/>
                      </a:pPr>
                      <a:r>
                        <a:rPr lang="en-GB" sz="900" b="1" dirty="0">
                          <a:solidFill>
                            <a:schemeClr val="accent3"/>
                          </a:solidFill>
                          <a:latin typeface="+mj-lt"/>
                          <a:ea typeface="Noto Sans" panose="020B0502040504020204" pitchFamily="34" charset="0"/>
                          <a:cs typeface="Noto Sans" panose="020B0502040504020204" pitchFamily="34" charset="0"/>
                        </a:rPr>
                        <a:t>Positive</a:t>
                      </a:r>
                      <a:r>
                        <a:rPr lang="en-GB" sz="900" b="1" dirty="0">
                          <a:solidFill>
                            <a:schemeClr val="tx1"/>
                          </a:solidFill>
                          <a:latin typeface="+mj-lt"/>
                          <a:ea typeface="Noto Sans" panose="020B0502040504020204" pitchFamily="34" charset="0"/>
                          <a:cs typeface="Noto Sans" panose="020B0502040504020204" pitchFamily="34" charset="0"/>
                        </a:rPr>
                        <a:t> </a:t>
                      </a:r>
                      <a:r>
                        <a:rPr lang="en-GB" sz="900" kern="1200" dirty="0">
                          <a:solidFill>
                            <a:schemeClr val="tx1"/>
                          </a:solidFill>
                          <a:latin typeface="+mj-lt"/>
                          <a:ea typeface="Noto Sans" panose="020B0502040504020204" pitchFamily="34" charset="0"/>
                          <a:cs typeface="Noto Sans" panose="020B0502040504020204" pitchFamily="34" charset="0"/>
                        </a:rPr>
                        <a:t>for cash, gold </a:t>
                      </a:r>
                    </a:p>
                    <a:p>
                      <a:pPr marL="0" indent="0">
                        <a:buClr>
                          <a:schemeClr val="accent4">
                            <a:lumMod val="75000"/>
                          </a:schemeClr>
                        </a:buClr>
                        <a:buSzPct val="150000"/>
                        <a:buNone/>
                      </a:pPr>
                      <a:r>
                        <a:rPr lang="en-GB" sz="900" kern="1200" dirty="0">
                          <a:solidFill>
                            <a:schemeClr val="tx1"/>
                          </a:solidFill>
                          <a:latin typeface="+mj-lt"/>
                          <a:ea typeface="Noto Sans" panose="020B0502040504020204" pitchFamily="34" charset="0"/>
                          <a:cs typeface="Noto Sans" panose="020B0502040504020204" pitchFamily="34" charset="0"/>
                        </a:rPr>
                        <a:t>and DM government bonds.</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lang="en-US" sz="900" b="1" dirty="0">
                          <a:solidFill>
                            <a:schemeClr val="accent3"/>
                          </a:solidFill>
                          <a:latin typeface="+mj-lt"/>
                          <a:ea typeface="Noto Sans" panose="020B0502040504020204" pitchFamily="34" charset="0"/>
                          <a:cs typeface="Noto Sans" panose="020B0502040504020204" pitchFamily="34" charset="0"/>
                        </a:rPr>
                        <a:t>Positive</a:t>
                      </a:r>
                      <a:r>
                        <a:rPr lang="en-US" sz="900" dirty="0">
                          <a:latin typeface="+mj-lt"/>
                          <a:ea typeface="Noto Sans" panose="020B0502040504020204" pitchFamily="34" charset="0"/>
                          <a:cs typeface="Noto Sans" panose="020B0502040504020204" pitchFamily="34" charset="0"/>
                        </a:rPr>
                        <a:t> </a:t>
                      </a:r>
                      <a:r>
                        <a:rPr lang="en-US" sz="900" dirty="0">
                          <a:solidFill>
                            <a:schemeClr val="tx1"/>
                          </a:solidFill>
                          <a:latin typeface="+mj-lt"/>
                          <a:ea typeface="Noto Sans" panose="020B0502040504020204" pitchFamily="34" charset="0"/>
                          <a:cs typeface="Noto Sans" panose="020B0502040504020204" pitchFamily="34" charset="0"/>
                        </a:rPr>
                        <a:t>for TIPS, gold, commodity FX, and real assets.</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38274270"/>
                  </a:ext>
                </a:extLst>
              </a:tr>
              <a:tr h="541894">
                <a:tc>
                  <a:txBody>
                    <a:bodyPr/>
                    <a:lstStyle/>
                    <a:p>
                      <a:pPr marL="0" indent="0">
                        <a:buClr>
                          <a:schemeClr val="accent4">
                            <a:lumMod val="75000"/>
                          </a:schemeClr>
                        </a:buClr>
                        <a:buSzPct val="150000"/>
                        <a:buNone/>
                      </a:pPr>
                      <a:r>
                        <a:rPr lang="en-GB" sz="900" b="1" dirty="0">
                          <a:solidFill>
                            <a:schemeClr val="accent4"/>
                          </a:solidFill>
                          <a:latin typeface="+mj-lt"/>
                          <a:ea typeface="Noto Sans" panose="020B0502040504020204" pitchFamily="34" charset="0"/>
                          <a:cs typeface="Noto Sans" panose="020B0502040504020204" pitchFamily="34" charset="0"/>
                        </a:rPr>
                        <a:t>Negative</a:t>
                      </a:r>
                      <a:r>
                        <a:rPr lang="en-GB" sz="900" b="1" dirty="0">
                          <a:latin typeface="+mj-lt"/>
                          <a:ea typeface="Noto Sans" panose="020B0502040504020204" pitchFamily="34" charset="0"/>
                          <a:cs typeface="Noto Sans" panose="020B0502040504020204" pitchFamily="34" charset="0"/>
                        </a:rPr>
                        <a:t> </a:t>
                      </a:r>
                      <a:r>
                        <a:rPr lang="en-GB" sz="900" kern="1200" dirty="0">
                          <a:solidFill>
                            <a:schemeClr val="tx1"/>
                          </a:solidFill>
                          <a:latin typeface="+mj-lt"/>
                          <a:ea typeface="Noto Sans" panose="020B0502040504020204" pitchFamily="34" charset="0"/>
                          <a:cs typeface="Noto Sans" panose="020B0502040504020204" pitchFamily="34" charset="0"/>
                        </a:rPr>
                        <a:t>for govies and expensive equities.</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lang="en-GB" sz="900" b="1" dirty="0">
                          <a:solidFill>
                            <a:schemeClr val="accent4"/>
                          </a:solidFill>
                          <a:latin typeface="+mj-lt"/>
                          <a:ea typeface="Noto Sans" panose="020B0502040504020204" pitchFamily="34" charset="0"/>
                          <a:cs typeface="Noto Sans" panose="020B0502040504020204" pitchFamily="34" charset="0"/>
                        </a:rPr>
                        <a:t>Negative</a:t>
                      </a:r>
                      <a:r>
                        <a:rPr lang="en-GB" sz="900" b="1" dirty="0">
                          <a:latin typeface="+mj-lt"/>
                          <a:ea typeface="Noto Sans" panose="020B0502040504020204" pitchFamily="34" charset="0"/>
                          <a:cs typeface="Noto Sans" panose="020B0502040504020204" pitchFamily="34" charset="0"/>
                        </a:rPr>
                        <a:t> </a:t>
                      </a:r>
                      <a:r>
                        <a:rPr lang="en-GB" sz="900" kern="1200" dirty="0">
                          <a:solidFill>
                            <a:schemeClr val="tx1"/>
                          </a:solidFill>
                          <a:latin typeface="+mj-lt"/>
                          <a:ea typeface="Noto Sans" panose="020B0502040504020204" pitchFamily="34" charset="0"/>
                          <a:cs typeface="Noto Sans" panose="020B0502040504020204" pitchFamily="34" charset="0"/>
                        </a:rPr>
                        <a:t>for credit, equities, and EM.</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indent="0">
                        <a:buClr>
                          <a:schemeClr val="accent4">
                            <a:lumMod val="75000"/>
                          </a:schemeClr>
                        </a:buClr>
                        <a:buSzPct val="150000"/>
                        <a:buNone/>
                      </a:pPr>
                      <a:r>
                        <a:rPr lang="en-GB" sz="900" b="1" dirty="0">
                          <a:solidFill>
                            <a:schemeClr val="accent4"/>
                          </a:solidFill>
                          <a:latin typeface="+mj-lt"/>
                          <a:ea typeface="Noto Sans" panose="020B0502040504020204" pitchFamily="34" charset="0"/>
                          <a:cs typeface="Noto Sans" panose="020B0502040504020204" pitchFamily="34" charset="0"/>
                        </a:rPr>
                        <a:t>Negative</a:t>
                      </a:r>
                      <a:r>
                        <a:rPr lang="en-GB" sz="900" b="1" dirty="0">
                          <a:latin typeface="+mj-lt"/>
                          <a:ea typeface="Noto Sans" panose="020B0502040504020204" pitchFamily="34" charset="0"/>
                          <a:cs typeface="Noto Sans" panose="020B0502040504020204" pitchFamily="34" charset="0"/>
                        </a:rPr>
                        <a:t> </a:t>
                      </a:r>
                      <a:r>
                        <a:rPr lang="en-GB" sz="900" kern="1200" dirty="0">
                          <a:solidFill>
                            <a:schemeClr val="tx1"/>
                          </a:solidFill>
                          <a:latin typeface="+mj-lt"/>
                          <a:ea typeface="Noto Sans" panose="020B0502040504020204" pitchFamily="34" charset="0"/>
                          <a:cs typeface="Noto Sans" panose="020B0502040504020204" pitchFamily="34" charset="0"/>
                        </a:rPr>
                        <a:t>for risk assets.</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l" defTabSz="1320759" rtl="0" eaLnBrk="1" fontAlgn="auto" latinLnBrk="0" hangingPunct="1">
                        <a:lnSpc>
                          <a:spcPct val="100000"/>
                        </a:lnSpc>
                        <a:spcBef>
                          <a:spcPts val="0"/>
                        </a:spcBef>
                        <a:spcAft>
                          <a:spcPts val="0"/>
                        </a:spcAft>
                        <a:buClrTx/>
                        <a:buSzTx/>
                        <a:buFontTx/>
                        <a:buNone/>
                        <a:tabLst/>
                        <a:defRPr/>
                      </a:pPr>
                      <a:r>
                        <a:rPr lang="en-US" sz="900" b="1" dirty="0">
                          <a:solidFill>
                            <a:schemeClr val="accent4"/>
                          </a:solidFill>
                          <a:latin typeface="+mj-lt"/>
                          <a:ea typeface="Noto Sans" panose="020B0502040504020204" pitchFamily="34" charset="0"/>
                          <a:cs typeface="Noto Sans" panose="020B0502040504020204" pitchFamily="34" charset="0"/>
                        </a:rPr>
                        <a:t>Negative</a:t>
                      </a:r>
                      <a:r>
                        <a:rPr lang="en-US" sz="900" dirty="0">
                          <a:latin typeface="+mj-lt"/>
                          <a:ea typeface="Noto Sans" panose="020B0502040504020204" pitchFamily="34" charset="0"/>
                          <a:cs typeface="Noto Sans" panose="020B0502040504020204" pitchFamily="34" charset="0"/>
                        </a:rPr>
                        <a:t> </a:t>
                      </a:r>
                      <a:r>
                        <a:rPr lang="en-US" sz="900" dirty="0">
                          <a:solidFill>
                            <a:schemeClr val="tx1"/>
                          </a:solidFill>
                          <a:latin typeface="+mj-lt"/>
                          <a:ea typeface="Noto Sans" panose="020B0502040504020204" pitchFamily="34" charset="0"/>
                          <a:cs typeface="Noto Sans" panose="020B0502040504020204" pitchFamily="34" charset="0"/>
                        </a:rPr>
                        <a:t>for bonds, equities, DM FX, and EM assets.</a:t>
                      </a:r>
                    </a:p>
                  </a:txBody>
                  <a:tcPr marL="18692" marR="18692" marT="18692" marB="18692">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910609377"/>
                  </a:ext>
                </a:extLst>
              </a:tr>
            </a:tbl>
          </a:graphicData>
        </a:graphic>
      </p:graphicFrame>
      <p:sp>
        <p:nvSpPr>
          <p:cNvPr id="43" name="Rectangle 42">
            <a:extLst>
              <a:ext uri="{FF2B5EF4-FFF2-40B4-BE49-F238E27FC236}">
                <a16:creationId xmlns:a16="http://schemas.microsoft.com/office/drawing/2014/main" id="{6EE1AAF7-C59C-4366-9E41-BDC69C044E69}"/>
              </a:ext>
            </a:extLst>
          </p:cNvPr>
          <p:cNvSpPr/>
          <p:nvPr/>
        </p:nvSpPr>
        <p:spPr>
          <a:xfrm>
            <a:off x="3785140" y="1582418"/>
            <a:ext cx="821940" cy="235011"/>
          </a:xfrm>
          <a:prstGeom prst="rect">
            <a:avLst/>
          </a:prstGeom>
          <a:solidFill>
            <a:schemeClr val="accent5">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r>
              <a:rPr lang="it-IT" sz="788" b="1" dirty="0">
                <a:solidFill>
                  <a:srgbClr val="FFFFFF"/>
                </a:solidFill>
                <a:latin typeface="Noto Sans" panose="020B0502040504020204" pitchFamily="34" charset="0"/>
                <a:ea typeface="Noto Sans" panose="020B0502040504020204" pitchFamily="34" charset="0"/>
                <a:cs typeface="Noto Sans" panose="020B0502040504020204" pitchFamily="34" charset="0"/>
              </a:rPr>
              <a:t>15%</a:t>
            </a:r>
          </a:p>
        </p:txBody>
      </p:sp>
      <p:sp>
        <p:nvSpPr>
          <p:cNvPr id="44" name="Rectangle: Rounded Corners 43">
            <a:extLst>
              <a:ext uri="{FF2B5EF4-FFF2-40B4-BE49-F238E27FC236}">
                <a16:creationId xmlns:a16="http://schemas.microsoft.com/office/drawing/2014/main" id="{506C245D-98E4-4B99-A7F1-DBF30D331DBD}"/>
              </a:ext>
            </a:extLst>
          </p:cNvPr>
          <p:cNvSpPr/>
          <p:nvPr/>
        </p:nvSpPr>
        <p:spPr>
          <a:xfrm>
            <a:off x="3468888" y="1804165"/>
            <a:ext cx="1360393" cy="71503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r>
              <a:rPr lang="en-GB" sz="825" b="1" dirty="0">
                <a:solidFill>
                  <a:srgbClr val="F07D00">
                    <a:lumMod val="50000"/>
                  </a:srgbClr>
                </a:solidFill>
                <a:latin typeface="Arial" panose="020B0604020202020204"/>
                <a:ea typeface="Noto Sans" panose="020B0502040504020204" pitchFamily="34" charset="0"/>
                <a:cs typeface="Noto Sans" panose="020B0502040504020204" pitchFamily="34" charset="0"/>
              </a:rPr>
              <a:t>Drying financial conditions lead to credit event</a:t>
            </a:r>
          </a:p>
        </p:txBody>
      </p:sp>
    </p:spTree>
    <p:extLst>
      <p:ext uri="{BB962C8B-B14F-4D97-AF65-F5344CB8AC3E}">
        <p14:creationId xmlns:p14="http://schemas.microsoft.com/office/powerpoint/2010/main" val="37930435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4F291F8-F485-4877-9DD7-8C7AF8CA944E}"/>
              </a:ext>
            </a:extLst>
          </p:cNvPr>
          <p:cNvSpPr/>
          <p:nvPr/>
        </p:nvSpPr>
        <p:spPr>
          <a:xfrm>
            <a:off x="2820466" y="2066059"/>
            <a:ext cx="1214999" cy="196208"/>
          </a:xfrm>
          <a:prstGeom prst="rect">
            <a:avLst/>
          </a:prstGeom>
          <a:solidFill>
            <a:schemeClr val="accent6">
              <a:lumMod val="40000"/>
              <a:lumOff val="60000"/>
            </a:schemeClr>
          </a:solidFill>
          <a:ln w="38100">
            <a:noFill/>
          </a:ln>
        </p:spPr>
        <p:txBody>
          <a:bodyPr wrap="square" rtlCol="0">
            <a:spAutoFit/>
          </a:bodyPr>
          <a:lstStyle/>
          <a:p>
            <a:pPr marL="96441" indent="-96441">
              <a:buFont typeface="Arial" panose="020B0604020202020204" pitchFamily="34" charset="0"/>
              <a:buChar char="•"/>
            </a:pPr>
            <a:endParaRPr lang="en-GB" sz="675">
              <a:solidFill>
                <a:schemeClr val="accent5">
                  <a:lumMod val="75000"/>
                </a:schemeClr>
              </a:solidFill>
            </a:endParaRPr>
          </a:p>
        </p:txBody>
      </p:sp>
      <p:sp>
        <p:nvSpPr>
          <p:cNvPr id="42" name="Rectangle 41">
            <a:extLst>
              <a:ext uri="{FF2B5EF4-FFF2-40B4-BE49-F238E27FC236}">
                <a16:creationId xmlns:a16="http://schemas.microsoft.com/office/drawing/2014/main" id="{6807E9B5-591F-4519-97A2-746075B620EE}"/>
              </a:ext>
            </a:extLst>
          </p:cNvPr>
          <p:cNvSpPr/>
          <p:nvPr/>
        </p:nvSpPr>
        <p:spPr>
          <a:xfrm>
            <a:off x="4242533" y="2061924"/>
            <a:ext cx="1215000" cy="213585"/>
          </a:xfrm>
          <a:prstGeom prst="rect">
            <a:avLst/>
          </a:prstGeom>
          <a:solidFill>
            <a:srgbClr val="339933">
              <a:alpha val="30980"/>
            </a:srgbClr>
          </a:solidFill>
          <a:ln w="38100">
            <a:noFill/>
          </a:ln>
        </p:spPr>
        <p:txBody>
          <a:bodyPr wrap="square" rtlCol="0">
            <a:spAutoFit/>
          </a:bodyPr>
          <a:lstStyle/>
          <a:p>
            <a:pPr marL="160735" indent="-160735">
              <a:buFont typeface="Arial" panose="020B0604020202020204" pitchFamily="34" charset="0"/>
              <a:buChar char="•"/>
            </a:pPr>
            <a:endParaRPr lang="en-GB" sz="788" b="1">
              <a:solidFill>
                <a:srgbClr val="339933"/>
              </a:solidFill>
            </a:endParaRPr>
          </a:p>
        </p:txBody>
      </p:sp>
      <p:sp>
        <p:nvSpPr>
          <p:cNvPr id="39" name="TextBox 38">
            <a:extLst>
              <a:ext uri="{FF2B5EF4-FFF2-40B4-BE49-F238E27FC236}">
                <a16:creationId xmlns:a16="http://schemas.microsoft.com/office/drawing/2014/main" id="{BCE47334-6338-4244-B79E-CB725C4565C4}"/>
              </a:ext>
            </a:extLst>
          </p:cNvPr>
          <p:cNvSpPr txBox="1"/>
          <p:nvPr/>
        </p:nvSpPr>
        <p:spPr>
          <a:xfrm>
            <a:off x="4287337" y="2134875"/>
            <a:ext cx="1214999" cy="456087"/>
          </a:xfrm>
          <a:prstGeom prst="rect">
            <a:avLst/>
          </a:prstGeom>
          <a:noFill/>
          <a:ln w="38100">
            <a:noFill/>
          </a:ln>
        </p:spPr>
        <p:txBody>
          <a:bodyPr wrap="square" rtlCol="0">
            <a:spAutoFit/>
          </a:bodyPr>
          <a:lstStyle/>
          <a:p>
            <a:pPr marL="192881" indent="-192881">
              <a:buFont typeface="Courier New" panose="02070309020205020404" pitchFamily="49" charset="0"/>
              <a:buChar char="o"/>
            </a:pPr>
            <a:r>
              <a:rPr lang="en-IE" sz="788" dirty="0">
                <a:solidFill>
                  <a:srgbClr val="339933"/>
                </a:solidFill>
              </a:rPr>
              <a:t>anaemic return vs fixed income short term</a:t>
            </a:r>
          </a:p>
        </p:txBody>
      </p:sp>
      <p:sp>
        <p:nvSpPr>
          <p:cNvPr id="5" name="Rectangle 4">
            <a:extLst>
              <a:ext uri="{FF2B5EF4-FFF2-40B4-BE49-F238E27FC236}">
                <a16:creationId xmlns:a16="http://schemas.microsoft.com/office/drawing/2014/main" id="{1AB94217-DE39-44C8-B8D8-D9268EF86CA9}"/>
              </a:ext>
            </a:extLst>
          </p:cNvPr>
          <p:cNvSpPr/>
          <p:nvPr/>
        </p:nvSpPr>
        <p:spPr>
          <a:xfrm>
            <a:off x="1398398" y="2061923"/>
            <a:ext cx="1215000" cy="300082"/>
          </a:xfrm>
          <a:prstGeom prst="rect">
            <a:avLst/>
          </a:prstGeom>
          <a:solidFill>
            <a:schemeClr val="bg1">
              <a:lumMod val="75000"/>
            </a:schemeClr>
          </a:solidFill>
          <a:ln w="38100">
            <a:noFill/>
          </a:ln>
        </p:spPr>
        <p:txBody>
          <a:bodyPr wrap="square" rtlCol="0">
            <a:spAutoFit/>
          </a:bodyPr>
          <a:lstStyle/>
          <a:p>
            <a:pPr marL="160735" indent="-160735">
              <a:buFont typeface="Arial" panose="020B0604020202020204" pitchFamily="34" charset="0"/>
              <a:buChar char="•"/>
            </a:pPr>
            <a:endParaRPr lang="en-GB" sz="1350"/>
          </a:p>
        </p:txBody>
      </p:sp>
      <p:sp>
        <p:nvSpPr>
          <p:cNvPr id="35" name="TextBox 34">
            <a:extLst>
              <a:ext uri="{FF2B5EF4-FFF2-40B4-BE49-F238E27FC236}">
                <a16:creationId xmlns:a16="http://schemas.microsoft.com/office/drawing/2014/main" id="{5DD01F67-BC67-48E9-B64E-52EF0A950DAD}"/>
              </a:ext>
            </a:extLst>
          </p:cNvPr>
          <p:cNvSpPr txBox="1"/>
          <p:nvPr/>
        </p:nvSpPr>
        <p:spPr>
          <a:xfrm>
            <a:off x="1398398" y="2117476"/>
            <a:ext cx="1215000" cy="352084"/>
          </a:xfrm>
          <a:prstGeom prst="rect">
            <a:avLst/>
          </a:prstGeom>
          <a:noFill/>
          <a:ln w="38100">
            <a:noFill/>
          </a:ln>
        </p:spPr>
        <p:txBody>
          <a:bodyPr wrap="square" rtlCol="0">
            <a:spAutoFit/>
          </a:bodyPr>
          <a:lstStyle/>
          <a:p>
            <a:pPr marL="192881" indent="-192881">
              <a:buClr>
                <a:schemeClr val="tx1"/>
              </a:buClr>
              <a:buFont typeface="Courier New" panose="02070309020205020404" pitchFamily="49" charset="0"/>
              <a:buChar char="o"/>
            </a:pPr>
            <a:r>
              <a:rPr lang="en-IE" sz="900" dirty="0"/>
              <a:t>Inflation</a:t>
            </a:r>
          </a:p>
          <a:p>
            <a:pPr marL="192881" indent="-192881">
              <a:buClr>
                <a:schemeClr val="tx1"/>
              </a:buClr>
              <a:buFont typeface="Courier New" panose="02070309020205020404" pitchFamily="49" charset="0"/>
              <a:buChar char="o"/>
            </a:pPr>
            <a:r>
              <a:rPr lang="en-IE" sz="788" dirty="0"/>
              <a:t>Stagflation in US</a:t>
            </a:r>
          </a:p>
        </p:txBody>
      </p:sp>
      <p:sp>
        <p:nvSpPr>
          <p:cNvPr id="2" name="Titre 1"/>
          <p:cNvSpPr>
            <a:spLocks noGrp="1"/>
          </p:cNvSpPr>
          <p:nvPr>
            <p:ph type="title"/>
          </p:nvPr>
        </p:nvSpPr>
        <p:spPr>
          <a:xfrm>
            <a:off x="1161004" y="946688"/>
            <a:ext cx="4535999" cy="354938"/>
          </a:xfrm>
        </p:spPr>
        <p:txBody>
          <a:bodyPr>
            <a:normAutofit fontScale="90000"/>
          </a:bodyPr>
          <a:lstStyle/>
          <a:p>
            <a:r>
              <a:rPr lang="en-GB" dirty="0"/>
              <a:t>What are you most concerned thinking about the Total return of Strategic Portfolio?</a:t>
            </a:r>
            <a:br>
              <a:rPr lang="en-GB" dirty="0"/>
            </a:br>
            <a:endParaRPr lang="en-GB" b="0" noProof="0" dirty="0"/>
          </a:p>
        </p:txBody>
      </p:sp>
      <p:sp>
        <p:nvSpPr>
          <p:cNvPr id="34" name="TextBox 33">
            <a:extLst>
              <a:ext uri="{FF2B5EF4-FFF2-40B4-BE49-F238E27FC236}">
                <a16:creationId xmlns:a16="http://schemas.microsoft.com/office/drawing/2014/main" id="{D00D0A6F-6C50-4961-A348-2CAD30B2FAE2}"/>
              </a:ext>
            </a:extLst>
          </p:cNvPr>
          <p:cNvSpPr txBox="1"/>
          <p:nvPr/>
        </p:nvSpPr>
        <p:spPr>
          <a:xfrm>
            <a:off x="1398398" y="1586138"/>
            <a:ext cx="1215000" cy="438582"/>
          </a:xfrm>
          <a:prstGeom prst="rect">
            <a:avLst/>
          </a:prstGeom>
          <a:solidFill>
            <a:schemeClr val="bg1">
              <a:lumMod val="75000"/>
            </a:schemeClr>
          </a:solidFill>
          <a:ln w="28575">
            <a:solidFill>
              <a:schemeClr val="tx1"/>
            </a:solidFill>
          </a:ln>
        </p:spPr>
        <p:txBody>
          <a:bodyPr wrap="square" rtlCol="0">
            <a:spAutoFit/>
          </a:bodyPr>
          <a:lstStyle/>
          <a:p>
            <a:pPr algn="ctr"/>
            <a:r>
              <a:rPr lang="en-IE" sz="1125" dirty="0"/>
              <a:t>Economic concerns</a:t>
            </a:r>
          </a:p>
        </p:txBody>
      </p:sp>
      <p:sp>
        <p:nvSpPr>
          <p:cNvPr id="36" name="TextBox 35">
            <a:extLst>
              <a:ext uri="{FF2B5EF4-FFF2-40B4-BE49-F238E27FC236}">
                <a16:creationId xmlns:a16="http://schemas.microsoft.com/office/drawing/2014/main" id="{7E568B02-AAB6-446B-A2B0-1E9879BA2D9E}"/>
              </a:ext>
            </a:extLst>
          </p:cNvPr>
          <p:cNvSpPr txBox="1"/>
          <p:nvPr/>
        </p:nvSpPr>
        <p:spPr>
          <a:xfrm>
            <a:off x="2820466" y="1588206"/>
            <a:ext cx="1215000" cy="438582"/>
          </a:xfrm>
          <a:prstGeom prst="rect">
            <a:avLst/>
          </a:prstGeom>
          <a:solidFill>
            <a:schemeClr val="accent6">
              <a:lumMod val="40000"/>
              <a:lumOff val="60000"/>
            </a:schemeClr>
          </a:solidFill>
          <a:ln w="28575">
            <a:solidFill>
              <a:schemeClr val="accent6"/>
            </a:solidFill>
          </a:ln>
        </p:spPr>
        <p:txBody>
          <a:bodyPr wrap="square" rtlCol="0">
            <a:spAutoFit/>
          </a:bodyPr>
          <a:lstStyle>
            <a:defPPr>
              <a:defRPr lang="fr-FR"/>
            </a:defPPr>
            <a:lvl1pPr algn="ctr">
              <a:defRPr sz="1400">
                <a:solidFill>
                  <a:srgbClr val="00B050"/>
                </a:solidFill>
              </a:defRPr>
            </a:lvl1pPr>
          </a:lstStyle>
          <a:p>
            <a:r>
              <a:rPr lang="en-IE" sz="1125" dirty="0">
                <a:solidFill>
                  <a:schemeClr val="accent5">
                    <a:lumMod val="75000"/>
                  </a:schemeClr>
                </a:solidFill>
              </a:rPr>
              <a:t>Political concerns</a:t>
            </a:r>
          </a:p>
        </p:txBody>
      </p:sp>
      <p:sp>
        <p:nvSpPr>
          <p:cNvPr id="25" name="TextBox 24">
            <a:extLst>
              <a:ext uri="{FF2B5EF4-FFF2-40B4-BE49-F238E27FC236}">
                <a16:creationId xmlns:a16="http://schemas.microsoft.com/office/drawing/2014/main" id="{2737B746-11AE-4C72-A70F-7BB489B1CBDB}"/>
              </a:ext>
            </a:extLst>
          </p:cNvPr>
          <p:cNvSpPr txBox="1"/>
          <p:nvPr/>
        </p:nvSpPr>
        <p:spPr>
          <a:xfrm>
            <a:off x="4242533" y="1586136"/>
            <a:ext cx="1215000" cy="438582"/>
          </a:xfrm>
          <a:prstGeom prst="rect">
            <a:avLst/>
          </a:prstGeom>
          <a:solidFill>
            <a:srgbClr val="339933">
              <a:alpha val="30980"/>
            </a:srgbClr>
          </a:solidFill>
          <a:ln w="38100">
            <a:solidFill>
              <a:srgbClr val="00B050"/>
            </a:solidFill>
          </a:ln>
        </p:spPr>
        <p:txBody>
          <a:bodyPr wrap="square" rtlCol="0">
            <a:spAutoFit/>
          </a:bodyPr>
          <a:lstStyle/>
          <a:p>
            <a:pPr algn="ctr"/>
            <a:r>
              <a:rPr lang="en-IE" sz="1125" dirty="0">
                <a:solidFill>
                  <a:srgbClr val="339933"/>
                </a:solidFill>
              </a:rPr>
              <a:t>Market </a:t>
            </a:r>
          </a:p>
          <a:p>
            <a:pPr algn="ctr"/>
            <a:r>
              <a:rPr lang="en-IE" sz="1125" dirty="0">
                <a:solidFill>
                  <a:srgbClr val="339933"/>
                </a:solidFill>
              </a:rPr>
              <a:t>dynamics</a:t>
            </a:r>
          </a:p>
        </p:txBody>
      </p:sp>
      <p:sp>
        <p:nvSpPr>
          <p:cNvPr id="45" name="TextBox 44">
            <a:extLst>
              <a:ext uri="{FF2B5EF4-FFF2-40B4-BE49-F238E27FC236}">
                <a16:creationId xmlns:a16="http://schemas.microsoft.com/office/drawing/2014/main" id="{C61BADE0-ADA3-448B-92C6-1379B883290F}"/>
              </a:ext>
            </a:extLst>
          </p:cNvPr>
          <p:cNvSpPr txBox="1"/>
          <p:nvPr/>
        </p:nvSpPr>
        <p:spPr>
          <a:xfrm>
            <a:off x="2795602" y="2154190"/>
            <a:ext cx="1215000" cy="507831"/>
          </a:xfrm>
          <a:prstGeom prst="rect">
            <a:avLst/>
          </a:prstGeom>
          <a:noFill/>
          <a:ln w="38100">
            <a:noFill/>
          </a:ln>
        </p:spPr>
        <p:txBody>
          <a:bodyPr wrap="square" rtlCol="0">
            <a:spAutoFit/>
          </a:bodyPr>
          <a:lstStyle>
            <a:defPPr>
              <a:defRPr lang="fr-FR"/>
            </a:defPPr>
            <a:lvl1pPr algn="ctr">
              <a:defRPr sz="1400">
                <a:solidFill>
                  <a:srgbClr val="00B050"/>
                </a:solidFill>
              </a:defRPr>
            </a:lvl1pPr>
          </a:lstStyle>
          <a:p>
            <a:pPr marL="192881" indent="-192881" algn="l">
              <a:buFont typeface="Courier New" panose="02070309020205020404" pitchFamily="49" charset="0"/>
              <a:buChar char="o"/>
            </a:pPr>
            <a:r>
              <a:rPr lang="en-IE" sz="900" dirty="0">
                <a:solidFill>
                  <a:schemeClr val="accent5">
                    <a:lumMod val="75000"/>
                  </a:schemeClr>
                </a:solidFill>
              </a:rPr>
              <a:t>Tariffs (no deal)</a:t>
            </a:r>
          </a:p>
          <a:p>
            <a:pPr marL="192881" indent="-192881" algn="l">
              <a:buFont typeface="Courier New" panose="02070309020205020404" pitchFamily="49" charset="0"/>
              <a:buChar char="o"/>
            </a:pPr>
            <a:r>
              <a:rPr lang="en-IE" sz="900" dirty="0">
                <a:solidFill>
                  <a:schemeClr val="accent5">
                    <a:lumMod val="75000"/>
                  </a:schemeClr>
                </a:solidFill>
              </a:rPr>
              <a:t>US loss of credibility</a:t>
            </a:r>
          </a:p>
        </p:txBody>
      </p:sp>
      <p:pic>
        <p:nvPicPr>
          <p:cNvPr id="32" name="Graphic 31" descr="Users with solid fill">
            <a:extLst>
              <a:ext uri="{FF2B5EF4-FFF2-40B4-BE49-F238E27FC236}">
                <a16:creationId xmlns:a16="http://schemas.microsoft.com/office/drawing/2014/main" id="{3F280CA4-3B50-4AF7-9038-C29DA3159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2284" y="2148874"/>
            <a:ext cx="149828" cy="149828"/>
          </a:xfrm>
          <a:prstGeom prst="rect">
            <a:avLst/>
          </a:prstGeom>
        </p:spPr>
      </p:pic>
      <p:sp>
        <p:nvSpPr>
          <p:cNvPr id="24" name="Rectangle 23">
            <a:extLst>
              <a:ext uri="{FF2B5EF4-FFF2-40B4-BE49-F238E27FC236}">
                <a16:creationId xmlns:a16="http://schemas.microsoft.com/office/drawing/2014/main" id="{A402B50A-BCDA-44AA-BCA7-91501FF23655}"/>
              </a:ext>
            </a:extLst>
          </p:cNvPr>
          <p:cNvSpPr/>
          <p:nvPr/>
        </p:nvSpPr>
        <p:spPr>
          <a:xfrm>
            <a:off x="2271056" y="2129724"/>
            <a:ext cx="327444"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+1</a:t>
            </a:r>
          </a:p>
        </p:txBody>
      </p:sp>
      <p:pic>
        <p:nvPicPr>
          <p:cNvPr id="28" name="Graphic 27" descr="Users with solid fill">
            <a:extLst>
              <a:ext uri="{FF2B5EF4-FFF2-40B4-BE49-F238E27FC236}">
                <a16:creationId xmlns:a16="http://schemas.microsoft.com/office/drawing/2014/main" id="{C699274C-D232-477F-8766-FC8D1200F2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1559" y="2266981"/>
            <a:ext cx="149828" cy="149828"/>
          </a:xfrm>
          <a:prstGeom prst="rect">
            <a:avLst/>
          </a:prstGeom>
        </p:spPr>
      </p:pic>
      <p:sp>
        <p:nvSpPr>
          <p:cNvPr id="29" name="Rectangle 28">
            <a:extLst>
              <a:ext uri="{FF2B5EF4-FFF2-40B4-BE49-F238E27FC236}">
                <a16:creationId xmlns:a16="http://schemas.microsoft.com/office/drawing/2014/main" id="{812CBCAF-8113-423E-BC26-C4A188366F2C}"/>
              </a:ext>
            </a:extLst>
          </p:cNvPr>
          <p:cNvSpPr/>
          <p:nvPr/>
        </p:nvSpPr>
        <p:spPr>
          <a:xfrm>
            <a:off x="2338789" y="2244636"/>
            <a:ext cx="267659"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2</a:t>
            </a:r>
          </a:p>
        </p:txBody>
      </p:sp>
      <p:pic>
        <p:nvPicPr>
          <p:cNvPr id="33" name="Graphic 32" descr="Users with solid fill">
            <a:extLst>
              <a:ext uri="{FF2B5EF4-FFF2-40B4-BE49-F238E27FC236}">
                <a16:creationId xmlns:a16="http://schemas.microsoft.com/office/drawing/2014/main" id="{7F7F45E5-70AF-4373-81B8-FF06D3EA6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0611" y="2177927"/>
            <a:ext cx="149828" cy="149828"/>
          </a:xfrm>
          <a:prstGeom prst="rect">
            <a:avLst/>
          </a:prstGeom>
        </p:spPr>
      </p:pic>
      <p:sp>
        <p:nvSpPr>
          <p:cNvPr id="38" name="Rectangle 37">
            <a:extLst>
              <a:ext uri="{FF2B5EF4-FFF2-40B4-BE49-F238E27FC236}">
                <a16:creationId xmlns:a16="http://schemas.microsoft.com/office/drawing/2014/main" id="{56F56FAD-1105-428D-A379-6A0FAC8831A9}"/>
              </a:ext>
            </a:extLst>
          </p:cNvPr>
          <p:cNvSpPr/>
          <p:nvPr/>
        </p:nvSpPr>
        <p:spPr>
          <a:xfrm>
            <a:off x="3747841" y="2155582"/>
            <a:ext cx="267659"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2</a:t>
            </a:r>
          </a:p>
        </p:txBody>
      </p:sp>
      <p:pic>
        <p:nvPicPr>
          <p:cNvPr id="47" name="Graphic 46" descr="Users with solid fill">
            <a:extLst>
              <a:ext uri="{FF2B5EF4-FFF2-40B4-BE49-F238E27FC236}">
                <a16:creationId xmlns:a16="http://schemas.microsoft.com/office/drawing/2014/main" id="{53A33DF1-EBF9-4EDA-8C06-0A11A87FC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5927" y="2394398"/>
            <a:ext cx="149828" cy="149828"/>
          </a:xfrm>
          <a:prstGeom prst="rect">
            <a:avLst/>
          </a:prstGeom>
        </p:spPr>
      </p:pic>
      <p:sp>
        <p:nvSpPr>
          <p:cNvPr id="50" name="Rectangle 49">
            <a:extLst>
              <a:ext uri="{FF2B5EF4-FFF2-40B4-BE49-F238E27FC236}">
                <a16:creationId xmlns:a16="http://schemas.microsoft.com/office/drawing/2014/main" id="{CC126826-A573-40F4-B4AE-63123780C607}"/>
              </a:ext>
            </a:extLst>
          </p:cNvPr>
          <p:cNvSpPr/>
          <p:nvPr/>
        </p:nvSpPr>
        <p:spPr>
          <a:xfrm>
            <a:off x="3689851" y="2375249"/>
            <a:ext cx="327444"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+3</a:t>
            </a:r>
          </a:p>
        </p:txBody>
      </p:sp>
      <p:sp>
        <p:nvSpPr>
          <p:cNvPr id="52" name="Rectangle 51">
            <a:extLst>
              <a:ext uri="{FF2B5EF4-FFF2-40B4-BE49-F238E27FC236}">
                <a16:creationId xmlns:a16="http://schemas.microsoft.com/office/drawing/2014/main" id="{6F97C40E-DE0B-4E52-9468-0760BE3A9332}"/>
              </a:ext>
            </a:extLst>
          </p:cNvPr>
          <p:cNvSpPr/>
          <p:nvPr/>
        </p:nvSpPr>
        <p:spPr>
          <a:xfrm>
            <a:off x="2826652" y="2818106"/>
            <a:ext cx="1214999" cy="196208"/>
          </a:xfrm>
          <a:prstGeom prst="rect">
            <a:avLst/>
          </a:prstGeom>
          <a:solidFill>
            <a:schemeClr val="accent6">
              <a:lumMod val="40000"/>
              <a:lumOff val="60000"/>
            </a:schemeClr>
          </a:solidFill>
          <a:ln w="38100">
            <a:noFill/>
          </a:ln>
        </p:spPr>
        <p:txBody>
          <a:bodyPr wrap="square" rtlCol="0">
            <a:spAutoFit/>
          </a:bodyPr>
          <a:lstStyle/>
          <a:p>
            <a:pPr marL="96441" indent="-96441">
              <a:buFont typeface="Arial" panose="020B0604020202020204" pitchFamily="34" charset="0"/>
              <a:buChar char="•"/>
            </a:pPr>
            <a:endParaRPr lang="en-GB" sz="675">
              <a:solidFill>
                <a:schemeClr val="accent5">
                  <a:lumMod val="75000"/>
                </a:schemeClr>
              </a:solidFill>
            </a:endParaRPr>
          </a:p>
        </p:txBody>
      </p:sp>
      <p:sp>
        <p:nvSpPr>
          <p:cNvPr id="53" name="TextBox 52">
            <a:extLst>
              <a:ext uri="{FF2B5EF4-FFF2-40B4-BE49-F238E27FC236}">
                <a16:creationId xmlns:a16="http://schemas.microsoft.com/office/drawing/2014/main" id="{A2FD0BC8-8C37-4590-9074-0C8D93FC45F6}"/>
              </a:ext>
            </a:extLst>
          </p:cNvPr>
          <p:cNvSpPr txBox="1"/>
          <p:nvPr/>
        </p:nvSpPr>
        <p:spPr>
          <a:xfrm>
            <a:off x="2801787" y="2906238"/>
            <a:ext cx="1215000" cy="784830"/>
          </a:xfrm>
          <a:prstGeom prst="rect">
            <a:avLst/>
          </a:prstGeom>
          <a:noFill/>
          <a:ln w="38100">
            <a:noFill/>
          </a:ln>
        </p:spPr>
        <p:txBody>
          <a:bodyPr wrap="square" rtlCol="0">
            <a:spAutoFit/>
          </a:bodyPr>
          <a:lstStyle>
            <a:defPPr>
              <a:defRPr lang="fr-FR"/>
            </a:defPPr>
            <a:lvl1pPr algn="ctr">
              <a:defRPr sz="1400">
                <a:solidFill>
                  <a:srgbClr val="00B050"/>
                </a:solidFill>
              </a:defRPr>
            </a:lvl1pPr>
          </a:lstStyle>
          <a:p>
            <a:pPr marL="192881" indent="-192881" algn="l">
              <a:buFont typeface="Courier New" panose="02070309020205020404" pitchFamily="49" charset="0"/>
              <a:buChar char="o"/>
            </a:pPr>
            <a:r>
              <a:rPr lang="en-IE" sz="900" dirty="0">
                <a:solidFill>
                  <a:schemeClr val="accent5">
                    <a:lumMod val="75000"/>
                  </a:schemeClr>
                </a:solidFill>
              </a:rPr>
              <a:t>More geopolitical issues in Asia</a:t>
            </a:r>
          </a:p>
          <a:p>
            <a:pPr marL="192881" indent="-192881" algn="l">
              <a:buFont typeface="Courier New" panose="02070309020205020404" pitchFamily="49" charset="0"/>
              <a:buChar char="o"/>
            </a:pPr>
            <a:r>
              <a:rPr lang="en-IE" sz="900" dirty="0">
                <a:solidFill>
                  <a:schemeClr val="accent5">
                    <a:lumMod val="75000"/>
                  </a:schemeClr>
                </a:solidFill>
              </a:rPr>
              <a:t>China US tensions</a:t>
            </a:r>
          </a:p>
        </p:txBody>
      </p:sp>
      <p:sp>
        <p:nvSpPr>
          <p:cNvPr id="58" name="Rectangle 57">
            <a:extLst>
              <a:ext uri="{FF2B5EF4-FFF2-40B4-BE49-F238E27FC236}">
                <a16:creationId xmlns:a16="http://schemas.microsoft.com/office/drawing/2014/main" id="{0BE5DDC6-A34C-46B7-8E01-E0654D6D3853}"/>
              </a:ext>
            </a:extLst>
          </p:cNvPr>
          <p:cNvSpPr/>
          <p:nvPr/>
        </p:nvSpPr>
        <p:spPr>
          <a:xfrm>
            <a:off x="4238113" y="2825380"/>
            <a:ext cx="1215000" cy="213585"/>
          </a:xfrm>
          <a:prstGeom prst="rect">
            <a:avLst/>
          </a:prstGeom>
          <a:solidFill>
            <a:srgbClr val="339933">
              <a:alpha val="30980"/>
            </a:srgbClr>
          </a:solidFill>
          <a:ln w="38100">
            <a:noFill/>
          </a:ln>
        </p:spPr>
        <p:txBody>
          <a:bodyPr wrap="square" rtlCol="0">
            <a:spAutoFit/>
          </a:bodyPr>
          <a:lstStyle/>
          <a:p>
            <a:pPr marL="160735" indent="-160735">
              <a:buFont typeface="Arial" panose="020B0604020202020204" pitchFamily="34" charset="0"/>
              <a:buChar char="•"/>
            </a:pPr>
            <a:endParaRPr lang="en-GB" sz="788" b="1">
              <a:solidFill>
                <a:srgbClr val="339933"/>
              </a:solidFill>
            </a:endParaRPr>
          </a:p>
        </p:txBody>
      </p:sp>
      <p:sp>
        <p:nvSpPr>
          <p:cNvPr id="59" name="TextBox 58">
            <a:extLst>
              <a:ext uri="{FF2B5EF4-FFF2-40B4-BE49-F238E27FC236}">
                <a16:creationId xmlns:a16="http://schemas.microsoft.com/office/drawing/2014/main" id="{9C22F882-E808-4E90-9BE6-569E1DC28A20}"/>
              </a:ext>
            </a:extLst>
          </p:cNvPr>
          <p:cNvSpPr txBox="1"/>
          <p:nvPr/>
        </p:nvSpPr>
        <p:spPr>
          <a:xfrm>
            <a:off x="4282918" y="2908129"/>
            <a:ext cx="1214999" cy="334835"/>
          </a:xfrm>
          <a:prstGeom prst="rect">
            <a:avLst/>
          </a:prstGeom>
          <a:noFill/>
          <a:ln w="38100">
            <a:noFill/>
          </a:ln>
        </p:spPr>
        <p:txBody>
          <a:bodyPr wrap="square" rtlCol="0">
            <a:spAutoFit/>
          </a:bodyPr>
          <a:lstStyle/>
          <a:p>
            <a:pPr marL="192881" indent="-192881">
              <a:buFont typeface="Courier New" panose="02070309020205020404" pitchFamily="49" charset="0"/>
              <a:buChar char="o"/>
            </a:pPr>
            <a:r>
              <a:rPr lang="en-IE" sz="788" dirty="0">
                <a:solidFill>
                  <a:srgbClr val="339933"/>
                </a:solidFill>
              </a:rPr>
              <a:t>Wider spreads</a:t>
            </a:r>
          </a:p>
          <a:p>
            <a:pPr marL="192881" indent="-192881">
              <a:buFont typeface="Courier New" panose="02070309020205020404" pitchFamily="49" charset="0"/>
              <a:buChar char="o"/>
            </a:pPr>
            <a:endParaRPr lang="en-IE" sz="788" dirty="0">
              <a:solidFill>
                <a:srgbClr val="339933"/>
              </a:solidFill>
            </a:endParaRPr>
          </a:p>
        </p:txBody>
      </p:sp>
      <p:sp>
        <p:nvSpPr>
          <p:cNvPr id="60" name="Rectangle 59">
            <a:extLst>
              <a:ext uri="{FF2B5EF4-FFF2-40B4-BE49-F238E27FC236}">
                <a16:creationId xmlns:a16="http://schemas.microsoft.com/office/drawing/2014/main" id="{53878CC8-97BC-4783-91AE-E6BD553E6075}"/>
              </a:ext>
            </a:extLst>
          </p:cNvPr>
          <p:cNvSpPr/>
          <p:nvPr/>
        </p:nvSpPr>
        <p:spPr>
          <a:xfrm>
            <a:off x="2827534" y="3600306"/>
            <a:ext cx="1214999" cy="196208"/>
          </a:xfrm>
          <a:prstGeom prst="rect">
            <a:avLst/>
          </a:prstGeom>
          <a:solidFill>
            <a:schemeClr val="accent6">
              <a:lumMod val="40000"/>
              <a:lumOff val="60000"/>
            </a:schemeClr>
          </a:solidFill>
          <a:ln w="38100">
            <a:noFill/>
          </a:ln>
        </p:spPr>
        <p:txBody>
          <a:bodyPr wrap="square" rtlCol="0">
            <a:spAutoFit/>
          </a:bodyPr>
          <a:lstStyle/>
          <a:p>
            <a:pPr marL="96441" indent="-96441">
              <a:buFont typeface="Arial" panose="020B0604020202020204" pitchFamily="34" charset="0"/>
              <a:buChar char="•"/>
            </a:pPr>
            <a:endParaRPr lang="en-GB" sz="675">
              <a:solidFill>
                <a:schemeClr val="accent5">
                  <a:lumMod val="75000"/>
                </a:schemeClr>
              </a:solidFill>
            </a:endParaRPr>
          </a:p>
        </p:txBody>
      </p:sp>
      <p:sp>
        <p:nvSpPr>
          <p:cNvPr id="61" name="TextBox 60">
            <a:extLst>
              <a:ext uri="{FF2B5EF4-FFF2-40B4-BE49-F238E27FC236}">
                <a16:creationId xmlns:a16="http://schemas.microsoft.com/office/drawing/2014/main" id="{C63A179C-D4EC-488A-BF11-E4234E3BF92E}"/>
              </a:ext>
            </a:extLst>
          </p:cNvPr>
          <p:cNvSpPr txBox="1"/>
          <p:nvPr/>
        </p:nvSpPr>
        <p:spPr>
          <a:xfrm>
            <a:off x="2802669" y="3688438"/>
            <a:ext cx="1215000" cy="369332"/>
          </a:xfrm>
          <a:prstGeom prst="rect">
            <a:avLst/>
          </a:prstGeom>
          <a:noFill/>
          <a:ln w="38100">
            <a:noFill/>
          </a:ln>
        </p:spPr>
        <p:txBody>
          <a:bodyPr wrap="square" rtlCol="0">
            <a:spAutoFit/>
          </a:bodyPr>
          <a:lstStyle>
            <a:defPPr>
              <a:defRPr lang="fr-FR"/>
            </a:defPPr>
            <a:lvl1pPr algn="ctr">
              <a:defRPr sz="1400">
                <a:solidFill>
                  <a:srgbClr val="00B050"/>
                </a:solidFill>
              </a:defRPr>
            </a:lvl1pPr>
          </a:lstStyle>
          <a:p>
            <a:pPr marL="192881" indent="-192881" algn="l">
              <a:buFont typeface="Courier New" panose="02070309020205020404" pitchFamily="49" charset="0"/>
              <a:buChar char="o"/>
            </a:pPr>
            <a:r>
              <a:rPr lang="en-IE" sz="900" dirty="0">
                <a:solidFill>
                  <a:schemeClr val="accent5">
                    <a:lumMod val="75000"/>
                  </a:schemeClr>
                </a:solidFill>
              </a:rPr>
              <a:t>Changing world equilibrium</a:t>
            </a:r>
          </a:p>
        </p:txBody>
      </p:sp>
      <p:sp>
        <p:nvSpPr>
          <p:cNvPr id="26" name="Espace réservé du numéro de diapositive 5">
            <a:extLst>
              <a:ext uri="{FF2B5EF4-FFF2-40B4-BE49-F238E27FC236}">
                <a16:creationId xmlns:a16="http://schemas.microsoft.com/office/drawing/2014/main" id="{E1325DB0-C2AD-4D67-BFB4-FBEFC4EB1EA9}"/>
              </a:ext>
            </a:extLst>
          </p:cNvPr>
          <p:cNvSpPr>
            <a:spLocks noGrp="1"/>
          </p:cNvSpPr>
          <p:nvPr>
            <p:ph type="sldNum" sz="quarter" idx="12"/>
          </p:nvPr>
        </p:nvSpPr>
        <p:spPr>
          <a:xfrm>
            <a:off x="321300" y="4277138"/>
            <a:ext cx="135001" cy="101250"/>
          </a:xfrm>
        </p:spPr>
        <p:txBody>
          <a:bodyPr/>
          <a:lstStyle/>
          <a:p>
            <a:fld id="{2B1C6FFC-D040-034F-8B69-20295064E64D}" type="slidenum">
              <a:rPr lang="fr-FR" smtClean="0"/>
              <a:t>109</a:t>
            </a:fld>
            <a:endParaRPr lang="fr-FR" dirty="0"/>
          </a:p>
        </p:txBody>
      </p:sp>
    </p:spTree>
    <p:extLst>
      <p:ext uri="{BB962C8B-B14F-4D97-AF65-F5344CB8AC3E}">
        <p14:creationId xmlns:p14="http://schemas.microsoft.com/office/powerpoint/2010/main" val="122590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0" grpId="0"/>
      <p:bldP spid="52" grpId="0" animBg="1"/>
      <p:bldP spid="53" grpId="0"/>
      <p:bldP spid="58" grpId="0" animBg="1"/>
      <p:bldP spid="59" grpId="0"/>
      <p:bldP spid="60" grpId="0" animBg="1"/>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3C439739-09FB-4528-93F1-66B914558837}"/>
              </a:ext>
            </a:extLst>
          </p:cNvPr>
          <p:cNvGraphicFramePr>
            <a:graphicFrameLocks noChangeAspect="1"/>
          </p:cNvGraphicFramePr>
          <p:nvPr/>
        </p:nvGraphicFramePr>
        <p:xfrm>
          <a:off x="3801979" y="900750"/>
          <a:ext cx="2659856" cy="1968103"/>
        </p:xfrm>
        <a:graphic>
          <a:graphicData uri="http://schemas.openxmlformats.org/presentationml/2006/ole">
            <mc:AlternateContent xmlns:mc="http://schemas.openxmlformats.org/markup-compatibility/2006">
              <mc:Choice xmlns:v="urn:schemas-microsoft-com:vml" Requires="v">
                <p:oleObj name="Worksheet" r:id="rId2" imgW="4572000" imgH="3383693" progId="Excel.Sheet.12">
                  <p:link updateAutomatic="1"/>
                </p:oleObj>
              </mc:Choice>
              <mc:Fallback>
                <p:oleObj name="Worksheet" r:id="rId2" imgW="4572000" imgH="3383693" progId="Excel.Sheet.12">
                  <p:link updateAutomatic="1"/>
                  <p:pic>
                    <p:nvPicPr>
                      <p:cNvPr id="7" name="Object 6">
                        <a:extLst>
                          <a:ext uri="{FF2B5EF4-FFF2-40B4-BE49-F238E27FC236}">
                            <a16:creationId xmlns:a16="http://schemas.microsoft.com/office/drawing/2014/main" id="{3C439739-09FB-4528-93F1-66B914558837}"/>
                          </a:ext>
                        </a:extLst>
                      </p:cNvPr>
                      <p:cNvPicPr/>
                      <p:nvPr/>
                    </p:nvPicPr>
                    <p:blipFill>
                      <a:blip r:embed="rId3"/>
                      <a:stretch>
                        <a:fillRect/>
                      </a:stretch>
                    </p:blipFill>
                    <p:spPr>
                      <a:xfrm>
                        <a:off x="3801979" y="900750"/>
                        <a:ext cx="2659856" cy="1968103"/>
                      </a:xfrm>
                      <a:prstGeom prst="rect">
                        <a:avLst/>
                      </a:prstGeom>
                    </p:spPr>
                  </p:pic>
                </p:oleObj>
              </mc:Fallback>
            </mc:AlternateContent>
          </a:graphicData>
        </a:graphic>
      </p:graphicFrame>
      <p:sp>
        <p:nvSpPr>
          <p:cNvPr id="4" name="TextBox 3"/>
          <p:cNvSpPr txBox="1"/>
          <p:nvPr/>
        </p:nvSpPr>
        <p:spPr>
          <a:xfrm>
            <a:off x="371213" y="478250"/>
            <a:ext cx="6159617" cy="369332"/>
          </a:xfrm>
          <a:prstGeom prst="rect">
            <a:avLst/>
          </a:prstGeom>
          <a:noFill/>
        </p:spPr>
        <p:txBody>
          <a:bodyPr wrap="square" rtlCol="0">
            <a:spAutoFit/>
          </a:bodyPr>
          <a:lstStyle/>
          <a:p>
            <a:r>
              <a:rPr lang="it-IT" sz="900" b="1" dirty="0">
                <a:latin typeface="+mj-lt"/>
              </a:rPr>
              <a:t>PE for MSCI China </a:t>
            </a:r>
            <a:r>
              <a:rPr lang="it-IT" sz="900" b="1" dirty="0" err="1">
                <a:latin typeface="+mj-lt"/>
              </a:rPr>
              <a:t>close</a:t>
            </a:r>
            <a:r>
              <a:rPr lang="it-IT" sz="900" b="1" dirty="0">
                <a:latin typeface="+mj-lt"/>
              </a:rPr>
              <a:t> to </a:t>
            </a:r>
            <a:r>
              <a:rPr lang="it-IT" sz="900" b="1" dirty="0" err="1">
                <a:latin typeface="+mj-lt"/>
              </a:rPr>
              <a:t>historical</a:t>
            </a:r>
            <a:r>
              <a:rPr lang="it-IT" sz="900" b="1" dirty="0">
                <a:latin typeface="+mj-lt"/>
              </a:rPr>
              <a:t> </a:t>
            </a:r>
            <a:r>
              <a:rPr lang="it-IT" sz="900" b="1" dirty="0" err="1">
                <a:latin typeface="+mj-lt"/>
              </a:rPr>
              <a:t>average</a:t>
            </a:r>
            <a:r>
              <a:rPr lang="it-IT" sz="900" b="1" dirty="0">
                <a:latin typeface="+mj-lt"/>
              </a:rPr>
              <a:t> </a:t>
            </a:r>
            <a:r>
              <a:rPr lang="it-IT" sz="900" dirty="0">
                <a:latin typeface="+mj-lt"/>
              </a:rPr>
              <a:t>(</a:t>
            </a:r>
            <a:r>
              <a:rPr lang="it-IT" sz="900" dirty="0" err="1">
                <a:latin typeface="+mj-lt"/>
              </a:rPr>
              <a:t>both</a:t>
            </a:r>
            <a:r>
              <a:rPr lang="it-IT" sz="900" dirty="0">
                <a:latin typeface="+mj-lt"/>
              </a:rPr>
              <a:t> in </a:t>
            </a:r>
            <a:r>
              <a:rPr lang="it-IT" sz="900" dirty="0" err="1">
                <a:latin typeface="+mj-lt"/>
              </a:rPr>
              <a:t>mkt</a:t>
            </a:r>
            <a:r>
              <a:rPr lang="it-IT" sz="900" dirty="0">
                <a:latin typeface="+mj-lt"/>
              </a:rPr>
              <a:t> </a:t>
            </a:r>
            <a:r>
              <a:rPr lang="it-IT" sz="900" dirty="0" err="1">
                <a:latin typeface="+mj-lt"/>
              </a:rPr>
              <a:t>cap</a:t>
            </a:r>
            <a:r>
              <a:rPr lang="it-IT" sz="900" dirty="0">
                <a:latin typeface="+mj-lt"/>
              </a:rPr>
              <a:t> </a:t>
            </a:r>
            <a:r>
              <a:rPr lang="it-IT" sz="900" dirty="0" err="1">
                <a:latin typeface="+mj-lt"/>
              </a:rPr>
              <a:t>weighted</a:t>
            </a:r>
            <a:r>
              <a:rPr lang="it-IT" sz="900" dirty="0">
                <a:latin typeface="+mj-lt"/>
              </a:rPr>
              <a:t> and </a:t>
            </a:r>
            <a:r>
              <a:rPr lang="it-IT" sz="900" dirty="0" err="1">
                <a:latin typeface="+mj-lt"/>
              </a:rPr>
              <a:t>equally</a:t>
            </a:r>
            <a:r>
              <a:rPr lang="it-IT" sz="900" dirty="0">
                <a:latin typeface="+mj-lt"/>
              </a:rPr>
              <a:t> </a:t>
            </a:r>
            <a:r>
              <a:rPr lang="it-IT" sz="900" dirty="0" err="1">
                <a:latin typeface="+mj-lt"/>
              </a:rPr>
              <a:t>weighted</a:t>
            </a:r>
            <a:r>
              <a:rPr lang="it-IT" sz="900" dirty="0">
                <a:latin typeface="+mj-lt"/>
              </a:rPr>
              <a:t> </a:t>
            </a:r>
            <a:r>
              <a:rPr lang="it-IT" sz="900" dirty="0" err="1">
                <a:latin typeface="+mj-lt"/>
              </a:rPr>
              <a:t>terms</a:t>
            </a:r>
            <a:r>
              <a:rPr lang="it-IT" sz="900" dirty="0">
                <a:latin typeface="+mj-lt"/>
              </a:rPr>
              <a:t>). In a cross country </a:t>
            </a:r>
            <a:r>
              <a:rPr lang="it-IT" sz="900" dirty="0" err="1">
                <a:latin typeface="+mj-lt"/>
              </a:rPr>
              <a:t>comparison</a:t>
            </a:r>
            <a:r>
              <a:rPr lang="it-IT" sz="900" dirty="0">
                <a:latin typeface="+mj-lt"/>
              </a:rPr>
              <a:t> </a:t>
            </a:r>
            <a:r>
              <a:rPr lang="it-IT" sz="900" b="1" dirty="0">
                <a:latin typeface="+mj-lt"/>
              </a:rPr>
              <a:t>China </a:t>
            </a:r>
            <a:r>
              <a:rPr lang="it-IT" sz="900" b="1" dirty="0" err="1">
                <a:latin typeface="+mj-lt"/>
              </a:rPr>
              <a:t>is</a:t>
            </a:r>
            <a:r>
              <a:rPr lang="it-IT" sz="900" b="1" dirty="0">
                <a:latin typeface="+mj-lt"/>
              </a:rPr>
              <a:t> in the middle of the range. Macro fair </a:t>
            </a:r>
            <a:r>
              <a:rPr lang="it-IT" sz="900" b="1" dirty="0" err="1">
                <a:latin typeface="+mj-lt"/>
              </a:rPr>
              <a:t>value</a:t>
            </a:r>
            <a:r>
              <a:rPr lang="it-IT" sz="900" b="1" dirty="0">
                <a:latin typeface="+mj-lt"/>
              </a:rPr>
              <a:t> shows some </a:t>
            </a:r>
            <a:r>
              <a:rPr lang="it-IT" sz="900" b="1" dirty="0" err="1">
                <a:latin typeface="+mj-lt"/>
              </a:rPr>
              <a:t>upside</a:t>
            </a:r>
            <a:r>
              <a:rPr lang="it-IT" sz="900" b="1" dirty="0">
                <a:latin typeface="+mj-lt"/>
              </a:rPr>
              <a:t> </a:t>
            </a:r>
            <a:r>
              <a:rPr lang="it-IT" sz="900" b="1" dirty="0" err="1">
                <a:latin typeface="+mj-lt"/>
              </a:rPr>
              <a:t>at</a:t>
            </a:r>
            <a:r>
              <a:rPr lang="it-IT" sz="900" b="1" dirty="0">
                <a:latin typeface="+mj-lt"/>
              </a:rPr>
              <a:t> 12m </a:t>
            </a:r>
            <a:r>
              <a:rPr lang="it-IT" sz="900" b="1" dirty="0" err="1">
                <a:latin typeface="+mj-lt"/>
              </a:rPr>
              <a:t>horizon</a:t>
            </a:r>
            <a:r>
              <a:rPr lang="it-IT" sz="900" b="1" dirty="0">
                <a:latin typeface="+mj-lt"/>
              </a:rPr>
              <a:t>.</a:t>
            </a:r>
            <a:endParaRPr lang="it-IT" sz="900" dirty="0">
              <a:latin typeface="+mj-lt"/>
            </a:endParaRPr>
          </a:p>
        </p:txBody>
      </p:sp>
      <p:sp>
        <p:nvSpPr>
          <p:cNvPr id="6" name="Oval 5">
            <a:extLst>
              <a:ext uri="{FF2B5EF4-FFF2-40B4-BE49-F238E27FC236}">
                <a16:creationId xmlns:a16="http://schemas.microsoft.com/office/drawing/2014/main" id="{90D5976C-5308-4380-B2AA-C86192D522F9}"/>
              </a:ext>
            </a:extLst>
          </p:cNvPr>
          <p:cNvSpPr/>
          <p:nvPr/>
        </p:nvSpPr>
        <p:spPr>
          <a:xfrm>
            <a:off x="5216266" y="1345307"/>
            <a:ext cx="233039" cy="103868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2" name="Object 1">
            <a:extLst>
              <a:ext uri="{FF2B5EF4-FFF2-40B4-BE49-F238E27FC236}">
                <a16:creationId xmlns:a16="http://schemas.microsoft.com/office/drawing/2014/main" id="{DDF15FC2-07BD-4868-8A22-51A58CD954CD}"/>
              </a:ext>
            </a:extLst>
          </p:cNvPr>
          <p:cNvGraphicFramePr>
            <a:graphicFrameLocks noChangeAspect="1"/>
          </p:cNvGraphicFramePr>
          <p:nvPr/>
        </p:nvGraphicFramePr>
        <p:xfrm>
          <a:off x="79380" y="1151877"/>
          <a:ext cx="3272237" cy="2657614"/>
        </p:xfrm>
        <a:graphic>
          <a:graphicData uri="http://schemas.openxmlformats.org/presentationml/2006/ole">
            <mc:AlternateContent xmlns:mc="http://schemas.openxmlformats.org/markup-compatibility/2006">
              <mc:Choice xmlns:v="urn:schemas-microsoft-com:vml" Requires="v">
                <p:oleObj name="Binary Worksheet" r:id="rId4" imgW="5113219" imgH="4153028" progId="Excel.SheetBinaryMacroEnabled.12">
                  <p:link updateAutomatic="1"/>
                </p:oleObj>
              </mc:Choice>
              <mc:Fallback>
                <p:oleObj name="Binary Worksheet" r:id="rId4" imgW="5113219" imgH="4153028" progId="Excel.SheetBinaryMacroEnabled.12">
                  <p:link updateAutomatic="1"/>
                  <p:pic>
                    <p:nvPicPr>
                      <p:cNvPr id="2" name="Object 1">
                        <a:extLst>
                          <a:ext uri="{FF2B5EF4-FFF2-40B4-BE49-F238E27FC236}">
                            <a16:creationId xmlns:a16="http://schemas.microsoft.com/office/drawing/2014/main" id="{DDF15FC2-07BD-4868-8A22-51A58CD954CD}"/>
                          </a:ext>
                        </a:extLst>
                      </p:cNvPr>
                      <p:cNvPicPr/>
                      <p:nvPr/>
                    </p:nvPicPr>
                    <p:blipFill>
                      <a:blip r:embed="rId5"/>
                      <a:stretch>
                        <a:fillRect/>
                      </a:stretch>
                    </p:blipFill>
                    <p:spPr>
                      <a:xfrm>
                        <a:off x="79380" y="1151877"/>
                        <a:ext cx="3272237" cy="265761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D2230BE-CDAA-4446-90A3-5FF309CCD7D5}"/>
              </a:ext>
            </a:extLst>
          </p:cNvPr>
          <p:cNvGraphicFramePr>
            <a:graphicFrameLocks noChangeAspect="1"/>
          </p:cNvGraphicFramePr>
          <p:nvPr/>
        </p:nvGraphicFramePr>
        <p:xfrm>
          <a:off x="3990892" y="3100889"/>
          <a:ext cx="2470676" cy="1879484"/>
        </p:xfrm>
        <a:graphic>
          <a:graphicData uri="http://schemas.openxmlformats.org/presentationml/2006/ole">
            <mc:AlternateContent xmlns:mc="http://schemas.openxmlformats.org/markup-compatibility/2006">
              <mc:Choice xmlns:v="urn:schemas-microsoft-com:vml" Requires="v">
                <p:oleObj name="Binary Worksheet" r:id="rId6" imgW="4518461" imgH="3436787" progId="Excel.SheetBinaryMacroEnabled.12">
                  <p:link updateAutomatic="1"/>
                </p:oleObj>
              </mc:Choice>
              <mc:Fallback>
                <p:oleObj name="Binary Worksheet" r:id="rId6" imgW="4518461" imgH="3436787" progId="Excel.SheetBinaryMacroEnabled.12">
                  <p:link updateAutomatic="1"/>
                  <p:pic>
                    <p:nvPicPr>
                      <p:cNvPr id="9" name="Object 8">
                        <a:extLst>
                          <a:ext uri="{FF2B5EF4-FFF2-40B4-BE49-F238E27FC236}">
                            <a16:creationId xmlns:a16="http://schemas.microsoft.com/office/drawing/2014/main" id="{DD2230BE-CDAA-4446-90A3-5FF309CCD7D5}"/>
                          </a:ext>
                        </a:extLst>
                      </p:cNvPr>
                      <p:cNvPicPr/>
                      <p:nvPr/>
                    </p:nvPicPr>
                    <p:blipFill>
                      <a:blip r:embed="rId7"/>
                      <a:stretch>
                        <a:fillRect/>
                      </a:stretch>
                    </p:blipFill>
                    <p:spPr>
                      <a:xfrm>
                        <a:off x="3990892" y="3100889"/>
                        <a:ext cx="2470676" cy="1879484"/>
                      </a:xfrm>
                      <a:prstGeom prst="rect">
                        <a:avLst/>
                      </a:prstGeom>
                    </p:spPr>
                  </p:pic>
                </p:oleObj>
              </mc:Fallback>
            </mc:AlternateContent>
          </a:graphicData>
        </a:graphic>
      </p:graphicFrame>
    </p:spTree>
    <p:extLst>
      <p:ext uri="{BB962C8B-B14F-4D97-AF65-F5344CB8AC3E}">
        <p14:creationId xmlns:p14="http://schemas.microsoft.com/office/powerpoint/2010/main" val="2079813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4F291F8-F485-4877-9DD7-8C7AF8CA944E}"/>
              </a:ext>
            </a:extLst>
          </p:cNvPr>
          <p:cNvSpPr/>
          <p:nvPr/>
        </p:nvSpPr>
        <p:spPr>
          <a:xfrm>
            <a:off x="2820466" y="2072783"/>
            <a:ext cx="1214999" cy="196208"/>
          </a:xfrm>
          <a:prstGeom prst="rect">
            <a:avLst/>
          </a:prstGeom>
          <a:solidFill>
            <a:schemeClr val="accent6">
              <a:lumMod val="40000"/>
              <a:lumOff val="60000"/>
            </a:schemeClr>
          </a:solidFill>
          <a:ln w="38100">
            <a:noFill/>
          </a:ln>
        </p:spPr>
        <p:txBody>
          <a:bodyPr wrap="square" rtlCol="0">
            <a:spAutoFit/>
          </a:bodyPr>
          <a:lstStyle/>
          <a:p>
            <a:pPr marL="96441" indent="-96441">
              <a:buFont typeface="Arial" panose="020B0604020202020204" pitchFamily="34" charset="0"/>
              <a:buChar char="•"/>
            </a:pPr>
            <a:endParaRPr lang="en-GB" sz="675">
              <a:solidFill>
                <a:schemeClr val="accent5">
                  <a:lumMod val="75000"/>
                </a:schemeClr>
              </a:solidFill>
            </a:endParaRPr>
          </a:p>
        </p:txBody>
      </p:sp>
      <p:sp>
        <p:nvSpPr>
          <p:cNvPr id="42" name="Rectangle 41">
            <a:extLst>
              <a:ext uri="{FF2B5EF4-FFF2-40B4-BE49-F238E27FC236}">
                <a16:creationId xmlns:a16="http://schemas.microsoft.com/office/drawing/2014/main" id="{6807E9B5-591F-4519-97A2-746075B620EE}"/>
              </a:ext>
            </a:extLst>
          </p:cNvPr>
          <p:cNvSpPr/>
          <p:nvPr/>
        </p:nvSpPr>
        <p:spPr>
          <a:xfrm>
            <a:off x="4242533" y="2068647"/>
            <a:ext cx="1215000" cy="213585"/>
          </a:xfrm>
          <a:prstGeom prst="rect">
            <a:avLst/>
          </a:prstGeom>
          <a:solidFill>
            <a:srgbClr val="339933">
              <a:alpha val="30980"/>
            </a:srgbClr>
          </a:solidFill>
          <a:ln w="38100">
            <a:noFill/>
          </a:ln>
        </p:spPr>
        <p:txBody>
          <a:bodyPr wrap="square" rtlCol="0">
            <a:spAutoFit/>
          </a:bodyPr>
          <a:lstStyle/>
          <a:p>
            <a:pPr marL="160735" indent="-160735">
              <a:buFont typeface="Arial" panose="020B0604020202020204" pitchFamily="34" charset="0"/>
              <a:buChar char="•"/>
            </a:pPr>
            <a:endParaRPr lang="en-GB" sz="788" b="1">
              <a:solidFill>
                <a:srgbClr val="339933"/>
              </a:solidFill>
            </a:endParaRPr>
          </a:p>
        </p:txBody>
      </p:sp>
      <p:sp>
        <p:nvSpPr>
          <p:cNvPr id="39" name="TextBox 38">
            <a:extLst>
              <a:ext uri="{FF2B5EF4-FFF2-40B4-BE49-F238E27FC236}">
                <a16:creationId xmlns:a16="http://schemas.microsoft.com/office/drawing/2014/main" id="{BCE47334-6338-4244-B79E-CB725C4565C4}"/>
              </a:ext>
            </a:extLst>
          </p:cNvPr>
          <p:cNvSpPr txBox="1"/>
          <p:nvPr/>
        </p:nvSpPr>
        <p:spPr>
          <a:xfrm>
            <a:off x="4287337" y="2141598"/>
            <a:ext cx="1214999" cy="654666"/>
          </a:xfrm>
          <a:prstGeom prst="rect">
            <a:avLst/>
          </a:prstGeom>
          <a:noFill/>
          <a:ln w="38100">
            <a:noFill/>
          </a:ln>
        </p:spPr>
        <p:txBody>
          <a:bodyPr wrap="square" rtlCol="0">
            <a:spAutoFit/>
          </a:bodyPr>
          <a:lstStyle/>
          <a:p>
            <a:pPr marL="192881" indent="-192881">
              <a:buFont typeface="Courier New" panose="02070309020205020404" pitchFamily="49" charset="0"/>
              <a:buChar char="o"/>
            </a:pPr>
            <a:r>
              <a:rPr lang="en-IE" sz="731" dirty="0">
                <a:solidFill>
                  <a:srgbClr val="339933"/>
                </a:solidFill>
              </a:rPr>
              <a:t>US Equities  Valuations and divergence with other Equity markets</a:t>
            </a:r>
          </a:p>
        </p:txBody>
      </p:sp>
      <p:sp>
        <p:nvSpPr>
          <p:cNvPr id="5" name="Rectangle 4">
            <a:extLst>
              <a:ext uri="{FF2B5EF4-FFF2-40B4-BE49-F238E27FC236}">
                <a16:creationId xmlns:a16="http://schemas.microsoft.com/office/drawing/2014/main" id="{1AB94217-DE39-44C8-B8D8-D9268EF86CA9}"/>
              </a:ext>
            </a:extLst>
          </p:cNvPr>
          <p:cNvSpPr/>
          <p:nvPr/>
        </p:nvSpPr>
        <p:spPr>
          <a:xfrm>
            <a:off x="1398398" y="2068647"/>
            <a:ext cx="1215000" cy="300082"/>
          </a:xfrm>
          <a:prstGeom prst="rect">
            <a:avLst/>
          </a:prstGeom>
          <a:solidFill>
            <a:schemeClr val="bg1">
              <a:lumMod val="75000"/>
            </a:schemeClr>
          </a:solidFill>
          <a:ln w="38100">
            <a:noFill/>
          </a:ln>
        </p:spPr>
        <p:txBody>
          <a:bodyPr wrap="square" rtlCol="0">
            <a:spAutoFit/>
          </a:bodyPr>
          <a:lstStyle/>
          <a:p>
            <a:pPr marL="160735" indent="-160735">
              <a:buFont typeface="Arial" panose="020B0604020202020204" pitchFamily="34" charset="0"/>
              <a:buChar char="•"/>
            </a:pPr>
            <a:endParaRPr lang="en-GB" sz="1350"/>
          </a:p>
        </p:txBody>
      </p:sp>
      <p:sp>
        <p:nvSpPr>
          <p:cNvPr id="35" name="TextBox 34">
            <a:extLst>
              <a:ext uri="{FF2B5EF4-FFF2-40B4-BE49-F238E27FC236}">
                <a16:creationId xmlns:a16="http://schemas.microsoft.com/office/drawing/2014/main" id="{5DD01F67-BC67-48E9-B64E-52EF0A950DAD}"/>
              </a:ext>
            </a:extLst>
          </p:cNvPr>
          <p:cNvSpPr txBox="1"/>
          <p:nvPr/>
        </p:nvSpPr>
        <p:spPr>
          <a:xfrm>
            <a:off x="1398398" y="2124200"/>
            <a:ext cx="1215000" cy="352084"/>
          </a:xfrm>
          <a:prstGeom prst="rect">
            <a:avLst/>
          </a:prstGeom>
          <a:noFill/>
          <a:ln w="38100">
            <a:noFill/>
          </a:ln>
        </p:spPr>
        <p:txBody>
          <a:bodyPr wrap="square" rtlCol="0">
            <a:spAutoFit/>
          </a:bodyPr>
          <a:lstStyle/>
          <a:p>
            <a:pPr marL="192881" indent="-192881">
              <a:buClr>
                <a:schemeClr val="tx1"/>
              </a:buClr>
              <a:buFont typeface="Courier New" panose="02070309020205020404" pitchFamily="49" charset="0"/>
              <a:buChar char="o"/>
            </a:pPr>
            <a:r>
              <a:rPr lang="en-IE" sz="900" dirty="0"/>
              <a:t>Inflation</a:t>
            </a:r>
          </a:p>
          <a:p>
            <a:pPr marL="192881" indent="-192881">
              <a:buClr>
                <a:schemeClr val="tx1"/>
              </a:buClr>
              <a:buFont typeface="Courier New" panose="02070309020205020404" pitchFamily="49" charset="0"/>
              <a:buChar char="o"/>
            </a:pPr>
            <a:r>
              <a:rPr lang="en-IE" sz="788" dirty="0"/>
              <a:t>Stagflation in US</a:t>
            </a:r>
          </a:p>
        </p:txBody>
      </p:sp>
      <p:sp>
        <p:nvSpPr>
          <p:cNvPr id="2" name="Titre 1"/>
          <p:cNvSpPr>
            <a:spLocks noGrp="1"/>
          </p:cNvSpPr>
          <p:nvPr>
            <p:ph type="title"/>
          </p:nvPr>
        </p:nvSpPr>
        <p:spPr>
          <a:xfrm>
            <a:off x="1161004" y="946688"/>
            <a:ext cx="4535999" cy="354938"/>
          </a:xfrm>
        </p:spPr>
        <p:txBody>
          <a:bodyPr>
            <a:normAutofit fontScale="90000"/>
          </a:bodyPr>
          <a:lstStyle/>
          <a:p>
            <a:r>
              <a:rPr lang="en-GB" dirty="0"/>
              <a:t>What are you most concerned thinking about the Active return of Strategic Portfolio?</a:t>
            </a:r>
            <a:br>
              <a:rPr lang="en-GB" dirty="0"/>
            </a:br>
            <a:endParaRPr lang="en-GB" b="0" noProof="0" dirty="0"/>
          </a:p>
        </p:txBody>
      </p:sp>
      <p:sp>
        <p:nvSpPr>
          <p:cNvPr id="34" name="TextBox 33">
            <a:extLst>
              <a:ext uri="{FF2B5EF4-FFF2-40B4-BE49-F238E27FC236}">
                <a16:creationId xmlns:a16="http://schemas.microsoft.com/office/drawing/2014/main" id="{D00D0A6F-6C50-4961-A348-2CAD30B2FAE2}"/>
              </a:ext>
            </a:extLst>
          </p:cNvPr>
          <p:cNvSpPr txBox="1"/>
          <p:nvPr/>
        </p:nvSpPr>
        <p:spPr>
          <a:xfrm>
            <a:off x="1398398" y="1586138"/>
            <a:ext cx="1215000" cy="438582"/>
          </a:xfrm>
          <a:prstGeom prst="rect">
            <a:avLst/>
          </a:prstGeom>
          <a:solidFill>
            <a:schemeClr val="bg1">
              <a:lumMod val="75000"/>
            </a:schemeClr>
          </a:solidFill>
          <a:ln w="28575">
            <a:solidFill>
              <a:schemeClr val="tx1"/>
            </a:solidFill>
          </a:ln>
        </p:spPr>
        <p:txBody>
          <a:bodyPr wrap="square" rtlCol="0">
            <a:spAutoFit/>
          </a:bodyPr>
          <a:lstStyle/>
          <a:p>
            <a:pPr algn="ctr"/>
            <a:r>
              <a:rPr lang="en-IE" sz="1125" dirty="0"/>
              <a:t>Economic concerns</a:t>
            </a:r>
          </a:p>
        </p:txBody>
      </p:sp>
      <p:sp>
        <p:nvSpPr>
          <p:cNvPr id="36" name="TextBox 35">
            <a:extLst>
              <a:ext uri="{FF2B5EF4-FFF2-40B4-BE49-F238E27FC236}">
                <a16:creationId xmlns:a16="http://schemas.microsoft.com/office/drawing/2014/main" id="{7E568B02-AAB6-446B-A2B0-1E9879BA2D9E}"/>
              </a:ext>
            </a:extLst>
          </p:cNvPr>
          <p:cNvSpPr txBox="1"/>
          <p:nvPr/>
        </p:nvSpPr>
        <p:spPr>
          <a:xfrm>
            <a:off x="2820466" y="1588206"/>
            <a:ext cx="1215000" cy="438582"/>
          </a:xfrm>
          <a:prstGeom prst="rect">
            <a:avLst/>
          </a:prstGeom>
          <a:solidFill>
            <a:schemeClr val="accent6">
              <a:lumMod val="40000"/>
              <a:lumOff val="60000"/>
            </a:schemeClr>
          </a:solidFill>
          <a:ln w="28575">
            <a:solidFill>
              <a:schemeClr val="accent6"/>
            </a:solidFill>
          </a:ln>
        </p:spPr>
        <p:txBody>
          <a:bodyPr wrap="square" rtlCol="0">
            <a:spAutoFit/>
          </a:bodyPr>
          <a:lstStyle>
            <a:defPPr>
              <a:defRPr lang="fr-FR"/>
            </a:defPPr>
            <a:lvl1pPr algn="ctr">
              <a:defRPr sz="1400">
                <a:solidFill>
                  <a:srgbClr val="00B050"/>
                </a:solidFill>
              </a:defRPr>
            </a:lvl1pPr>
          </a:lstStyle>
          <a:p>
            <a:r>
              <a:rPr lang="en-IE" sz="1125" dirty="0">
                <a:solidFill>
                  <a:schemeClr val="accent5">
                    <a:lumMod val="75000"/>
                  </a:schemeClr>
                </a:solidFill>
              </a:rPr>
              <a:t>Political concerns</a:t>
            </a:r>
          </a:p>
        </p:txBody>
      </p:sp>
      <p:sp>
        <p:nvSpPr>
          <p:cNvPr id="25" name="TextBox 24">
            <a:extLst>
              <a:ext uri="{FF2B5EF4-FFF2-40B4-BE49-F238E27FC236}">
                <a16:creationId xmlns:a16="http://schemas.microsoft.com/office/drawing/2014/main" id="{2737B746-11AE-4C72-A70F-7BB489B1CBDB}"/>
              </a:ext>
            </a:extLst>
          </p:cNvPr>
          <p:cNvSpPr txBox="1"/>
          <p:nvPr/>
        </p:nvSpPr>
        <p:spPr>
          <a:xfrm>
            <a:off x="4242533" y="1586136"/>
            <a:ext cx="1215000" cy="438582"/>
          </a:xfrm>
          <a:prstGeom prst="rect">
            <a:avLst/>
          </a:prstGeom>
          <a:solidFill>
            <a:srgbClr val="339933">
              <a:alpha val="30980"/>
            </a:srgbClr>
          </a:solidFill>
          <a:ln w="38100">
            <a:solidFill>
              <a:srgbClr val="00B050"/>
            </a:solidFill>
          </a:ln>
        </p:spPr>
        <p:txBody>
          <a:bodyPr wrap="square" rtlCol="0">
            <a:spAutoFit/>
          </a:bodyPr>
          <a:lstStyle/>
          <a:p>
            <a:pPr algn="ctr"/>
            <a:r>
              <a:rPr lang="en-IE" sz="1125" dirty="0">
                <a:solidFill>
                  <a:srgbClr val="339933"/>
                </a:solidFill>
              </a:rPr>
              <a:t>Market </a:t>
            </a:r>
          </a:p>
          <a:p>
            <a:pPr algn="ctr"/>
            <a:r>
              <a:rPr lang="en-IE" sz="1125" dirty="0">
                <a:solidFill>
                  <a:srgbClr val="339933"/>
                </a:solidFill>
              </a:rPr>
              <a:t>dynamics</a:t>
            </a:r>
          </a:p>
        </p:txBody>
      </p:sp>
      <p:sp>
        <p:nvSpPr>
          <p:cNvPr id="45" name="TextBox 44">
            <a:extLst>
              <a:ext uri="{FF2B5EF4-FFF2-40B4-BE49-F238E27FC236}">
                <a16:creationId xmlns:a16="http://schemas.microsoft.com/office/drawing/2014/main" id="{C61BADE0-ADA3-448B-92C6-1379B883290F}"/>
              </a:ext>
            </a:extLst>
          </p:cNvPr>
          <p:cNvSpPr txBox="1"/>
          <p:nvPr/>
        </p:nvSpPr>
        <p:spPr>
          <a:xfrm>
            <a:off x="2795602" y="2160914"/>
            <a:ext cx="1215000" cy="507831"/>
          </a:xfrm>
          <a:prstGeom prst="rect">
            <a:avLst/>
          </a:prstGeom>
          <a:noFill/>
          <a:ln w="38100">
            <a:noFill/>
          </a:ln>
        </p:spPr>
        <p:txBody>
          <a:bodyPr wrap="square" rtlCol="0">
            <a:spAutoFit/>
          </a:bodyPr>
          <a:lstStyle>
            <a:defPPr>
              <a:defRPr lang="fr-FR"/>
            </a:defPPr>
            <a:lvl1pPr algn="ctr">
              <a:defRPr sz="1400">
                <a:solidFill>
                  <a:srgbClr val="00B050"/>
                </a:solidFill>
              </a:defRPr>
            </a:lvl1pPr>
          </a:lstStyle>
          <a:p>
            <a:pPr marL="192881" indent="-192881" algn="l">
              <a:buFont typeface="Courier New" panose="02070309020205020404" pitchFamily="49" charset="0"/>
              <a:buChar char="o"/>
            </a:pPr>
            <a:r>
              <a:rPr lang="en-IE" sz="900" dirty="0">
                <a:solidFill>
                  <a:schemeClr val="accent5">
                    <a:lumMod val="75000"/>
                  </a:schemeClr>
                </a:solidFill>
              </a:rPr>
              <a:t>Tariffs (no deal)</a:t>
            </a:r>
          </a:p>
          <a:p>
            <a:pPr marL="192881" indent="-192881" algn="l">
              <a:buFont typeface="Courier New" panose="02070309020205020404" pitchFamily="49" charset="0"/>
              <a:buChar char="o"/>
            </a:pPr>
            <a:r>
              <a:rPr lang="en-IE" sz="900" dirty="0">
                <a:solidFill>
                  <a:schemeClr val="accent5">
                    <a:lumMod val="75000"/>
                  </a:schemeClr>
                </a:solidFill>
              </a:rPr>
              <a:t>US loss of credibility</a:t>
            </a:r>
          </a:p>
        </p:txBody>
      </p:sp>
      <p:pic>
        <p:nvPicPr>
          <p:cNvPr id="32" name="Graphic 31" descr="Users with solid fill">
            <a:extLst>
              <a:ext uri="{FF2B5EF4-FFF2-40B4-BE49-F238E27FC236}">
                <a16:creationId xmlns:a16="http://schemas.microsoft.com/office/drawing/2014/main" id="{3F280CA4-3B50-4AF7-9038-C29DA3159D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942" y="2155597"/>
            <a:ext cx="149828" cy="149828"/>
          </a:xfrm>
          <a:prstGeom prst="rect">
            <a:avLst/>
          </a:prstGeom>
        </p:spPr>
      </p:pic>
      <p:sp>
        <p:nvSpPr>
          <p:cNvPr id="24" name="Rectangle 23">
            <a:extLst>
              <a:ext uri="{FF2B5EF4-FFF2-40B4-BE49-F238E27FC236}">
                <a16:creationId xmlns:a16="http://schemas.microsoft.com/office/drawing/2014/main" id="{A402B50A-BCDA-44AA-BCA7-91501FF23655}"/>
              </a:ext>
            </a:extLst>
          </p:cNvPr>
          <p:cNvSpPr/>
          <p:nvPr/>
        </p:nvSpPr>
        <p:spPr>
          <a:xfrm>
            <a:off x="2245842" y="2136448"/>
            <a:ext cx="327444"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+1</a:t>
            </a:r>
          </a:p>
        </p:txBody>
      </p:sp>
      <p:pic>
        <p:nvPicPr>
          <p:cNvPr id="33" name="Graphic 32" descr="Users with solid fill">
            <a:extLst>
              <a:ext uri="{FF2B5EF4-FFF2-40B4-BE49-F238E27FC236}">
                <a16:creationId xmlns:a16="http://schemas.microsoft.com/office/drawing/2014/main" id="{7F7F45E5-70AF-4373-81B8-FF06D3EA60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0611" y="2184651"/>
            <a:ext cx="149828" cy="149828"/>
          </a:xfrm>
          <a:prstGeom prst="rect">
            <a:avLst/>
          </a:prstGeom>
        </p:spPr>
      </p:pic>
      <p:sp>
        <p:nvSpPr>
          <p:cNvPr id="38" name="Rectangle 37">
            <a:extLst>
              <a:ext uri="{FF2B5EF4-FFF2-40B4-BE49-F238E27FC236}">
                <a16:creationId xmlns:a16="http://schemas.microsoft.com/office/drawing/2014/main" id="{56F56FAD-1105-428D-A379-6A0FAC8831A9}"/>
              </a:ext>
            </a:extLst>
          </p:cNvPr>
          <p:cNvSpPr/>
          <p:nvPr/>
        </p:nvSpPr>
        <p:spPr>
          <a:xfrm>
            <a:off x="3747841" y="2162306"/>
            <a:ext cx="267659"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2</a:t>
            </a:r>
          </a:p>
        </p:txBody>
      </p:sp>
      <p:pic>
        <p:nvPicPr>
          <p:cNvPr id="47" name="Graphic 46" descr="Users with solid fill">
            <a:extLst>
              <a:ext uri="{FF2B5EF4-FFF2-40B4-BE49-F238E27FC236}">
                <a16:creationId xmlns:a16="http://schemas.microsoft.com/office/drawing/2014/main" id="{53A33DF1-EBF9-4EDA-8C06-0A11A87FC1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25927" y="2401122"/>
            <a:ext cx="149828" cy="149828"/>
          </a:xfrm>
          <a:prstGeom prst="rect">
            <a:avLst/>
          </a:prstGeom>
        </p:spPr>
      </p:pic>
      <p:sp>
        <p:nvSpPr>
          <p:cNvPr id="50" name="Rectangle 49">
            <a:extLst>
              <a:ext uri="{FF2B5EF4-FFF2-40B4-BE49-F238E27FC236}">
                <a16:creationId xmlns:a16="http://schemas.microsoft.com/office/drawing/2014/main" id="{CC126826-A573-40F4-B4AE-63123780C607}"/>
              </a:ext>
            </a:extLst>
          </p:cNvPr>
          <p:cNvSpPr/>
          <p:nvPr/>
        </p:nvSpPr>
        <p:spPr>
          <a:xfrm>
            <a:off x="3689851" y="2381973"/>
            <a:ext cx="327444" cy="190438"/>
          </a:xfrm>
          <a:prstGeom prst="rect">
            <a:avLst/>
          </a:prstGeom>
          <a:noFill/>
        </p:spPr>
        <p:txBody>
          <a:bodyPr wrap="square" lIns="51435" tIns="25718" rIns="51435" bIns="25718">
            <a:spAutoFit/>
          </a:bodyPr>
          <a:lstStyle/>
          <a:p>
            <a:pPr algn="ctr"/>
            <a:r>
              <a:rPr lang="en-US" sz="900" dirty="0">
                <a:ln w="0"/>
                <a:effectLst>
                  <a:outerShdw blurRad="38100" dist="25400" dir="5400000" algn="ctr" rotWithShape="0">
                    <a:srgbClr val="6E747A">
                      <a:alpha val="43000"/>
                    </a:srgbClr>
                  </a:outerShdw>
                </a:effectLst>
              </a:rPr>
              <a:t>+2</a:t>
            </a:r>
          </a:p>
        </p:txBody>
      </p:sp>
      <p:sp>
        <p:nvSpPr>
          <p:cNvPr id="60" name="Rectangle 59">
            <a:extLst>
              <a:ext uri="{FF2B5EF4-FFF2-40B4-BE49-F238E27FC236}">
                <a16:creationId xmlns:a16="http://schemas.microsoft.com/office/drawing/2014/main" id="{53878CC8-97BC-4783-91AE-E6BD553E6075}"/>
              </a:ext>
            </a:extLst>
          </p:cNvPr>
          <p:cNvSpPr/>
          <p:nvPr/>
        </p:nvSpPr>
        <p:spPr>
          <a:xfrm>
            <a:off x="2827534" y="3543158"/>
            <a:ext cx="1214999" cy="196208"/>
          </a:xfrm>
          <a:prstGeom prst="rect">
            <a:avLst/>
          </a:prstGeom>
          <a:solidFill>
            <a:schemeClr val="accent6">
              <a:lumMod val="40000"/>
              <a:lumOff val="60000"/>
            </a:schemeClr>
          </a:solidFill>
          <a:ln w="38100">
            <a:noFill/>
          </a:ln>
        </p:spPr>
        <p:txBody>
          <a:bodyPr wrap="square" rtlCol="0">
            <a:spAutoFit/>
          </a:bodyPr>
          <a:lstStyle/>
          <a:p>
            <a:pPr marL="96441" indent="-96441">
              <a:buFont typeface="Arial" panose="020B0604020202020204" pitchFamily="34" charset="0"/>
              <a:buChar char="•"/>
            </a:pPr>
            <a:endParaRPr lang="en-GB" sz="675">
              <a:solidFill>
                <a:schemeClr val="accent5">
                  <a:lumMod val="75000"/>
                </a:schemeClr>
              </a:solidFill>
            </a:endParaRPr>
          </a:p>
        </p:txBody>
      </p:sp>
      <p:sp>
        <p:nvSpPr>
          <p:cNvPr id="61" name="TextBox 60">
            <a:extLst>
              <a:ext uri="{FF2B5EF4-FFF2-40B4-BE49-F238E27FC236}">
                <a16:creationId xmlns:a16="http://schemas.microsoft.com/office/drawing/2014/main" id="{C63A179C-D4EC-488A-BF11-E4234E3BF92E}"/>
              </a:ext>
            </a:extLst>
          </p:cNvPr>
          <p:cNvSpPr txBox="1"/>
          <p:nvPr/>
        </p:nvSpPr>
        <p:spPr>
          <a:xfrm>
            <a:off x="2802669" y="3631289"/>
            <a:ext cx="1215000" cy="369332"/>
          </a:xfrm>
          <a:prstGeom prst="rect">
            <a:avLst/>
          </a:prstGeom>
          <a:noFill/>
          <a:ln w="38100">
            <a:noFill/>
          </a:ln>
        </p:spPr>
        <p:txBody>
          <a:bodyPr wrap="square" rtlCol="0">
            <a:spAutoFit/>
          </a:bodyPr>
          <a:lstStyle>
            <a:defPPr>
              <a:defRPr lang="fr-FR"/>
            </a:defPPr>
            <a:lvl1pPr algn="ctr">
              <a:defRPr sz="1400">
                <a:solidFill>
                  <a:srgbClr val="00B050"/>
                </a:solidFill>
              </a:defRPr>
            </a:lvl1pPr>
          </a:lstStyle>
          <a:p>
            <a:pPr marL="192881" indent="-192881" algn="l">
              <a:buFont typeface="Courier New" panose="02070309020205020404" pitchFamily="49" charset="0"/>
              <a:buChar char="o"/>
            </a:pPr>
            <a:r>
              <a:rPr lang="en-IE" sz="900" dirty="0">
                <a:solidFill>
                  <a:schemeClr val="accent5">
                    <a:lumMod val="75000"/>
                  </a:schemeClr>
                </a:solidFill>
              </a:rPr>
              <a:t>Changing world equilibrium</a:t>
            </a:r>
          </a:p>
        </p:txBody>
      </p:sp>
      <p:sp>
        <p:nvSpPr>
          <p:cNvPr id="26" name="Rectangle 25">
            <a:extLst>
              <a:ext uri="{FF2B5EF4-FFF2-40B4-BE49-F238E27FC236}">
                <a16:creationId xmlns:a16="http://schemas.microsoft.com/office/drawing/2014/main" id="{4B2E889A-1855-4971-BB71-64042024B70A}"/>
              </a:ext>
            </a:extLst>
          </p:cNvPr>
          <p:cNvSpPr/>
          <p:nvPr/>
        </p:nvSpPr>
        <p:spPr>
          <a:xfrm>
            <a:off x="1393356" y="2850254"/>
            <a:ext cx="1215000" cy="300082"/>
          </a:xfrm>
          <a:prstGeom prst="rect">
            <a:avLst/>
          </a:prstGeom>
          <a:solidFill>
            <a:schemeClr val="bg1">
              <a:lumMod val="75000"/>
            </a:schemeClr>
          </a:solidFill>
          <a:ln w="38100">
            <a:noFill/>
          </a:ln>
        </p:spPr>
        <p:txBody>
          <a:bodyPr wrap="square" rtlCol="0">
            <a:spAutoFit/>
          </a:bodyPr>
          <a:lstStyle/>
          <a:p>
            <a:pPr marL="160735" indent="-160735">
              <a:buFont typeface="Arial" panose="020B0604020202020204" pitchFamily="34" charset="0"/>
              <a:buChar char="•"/>
            </a:pPr>
            <a:endParaRPr lang="en-GB" sz="1350"/>
          </a:p>
        </p:txBody>
      </p:sp>
      <p:sp>
        <p:nvSpPr>
          <p:cNvPr id="27" name="TextBox 26">
            <a:extLst>
              <a:ext uri="{FF2B5EF4-FFF2-40B4-BE49-F238E27FC236}">
                <a16:creationId xmlns:a16="http://schemas.microsoft.com/office/drawing/2014/main" id="{18745149-0F82-48D0-A0E8-2415919E7EFF}"/>
              </a:ext>
            </a:extLst>
          </p:cNvPr>
          <p:cNvSpPr txBox="1"/>
          <p:nvPr/>
        </p:nvSpPr>
        <p:spPr>
          <a:xfrm>
            <a:off x="1393356" y="2905808"/>
            <a:ext cx="1215000" cy="334835"/>
          </a:xfrm>
          <a:prstGeom prst="rect">
            <a:avLst/>
          </a:prstGeom>
          <a:noFill/>
          <a:ln w="38100">
            <a:noFill/>
          </a:ln>
        </p:spPr>
        <p:txBody>
          <a:bodyPr wrap="square" rtlCol="0">
            <a:spAutoFit/>
          </a:bodyPr>
          <a:lstStyle/>
          <a:p>
            <a:pPr marL="192881" indent="-192881">
              <a:buClr>
                <a:schemeClr val="tx1"/>
              </a:buClr>
              <a:buFont typeface="Courier New" panose="02070309020205020404" pitchFamily="49" charset="0"/>
              <a:buChar char="o"/>
            </a:pPr>
            <a:r>
              <a:rPr lang="en-IE" sz="788" dirty="0"/>
              <a:t>Emerging Markets weakness</a:t>
            </a:r>
          </a:p>
        </p:txBody>
      </p:sp>
      <p:sp>
        <p:nvSpPr>
          <p:cNvPr id="22" name="Espace réservé du numéro de diapositive 5">
            <a:extLst>
              <a:ext uri="{FF2B5EF4-FFF2-40B4-BE49-F238E27FC236}">
                <a16:creationId xmlns:a16="http://schemas.microsoft.com/office/drawing/2014/main" id="{83B20F30-F572-48E5-B997-5FC2210B60CD}"/>
              </a:ext>
            </a:extLst>
          </p:cNvPr>
          <p:cNvSpPr>
            <a:spLocks noGrp="1"/>
          </p:cNvSpPr>
          <p:nvPr>
            <p:ph type="sldNum" sz="quarter" idx="12"/>
          </p:nvPr>
        </p:nvSpPr>
        <p:spPr>
          <a:xfrm>
            <a:off x="321300" y="4277138"/>
            <a:ext cx="135001" cy="101250"/>
          </a:xfrm>
        </p:spPr>
        <p:txBody>
          <a:bodyPr/>
          <a:lstStyle/>
          <a:p>
            <a:fld id="{2B1C6FFC-D040-034F-8B69-20295064E64D}" type="slidenum">
              <a:rPr lang="fr-FR" smtClean="0"/>
              <a:t>110</a:t>
            </a:fld>
            <a:endParaRPr lang="fr-FR" dirty="0"/>
          </a:p>
        </p:txBody>
      </p:sp>
    </p:spTree>
    <p:extLst>
      <p:ext uri="{BB962C8B-B14F-4D97-AF65-F5344CB8AC3E}">
        <p14:creationId xmlns:p14="http://schemas.microsoft.com/office/powerpoint/2010/main" val="311379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0" grpId="0"/>
      <p:bldP spid="60" grpId="0" animBg="1"/>
      <p:bldP spid="61" grpId="0"/>
      <p:bldP spid="26" grpId="0" animBg="1"/>
      <p:bldP spid="2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03</a:t>
            </a:r>
          </a:p>
        </p:txBody>
      </p:sp>
      <p:sp>
        <p:nvSpPr>
          <p:cNvPr id="3" name="Titre 2"/>
          <p:cNvSpPr>
            <a:spLocks noGrp="1"/>
          </p:cNvSpPr>
          <p:nvPr>
            <p:ph type="title"/>
          </p:nvPr>
        </p:nvSpPr>
        <p:spPr/>
        <p:txBody>
          <a:bodyPr>
            <a:normAutofit/>
          </a:bodyPr>
          <a:lstStyle/>
          <a:p>
            <a:r>
              <a:rPr lang="en-GB" dirty="0"/>
              <a:t>Asset Class Analysis</a:t>
            </a:r>
            <a:endParaRPr lang="en-GB" noProof="0" dirty="0"/>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111</a:t>
            </a:fld>
            <a:endParaRPr lang="fr-FR" dirty="0"/>
          </a:p>
        </p:txBody>
      </p:sp>
    </p:spTree>
    <p:extLst>
      <p:ext uri="{BB962C8B-B14F-4D97-AF65-F5344CB8AC3E}">
        <p14:creationId xmlns:p14="http://schemas.microsoft.com/office/powerpoint/2010/main" val="32802190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13" name="Title 1">
            <a:extLst>
              <a:ext uri="{FF2B5EF4-FFF2-40B4-BE49-F238E27FC236}">
                <a16:creationId xmlns:a16="http://schemas.microsoft.com/office/drawing/2014/main" id="{0543ED3D-F16D-47D3-80B3-872168B95F15}"/>
              </a:ext>
            </a:extLst>
          </p:cNvPr>
          <p:cNvSpPr>
            <a:spLocks noGrp="1"/>
          </p:cNvSpPr>
          <p:nvPr>
            <p:ph type="title"/>
          </p:nvPr>
        </p:nvSpPr>
        <p:spPr>
          <a:xfrm>
            <a:off x="405000" y="759281"/>
            <a:ext cx="6047999" cy="291600"/>
          </a:xfrm>
          <a:noFill/>
        </p:spPr>
        <p:txBody>
          <a:bodyPr/>
          <a:lstStyle/>
          <a:p>
            <a:r>
              <a:rPr lang="en-GB" dirty="0"/>
              <a:t> Equity Volatility smile</a:t>
            </a:r>
            <a:endParaRPr lang="it-IT" dirty="0"/>
          </a:p>
        </p:txBody>
      </p:sp>
      <p:graphicFrame>
        <p:nvGraphicFramePr>
          <p:cNvPr id="14" name="Table 13">
            <a:extLst>
              <a:ext uri="{FF2B5EF4-FFF2-40B4-BE49-F238E27FC236}">
                <a16:creationId xmlns:a16="http://schemas.microsoft.com/office/drawing/2014/main" id="{A2582F2F-0F4B-48C8-87BB-91532251B687}"/>
              </a:ext>
            </a:extLst>
          </p:cNvPr>
          <p:cNvGraphicFramePr>
            <a:graphicFrameLocks noGrp="1"/>
          </p:cNvGraphicFramePr>
          <p:nvPr/>
        </p:nvGraphicFramePr>
        <p:xfrm>
          <a:off x="76366" y="1219140"/>
          <a:ext cx="6585692" cy="814294"/>
        </p:xfrm>
        <a:graphic>
          <a:graphicData uri="http://schemas.openxmlformats.org/drawingml/2006/table">
            <a:tbl>
              <a:tblPr/>
              <a:tblGrid>
                <a:gridCol w="462053">
                  <a:extLst>
                    <a:ext uri="{9D8B030D-6E8A-4147-A177-3AD203B41FA5}">
                      <a16:colId xmlns:a16="http://schemas.microsoft.com/office/drawing/2014/main" val="4049913616"/>
                    </a:ext>
                  </a:extLst>
                </a:gridCol>
                <a:gridCol w="428134">
                  <a:extLst>
                    <a:ext uri="{9D8B030D-6E8A-4147-A177-3AD203B41FA5}">
                      <a16:colId xmlns:a16="http://schemas.microsoft.com/office/drawing/2014/main" val="1218133042"/>
                    </a:ext>
                  </a:extLst>
                </a:gridCol>
                <a:gridCol w="313112">
                  <a:extLst>
                    <a:ext uri="{9D8B030D-6E8A-4147-A177-3AD203B41FA5}">
                      <a16:colId xmlns:a16="http://schemas.microsoft.com/office/drawing/2014/main" val="1044466687"/>
                    </a:ext>
                  </a:extLst>
                </a:gridCol>
                <a:gridCol w="313112">
                  <a:extLst>
                    <a:ext uri="{9D8B030D-6E8A-4147-A177-3AD203B41FA5}">
                      <a16:colId xmlns:a16="http://schemas.microsoft.com/office/drawing/2014/main" val="3136657352"/>
                    </a:ext>
                  </a:extLst>
                </a:gridCol>
                <a:gridCol w="313112">
                  <a:extLst>
                    <a:ext uri="{9D8B030D-6E8A-4147-A177-3AD203B41FA5}">
                      <a16:colId xmlns:a16="http://schemas.microsoft.com/office/drawing/2014/main" val="3054150846"/>
                    </a:ext>
                  </a:extLst>
                </a:gridCol>
                <a:gridCol w="313112">
                  <a:extLst>
                    <a:ext uri="{9D8B030D-6E8A-4147-A177-3AD203B41FA5}">
                      <a16:colId xmlns:a16="http://schemas.microsoft.com/office/drawing/2014/main" val="1432517547"/>
                    </a:ext>
                  </a:extLst>
                </a:gridCol>
                <a:gridCol w="313112">
                  <a:extLst>
                    <a:ext uri="{9D8B030D-6E8A-4147-A177-3AD203B41FA5}">
                      <a16:colId xmlns:a16="http://schemas.microsoft.com/office/drawing/2014/main" val="4290372525"/>
                    </a:ext>
                  </a:extLst>
                </a:gridCol>
                <a:gridCol w="313112">
                  <a:extLst>
                    <a:ext uri="{9D8B030D-6E8A-4147-A177-3AD203B41FA5}">
                      <a16:colId xmlns:a16="http://schemas.microsoft.com/office/drawing/2014/main" val="2067019916"/>
                    </a:ext>
                  </a:extLst>
                </a:gridCol>
                <a:gridCol w="468264">
                  <a:extLst>
                    <a:ext uri="{9D8B030D-6E8A-4147-A177-3AD203B41FA5}">
                      <a16:colId xmlns:a16="http://schemas.microsoft.com/office/drawing/2014/main" val="2658160856"/>
                    </a:ext>
                  </a:extLst>
                </a:gridCol>
                <a:gridCol w="503024">
                  <a:extLst>
                    <a:ext uri="{9D8B030D-6E8A-4147-A177-3AD203B41FA5}">
                      <a16:colId xmlns:a16="http://schemas.microsoft.com/office/drawing/2014/main" val="1978093820"/>
                    </a:ext>
                  </a:extLst>
                </a:gridCol>
                <a:gridCol w="440916">
                  <a:extLst>
                    <a:ext uri="{9D8B030D-6E8A-4147-A177-3AD203B41FA5}">
                      <a16:colId xmlns:a16="http://schemas.microsoft.com/office/drawing/2014/main" val="299048957"/>
                    </a:ext>
                  </a:extLst>
                </a:gridCol>
                <a:gridCol w="2404627">
                  <a:extLst>
                    <a:ext uri="{9D8B030D-6E8A-4147-A177-3AD203B41FA5}">
                      <a16:colId xmlns:a16="http://schemas.microsoft.com/office/drawing/2014/main" val="2523347046"/>
                    </a:ext>
                  </a:extLst>
                </a:gridCol>
              </a:tblGrid>
              <a:tr h="121100">
                <a:tc>
                  <a:txBody>
                    <a:bodyPr/>
                    <a:lstStyle/>
                    <a:p>
                      <a:pPr algn="ctr" fontAlgn="ctr"/>
                      <a:r>
                        <a:rPr lang="en-IE" sz="700" b="1" i="0" u="none" strike="noStrike" dirty="0">
                          <a:solidFill>
                            <a:srgbClr val="000000"/>
                          </a:solidFill>
                          <a:effectLst/>
                          <a:latin typeface="Calibri" panose="020F0502020204030204" pitchFamily="34" charset="0"/>
                        </a:rPr>
                        <a:t>VOLATILITY</a:t>
                      </a:r>
                    </a:p>
                  </a:txBody>
                  <a:tcPr marL="3697" marR="3697" marT="36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E" sz="700" b="1" i="0" u="none" strike="noStrike" dirty="0">
                          <a:solidFill>
                            <a:srgbClr val="000000"/>
                          </a:solidFill>
                          <a:effectLst/>
                          <a:latin typeface="Calibri" panose="020F0502020204030204" pitchFamily="34" charset="0"/>
                        </a:rPr>
                        <a:t> </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fontAlgn="ctr"/>
                      <a:r>
                        <a:rPr lang="en-IE" sz="700" b="1" i="0" u="none" strike="noStrike" dirty="0">
                          <a:solidFill>
                            <a:srgbClr val="000000"/>
                          </a:solidFill>
                          <a:effectLst/>
                          <a:latin typeface="Calibri" panose="020F0502020204030204" pitchFamily="34" charset="0"/>
                        </a:rPr>
                        <a:t>3M ASSESSMENT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hMerge="1">
                  <a:txBody>
                    <a:bodyPr/>
                    <a:lstStyle/>
                    <a:p>
                      <a:endParaRPr lang="en-IE"/>
                    </a:p>
                  </a:txBody>
                  <a:tcPr/>
                </a:tc>
                <a:tc>
                  <a:txBody>
                    <a:bodyPr/>
                    <a:lstStyle/>
                    <a:p>
                      <a:pPr algn="ctr" fontAlgn="ctr"/>
                      <a:r>
                        <a:rPr lang="en-IE" sz="700" b="1" i="0" u="none" strike="noStrike">
                          <a:solidFill>
                            <a:srgbClr val="000000"/>
                          </a:solidFill>
                          <a:effectLst/>
                          <a:latin typeface="Calibri" panose="020F0502020204030204" pitchFamily="34" charset="0"/>
                        </a:rPr>
                        <a:t>CONVICTION</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IE" sz="700" b="1" i="0" u="none" strike="noStrike" dirty="0">
                          <a:solidFill>
                            <a:srgbClr val="000000"/>
                          </a:solidFill>
                          <a:effectLst/>
                          <a:latin typeface="Calibri" panose="020F0502020204030204" pitchFamily="34" charset="0"/>
                        </a:rPr>
                        <a:t>ASSET CLASS RETURNS</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IE"/>
                    </a:p>
                  </a:txBody>
                  <a:tcPr/>
                </a:tc>
                <a:tc>
                  <a:txBody>
                    <a:bodyPr/>
                    <a:lstStyle/>
                    <a:p>
                      <a:pPr algn="ctr" fontAlgn="ctr"/>
                      <a:r>
                        <a:rPr lang="en-IE" sz="700" b="1" i="0" u="none" strike="noStrike" dirty="0">
                          <a:solidFill>
                            <a:srgbClr val="000000"/>
                          </a:solidFill>
                          <a:effectLst/>
                          <a:latin typeface="Calibri" panose="020F0502020204030204" pitchFamily="34" charset="0"/>
                        </a:rPr>
                        <a:t>3M ASSESSMENT RATIONALE</a:t>
                      </a:r>
                    </a:p>
                  </a:txBody>
                  <a:tcPr marL="3697" marR="3697" marT="36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298432"/>
                  </a:ext>
                </a:extLst>
              </a:tr>
              <a:tr h="346597">
                <a:tc>
                  <a:txBody>
                    <a:bodyPr/>
                    <a:lstStyle/>
                    <a:p>
                      <a:pPr algn="ctr" fontAlgn="ctr"/>
                      <a:r>
                        <a:rPr lang="en-IE" sz="800" b="1" i="0" u="none" strike="noStrike">
                          <a:solidFill>
                            <a:srgbClr val="000000"/>
                          </a:solidFill>
                          <a:effectLst/>
                          <a:latin typeface="Calibri" panose="020F0502020204030204" pitchFamily="34" charset="0"/>
                        </a:rPr>
                        <a:t> </a:t>
                      </a:r>
                    </a:p>
                  </a:txBody>
                  <a:tcPr marL="3697" marR="3697" marT="36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a:solidFill>
                            <a:srgbClr val="000000"/>
                          </a:solidFill>
                          <a:effectLst/>
                          <a:latin typeface="Calibri" panose="020F0502020204030204" pitchFamily="34" charset="0"/>
                        </a:rPr>
                        <a:t>TICKER</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a:solidFill>
                            <a:srgbClr val="000000"/>
                          </a:solidFill>
                          <a:effectLst/>
                          <a:latin typeface="Calibri" panose="020F0502020204030204" pitchFamily="34" charset="0"/>
                        </a:rPr>
                        <a:t>Level</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Since Last committee</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1" i="0" u="none" strike="noStrike" dirty="0">
                          <a:solidFill>
                            <a:srgbClr val="000000"/>
                          </a:solidFill>
                          <a:effectLst/>
                          <a:latin typeface="Calibri" panose="020F0502020204030204" pitchFamily="34" charset="0"/>
                        </a:rPr>
                        <a:t>Since Last change in view</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en-IE" sz="800" b="1" i="0" u="none" strike="noStrike" dirty="0">
                          <a:solidFill>
                            <a:srgbClr val="000000"/>
                          </a:solidFill>
                          <a:effectLst/>
                          <a:latin typeface="Calibri" panose="020F0502020204030204" pitchFamily="34" charset="0"/>
                        </a:rPr>
                        <a:t> </a:t>
                      </a:r>
                    </a:p>
                  </a:txBody>
                  <a:tcPr marL="3697" marR="3697" marT="36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0295556"/>
                  </a:ext>
                </a:extLst>
              </a:tr>
              <a:tr h="346597">
                <a:tc>
                  <a:txBody>
                    <a:bodyPr/>
                    <a:lstStyle/>
                    <a:p>
                      <a:pPr algn="ctr" fontAlgn="ctr"/>
                      <a:r>
                        <a:rPr lang="en-IE" sz="800" b="1" i="0" u="none" strike="noStrike" dirty="0" err="1">
                          <a:solidFill>
                            <a:srgbClr val="3E3E40"/>
                          </a:solidFill>
                          <a:effectLst/>
                          <a:latin typeface="PIFranklinGothicBookCond"/>
                        </a:rPr>
                        <a:t>VEquity</a:t>
                      </a:r>
                      <a:endParaRPr lang="en-IE" sz="800" b="1" i="0" u="none" strike="noStrike" dirty="0">
                        <a:solidFill>
                          <a:srgbClr val="3E3E40"/>
                        </a:solidFill>
                        <a:effectLst/>
                        <a:latin typeface="PIFranklinGothicBookCond"/>
                      </a:endParaRPr>
                    </a:p>
                  </a:txBody>
                  <a:tcPr marL="3697" marR="3697" marT="3697"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0" i="0" u="none" strike="noStrike" dirty="0">
                          <a:solidFill>
                            <a:srgbClr val="000000"/>
                          </a:solidFill>
                          <a:effectLst/>
                          <a:latin typeface="Calibri" panose="020F0502020204030204" pitchFamily="34" charset="0"/>
                        </a:rPr>
                        <a:t>VIX Index</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IE" sz="800" b="0" i="0" u="none" strike="noStrike">
                          <a:solidFill>
                            <a:srgbClr val="000000"/>
                          </a:solidFill>
                          <a:effectLst/>
                          <a:latin typeface="Calibri" panose="020F0502020204030204" pitchFamily="34" charset="0"/>
                        </a:rPr>
                        <a:t> </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endParaRPr lang="en-IE" sz="800" b="0" i="0" u="none" strike="noStrike" dirty="0">
                        <a:solidFill>
                          <a:srgbClr val="000000"/>
                        </a:solidFill>
                        <a:effectLst/>
                        <a:latin typeface="Calibri" panose="020F0502020204030204" pitchFamily="34" charset="0"/>
                      </a:endParaRP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en-IE" sz="800" b="0" i="0" u="none" strike="noStrike" dirty="0">
                        <a:solidFill>
                          <a:srgbClr val="000000"/>
                        </a:solidFill>
                        <a:effectLst/>
                        <a:latin typeface="Calibri" panose="020F0502020204030204" pitchFamily="34" charset="0"/>
                      </a:endParaRP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IE" sz="800" b="0" i="0" u="none" strike="noStrike" dirty="0">
                          <a:solidFill>
                            <a:srgbClr val="000000"/>
                          </a:solidFill>
                          <a:effectLst/>
                          <a:latin typeface="Calibri" panose="020F0502020204030204" pitchFamily="34" charset="0"/>
                        </a:rPr>
                        <a:t>x</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endParaRPr lang="en-IE" sz="800" b="0" i="0" u="none" strike="noStrike" dirty="0">
                        <a:solidFill>
                          <a:srgbClr val="000000"/>
                        </a:solidFill>
                        <a:effectLst/>
                        <a:latin typeface="Calibri" panose="020F0502020204030204" pitchFamily="34" charset="0"/>
                      </a:endParaRP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endParaRPr lang="en-IE" sz="800" b="0" i="0" u="none" strike="noStrike" dirty="0">
                        <a:solidFill>
                          <a:srgbClr val="000000"/>
                        </a:solidFill>
                        <a:effectLst/>
                        <a:latin typeface="Calibri" panose="020F0502020204030204" pitchFamily="34" charset="0"/>
                      </a:endParaRP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endParaRPr lang="en-IE" sz="800" b="1" i="0" u="none" strike="noStrike" dirty="0">
                        <a:solidFill>
                          <a:srgbClr val="000000"/>
                        </a:solidFill>
                        <a:effectLst/>
                        <a:latin typeface="Calibri" panose="020F0502020204030204" pitchFamily="34" charset="0"/>
                      </a:endParaRP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ctr"/>
                      <a:r>
                        <a:rPr lang="en-IE" sz="800" b="1" i="0" u="none" strike="noStrike" dirty="0">
                          <a:solidFill>
                            <a:srgbClr val="000000"/>
                          </a:solidFill>
                          <a:effectLst/>
                          <a:latin typeface="Calibri" panose="020F0502020204030204" pitchFamily="34" charset="0"/>
                        </a:rPr>
                        <a:t>+</a:t>
                      </a:r>
                    </a:p>
                  </a:txBody>
                  <a:tcPr marL="3697" marR="3697" marT="369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l" fontAlgn="ctr"/>
                      <a:r>
                        <a:rPr lang="en-IE" sz="800" b="0" i="0" u="none" strike="noStrike" dirty="0">
                          <a:solidFill>
                            <a:srgbClr val="000000"/>
                          </a:solidFill>
                          <a:effectLst/>
                          <a:latin typeface="Calibri" panose="020F0502020204030204" pitchFamily="34" charset="0"/>
                        </a:rPr>
                        <a:t>Current skew and implied vol decreased from last month. Implied </a:t>
                      </a:r>
                      <a:r>
                        <a:rPr lang="en-IE" sz="800" b="0" i="0" u="none" strike="noStrike" dirty="0" err="1">
                          <a:solidFill>
                            <a:srgbClr val="000000"/>
                          </a:solidFill>
                          <a:effectLst/>
                          <a:latin typeface="Calibri" panose="020F0502020204030204" pitchFamily="34" charset="0"/>
                        </a:rPr>
                        <a:t>vol</a:t>
                      </a:r>
                      <a:r>
                        <a:rPr lang="en-IE" sz="800" b="0" i="0" u="none" strike="noStrike" dirty="0">
                          <a:solidFill>
                            <a:srgbClr val="000000"/>
                          </a:solidFill>
                          <a:effectLst/>
                          <a:latin typeface="Calibri" panose="020F0502020204030204" pitchFamily="34" charset="0"/>
                        </a:rPr>
                        <a:t> increased since last</a:t>
                      </a:r>
                      <a:r>
                        <a:rPr lang="en-IE" sz="800" b="0" i="0" u="none" strike="noStrike" baseline="0" dirty="0">
                          <a:solidFill>
                            <a:srgbClr val="000000"/>
                          </a:solidFill>
                          <a:effectLst/>
                          <a:latin typeface="Calibri" panose="020F0502020204030204" pitchFamily="34" charset="0"/>
                        </a:rPr>
                        <a:t> month</a:t>
                      </a:r>
                      <a:r>
                        <a:rPr lang="en-IE" sz="800" b="0" i="0" u="none" strike="noStrike" dirty="0">
                          <a:solidFill>
                            <a:srgbClr val="000000"/>
                          </a:solidFill>
                          <a:effectLst/>
                          <a:latin typeface="Calibri" panose="020F0502020204030204" pitchFamily="34" charset="0"/>
                        </a:rPr>
                        <a:t>. The vol is considered attractive</a:t>
                      </a:r>
                      <a:r>
                        <a:rPr lang="en-IE" sz="800" b="0" i="0" u="none" strike="noStrike" baseline="0" dirty="0">
                          <a:solidFill>
                            <a:srgbClr val="000000"/>
                          </a:solidFill>
                          <a:effectLst/>
                          <a:latin typeface="Calibri" panose="020F0502020204030204" pitchFamily="34" charset="0"/>
                        </a:rPr>
                        <a:t>. Market very dependent on short term news. </a:t>
                      </a:r>
                      <a:endParaRPr lang="en-IE" sz="800" b="0" i="0" u="none" strike="noStrike" dirty="0">
                        <a:solidFill>
                          <a:srgbClr val="000000"/>
                        </a:solidFill>
                        <a:effectLst/>
                        <a:latin typeface="Calibri" panose="020F0502020204030204" pitchFamily="34" charset="0"/>
                      </a:endParaRPr>
                    </a:p>
                  </a:txBody>
                  <a:tcPr marL="3697" marR="3697" marT="3697"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603829265"/>
                  </a:ext>
                </a:extLst>
              </a:tr>
            </a:tbl>
          </a:graphicData>
        </a:graphic>
      </p:graphicFrame>
      <p:sp>
        <p:nvSpPr>
          <p:cNvPr id="17" name="Espace réservé du numéro de diapositive 5">
            <a:extLst>
              <a:ext uri="{FF2B5EF4-FFF2-40B4-BE49-F238E27FC236}">
                <a16:creationId xmlns:a16="http://schemas.microsoft.com/office/drawing/2014/main" id="{26477C5E-0ADE-47E9-97C5-723544BEF970}"/>
              </a:ext>
            </a:extLst>
          </p:cNvPr>
          <p:cNvSpPr>
            <a:spLocks noGrp="1"/>
          </p:cNvSpPr>
          <p:nvPr>
            <p:ph type="sldNum" sz="quarter" idx="12"/>
          </p:nvPr>
        </p:nvSpPr>
        <p:spPr>
          <a:xfrm>
            <a:off x="321300" y="4277138"/>
            <a:ext cx="135001" cy="101250"/>
          </a:xfrm>
        </p:spPr>
        <p:txBody>
          <a:bodyPr/>
          <a:lstStyle/>
          <a:p>
            <a:fld id="{2B1C6FFC-D040-034F-8B69-20295064E64D}" type="slidenum">
              <a:rPr lang="fr-FR" smtClean="0"/>
              <a:t>112</a:t>
            </a:fld>
            <a:endParaRPr lang="fr-FR" dirty="0"/>
          </a:p>
        </p:txBody>
      </p:sp>
      <p:pic>
        <p:nvPicPr>
          <p:cNvPr id="5" name="Picture 4">
            <a:extLst>
              <a:ext uri="{FF2B5EF4-FFF2-40B4-BE49-F238E27FC236}">
                <a16:creationId xmlns:a16="http://schemas.microsoft.com/office/drawing/2014/main" id="{9F03DB72-ABAE-B2F4-EA2D-163DE1E43731}"/>
              </a:ext>
            </a:extLst>
          </p:cNvPr>
          <p:cNvPicPr>
            <a:picLocks noChangeAspect="1"/>
          </p:cNvPicPr>
          <p:nvPr/>
        </p:nvPicPr>
        <p:blipFill>
          <a:blip r:embed="rId4"/>
          <a:stretch>
            <a:fillRect/>
          </a:stretch>
        </p:blipFill>
        <p:spPr>
          <a:xfrm>
            <a:off x="3641363" y="2180992"/>
            <a:ext cx="2623098" cy="1948587"/>
          </a:xfrm>
          <a:prstGeom prst="rect">
            <a:avLst/>
          </a:prstGeom>
        </p:spPr>
      </p:pic>
      <p:pic>
        <p:nvPicPr>
          <p:cNvPr id="6" name="Picture 5">
            <a:extLst>
              <a:ext uri="{FF2B5EF4-FFF2-40B4-BE49-F238E27FC236}">
                <a16:creationId xmlns:a16="http://schemas.microsoft.com/office/drawing/2014/main" id="{C00A46B6-DE7E-3BB5-D8AA-4D1E005CE504}"/>
              </a:ext>
            </a:extLst>
          </p:cNvPr>
          <p:cNvPicPr>
            <a:picLocks noChangeAspect="1"/>
          </p:cNvPicPr>
          <p:nvPr/>
        </p:nvPicPr>
        <p:blipFill>
          <a:blip r:embed="rId5"/>
          <a:stretch>
            <a:fillRect/>
          </a:stretch>
        </p:blipFill>
        <p:spPr>
          <a:xfrm>
            <a:off x="321299" y="2180234"/>
            <a:ext cx="2625903" cy="1948587"/>
          </a:xfrm>
          <a:prstGeom prst="rect">
            <a:avLst/>
          </a:prstGeom>
        </p:spPr>
      </p:pic>
    </p:spTree>
    <p:extLst>
      <p:ext uri="{BB962C8B-B14F-4D97-AF65-F5344CB8AC3E}">
        <p14:creationId xmlns:p14="http://schemas.microsoft.com/office/powerpoint/2010/main" val="32076018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113</a:t>
            </a:fld>
            <a:endParaRPr lang="fr-FR" sz="525" dirty="0"/>
          </a:p>
        </p:txBody>
      </p:sp>
      <p:sp>
        <p:nvSpPr>
          <p:cNvPr id="13" name="Title 2">
            <a:extLst>
              <a:ext uri="{FF2B5EF4-FFF2-40B4-BE49-F238E27FC236}">
                <a16:creationId xmlns:a16="http://schemas.microsoft.com/office/drawing/2014/main" id="{285F9294-A33E-4475-A12D-0D45C8DF43D3}"/>
              </a:ext>
            </a:extLst>
          </p:cNvPr>
          <p:cNvSpPr>
            <a:spLocks noGrp="1"/>
          </p:cNvSpPr>
          <p:nvPr>
            <p:ph type="title"/>
          </p:nvPr>
        </p:nvSpPr>
        <p:spPr>
          <a:xfrm>
            <a:off x="405000" y="955224"/>
            <a:ext cx="6047999" cy="291600"/>
          </a:xfrm>
          <a:noFill/>
        </p:spPr>
        <p:txBody>
          <a:bodyPr>
            <a:normAutofit/>
          </a:bodyPr>
          <a:lstStyle/>
          <a:p>
            <a:r>
              <a:rPr lang="en-GB" dirty="0"/>
              <a:t>Equity implied volatilities vs long term history</a:t>
            </a:r>
            <a:endParaRPr lang="fr-FR" dirty="0"/>
          </a:p>
        </p:txBody>
      </p:sp>
      <p:sp>
        <p:nvSpPr>
          <p:cNvPr id="14" name="Text Placeholder 4">
            <a:extLst>
              <a:ext uri="{FF2B5EF4-FFF2-40B4-BE49-F238E27FC236}">
                <a16:creationId xmlns:a16="http://schemas.microsoft.com/office/drawing/2014/main" id="{4D155472-0696-4666-8862-F7A11513B9ED}"/>
              </a:ext>
            </a:extLst>
          </p:cNvPr>
          <p:cNvSpPr>
            <a:spLocks noGrp="1"/>
          </p:cNvSpPr>
          <p:nvPr>
            <p:ph type="body" sz="quarter" idx="13"/>
          </p:nvPr>
        </p:nvSpPr>
        <p:spPr>
          <a:xfrm>
            <a:off x="280085" y="1215290"/>
            <a:ext cx="3361866" cy="228362"/>
          </a:xfrm>
        </p:spPr>
        <p:txBody>
          <a:bodyPr anchor="ctr">
            <a:normAutofit/>
          </a:bodyPr>
          <a:lstStyle/>
          <a:p>
            <a:pPr algn="ctr"/>
            <a:r>
              <a:rPr lang="en-US" dirty="0"/>
              <a:t>Current</a:t>
            </a:r>
            <a:r>
              <a:rPr lang="fr-FR" dirty="0"/>
              <a:t> values quantiles in the distributions </a:t>
            </a:r>
            <a:r>
              <a:rPr lang="fr-FR" dirty="0" err="1"/>
              <a:t>since</a:t>
            </a:r>
            <a:r>
              <a:rPr lang="fr-FR" dirty="0"/>
              <a:t> 2012</a:t>
            </a:r>
          </a:p>
        </p:txBody>
      </p:sp>
      <p:pic>
        <p:nvPicPr>
          <p:cNvPr id="3" name="Picture 2">
            <a:extLst>
              <a:ext uri="{FF2B5EF4-FFF2-40B4-BE49-F238E27FC236}">
                <a16:creationId xmlns:a16="http://schemas.microsoft.com/office/drawing/2014/main" id="{530CE1E2-4E28-6DC0-E8D8-1D6E146ADB21}"/>
              </a:ext>
            </a:extLst>
          </p:cNvPr>
          <p:cNvPicPr>
            <a:picLocks noChangeAspect="1"/>
          </p:cNvPicPr>
          <p:nvPr/>
        </p:nvPicPr>
        <p:blipFill>
          <a:blip r:embed="rId4"/>
          <a:stretch>
            <a:fillRect/>
          </a:stretch>
        </p:blipFill>
        <p:spPr>
          <a:xfrm>
            <a:off x="3523642" y="1461853"/>
            <a:ext cx="2968871" cy="2507492"/>
          </a:xfrm>
          <a:prstGeom prst="rect">
            <a:avLst/>
          </a:prstGeom>
        </p:spPr>
      </p:pic>
      <p:cxnSp>
        <p:nvCxnSpPr>
          <p:cNvPr id="6" name="Straight Arrow Connector 5">
            <a:extLst>
              <a:ext uri="{FF2B5EF4-FFF2-40B4-BE49-F238E27FC236}">
                <a16:creationId xmlns:a16="http://schemas.microsoft.com/office/drawing/2014/main" id="{C2100F6B-756D-EF64-4C05-F063A6DED940}"/>
              </a:ext>
            </a:extLst>
          </p:cNvPr>
          <p:cNvCxnSpPr/>
          <p:nvPr/>
        </p:nvCxnSpPr>
        <p:spPr>
          <a:xfrm>
            <a:off x="6377299" y="1732526"/>
            <a:ext cx="0" cy="1320326"/>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8DA1CC3-0181-26FC-DD93-331827143468}"/>
              </a:ext>
            </a:extLst>
          </p:cNvPr>
          <p:cNvPicPr>
            <a:picLocks noChangeAspect="1"/>
          </p:cNvPicPr>
          <p:nvPr/>
        </p:nvPicPr>
        <p:blipFill>
          <a:blip r:embed="rId5"/>
          <a:stretch>
            <a:fillRect/>
          </a:stretch>
        </p:blipFill>
        <p:spPr>
          <a:xfrm>
            <a:off x="341970" y="1461852"/>
            <a:ext cx="2957422" cy="2499617"/>
          </a:xfrm>
          <a:prstGeom prst="rect">
            <a:avLst/>
          </a:prstGeom>
        </p:spPr>
      </p:pic>
    </p:spTree>
    <p:extLst>
      <p:ext uri="{BB962C8B-B14F-4D97-AF65-F5344CB8AC3E}">
        <p14:creationId xmlns:p14="http://schemas.microsoft.com/office/powerpoint/2010/main" val="36905354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114</a:t>
            </a:fld>
            <a:endParaRPr lang="fr-FR" sz="525" dirty="0"/>
          </a:p>
        </p:txBody>
      </p:sp>
      <p:sp>
        <p:nvSpPr>
          <p:cNvPr id="13" name="Title 1">
            <a:extLst>
              <a:ext uri="{FF2B5EF4-FFF2-40B4-BE49-F238E27FC236}">
                <a16:creationId xmlns:a16="http://schemas.microsoft.com/office/drawing/2014/main" id="{FE8BFECD-7B3F-4996-B657-5C3C5C6BBB5D}"/>
              </a:ext>
            </a:extLst>
          </p:cNvPr>
          <p:cNvSpPr>
            <a:spLocks noGrp="1"/>
          </p:cNvSpPr>
          <p:nvPr>
            <p:ph type="title"/>
          </p:nvPr>
        </p:nvSpPr>
        <p:spPr>
          <a:xfrm>
            <a:off x="405000" y="867566"/>
            <a:ext cx="6047999" cy="291600"/>
          </a:xfrm>
          <a:noFill/>
        </p:spPr>
        <p:txBody>
          <a:bodyPr/>
          <a:lstStyle/>
          <a:p>
            <a:r>
              <a:rPr lang="fr-FR" dirty="0" err="1"/>
              <a:t>Current</a:t>
            </a:r>
            <a:r>
              <a:rPr lang="fr-FR" dirty="0"/>
              <a:t> </a:t>
            </a:r>
            <a:r>
              <a:rPr lang="fr-FR" dirty="0" err="1"/>
              <a:t>volatility</a:t>
            </a:r>
            <a:r>
              <a:rPr lang="fr-FR" dirty="0"/>
              <a:t> structure</a:t>
            </a:r>
          </a:p>
        </p:txBody>
      </p:sp>
      <p:sp>
        <p:nvSpPr>
          <p:cNvPr id="14" name="Text Placeholder 2">
            <a:extLst>
              <a:ext uri="{FF2B5EF4-FFF2-40B4-BE49-F238E27FC236}">
                <a16:creationId xmlns:a16="http://schemas.microsoft.com/office/drawing/2014/main" id="{D8DD36E4-EB62-4AC3-82CF-3A3175C1A9D7}"/>
              </a:ext>
            </a:extLst>
          </p:cNvPr>
          <p:cNvSpPr>
            <a:spLocks noGrp="1"/>
          </p:cNvSpPr>
          <p:nvPr>
            <p:ph type="body" sz="quarter" idx="13"/>
          </p:nvPr>
        </p:nvSpPr>
        <p:spPr>
          <a:xfrm>
            <a:off x="404813" y="1158185"/>
            <a:ext cx="6048186" cy="228362"/>
          </a:xfrm>
        </p:spPr>
        <p:txBody>
          <a:bodyPr/>
          <a:lstStyle/>
          <a:p>
            <a:endParaRPr lang="fr-FR" dirty="0"/>
          </a:p>
        </p:txBody>
      </p:sp>
      <p:pic>
        <p:nvPicPr>
          <p:cNvPr id="2" name="Picture 1">
            <a:extLst>
              <a:ext uri="{FF2B5EF4-FFF2-40B4-BE49-F238E27FC236}">
                <a16:creationId xmlns:a16="http://schemas.microsoft.com/office/drawing/2014/main" id="{473BE8C2-228B-0822-6AD0-AA5B7DBCC742}"/>
              </a:ext>
            </a:extLst>
          </p:cNvPr>
          <p:cNvPicPr>
            <a:picLocks noChangeAspect="1"/>
          </p:cNvPicPr>
          <p:nvPr/>
        </p:nvPicPr>
        <p:blipFill>
          <a:blip r:embed="rId4"/>
          <a:stretch>
            <a:fillRect/>
          </a:stretch>
        </p:blipFill>
        <p:spPr>
          <a:xfrm>
            <a:off x="1246491" y="1528810"/>
            <a:ext cx="3305161" cy="2135768"/>
          </a:xfrm>
          <a:prstGeom prst="rect">
            <a:avLst/>
          </a:prstGeom>
        </p:spPr>
      </p:pic>
    </p:spTree>
    <p:extLst>
      <p:ext uri="{BB962C8B-B14F-4D97-AF65-F5344CB8AC3E}">
        <p14:creationId xmlns:p14="http://schemas.microsoft.com/office/powerpoint/2010/main" val="1245309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0" y="959891"/>
            <a:ext cx="5002503" cy="293027"/>
          </a:xfrm>
          <a:noFill/>
        </p:spPr>
        <p:txBody>
          <a:bodyPr>
            <a:normAutofit/>
          </a:bodyPr>
          <a:lstStyle/>
          <a:p>
            <a:r>
              <a:rPr lang="it-IT" dirty="0"/>
              <a:t>Rates </a:t>
            </a:r>
            <a:r>
              <a:rPr lang="de-DE" dirty="0"/>
              <a:t>– EU </a:t>
            </a:r>
            <a:r>
              <a:rPr lang="de-DE" dirty="0" err="1"/>
              <a:t>vs</a:t>
            </a:r>
            <a:r>
              <a:rPr lang="de-DE" dirty="0"/>
              <a:t> US </a:t>
            </a:r>
            <a:endParaRPr lang="it-IT" dirty="0"/>
          </a:p>
        </p:txBody>
      </p:sp>
      <p:sp>
        <p:nvSpPr>
          <p:cNvPr id="5" name="Espace réservé du numéro de diapositive 4">
            <a:extLst>
              <a:ext uri="{FF2B5EF4-FFF2-40B4-BE49-F238E27FC236}">
                <a16:creationId xmlns:a16="http://schemas.microsoft.com/office/drawing/2014/main" id="{827FD728-A44E-4258-8817-02BDAB7A782B}"/>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115</a:t>
            </a:fld>
            <a:endParaRPr lang="fr-FR" sz="525" dirty="0"/>
          </a:p>
        </p:txBody>
      </p:sp>
      <p:pic>
        <p:nvPicPr>
          <p:cNvPr id="6" name="Picture 5">
            <a:extLst>
              <a:ext uri="{FF2B5EF4-FFF2-40B4-BE49-F238E27FC236}">
                <a16:creationId xmlns:a16="http://schemas.microsoft.com/office/drawing/2014/main" id="{A751C75A-A44F-40B3-89EF-818397873AF6}"/>
              </a:ext>
            </a:extLst>
          </p:cNvPr>
          <p:cNvPicPr>
            <a:picLocks noChangeAspect="1"/>
          </p:cNvPicPr>
          <p:nvPr/>
        </p:nvPicPr>
        <p:blipFill>
          <a:blip r:embed="rId2"/>
          <a:stretch>
            <a:fillRect/>
          </a:stretch>
        </p:blipFill>
        <p:spPr>
          <a:xfrm>
            <a:off x="3402771" y="2747619"/>
            <a:ext cx="2616169" cy="1338606"/>
          </a:xfrm>
          <a:prstGeom prst="rect">
            <a:avLst/>
          </a:prstGeom>
        </p:spPr>
      </p:pic>
      <p:pic>
        <p:nvPicPr>
          <p:cNvPr id="9" name="Picture 8">
            <a:extLst>
              <a:ext uri="{FF2B5EF4-FFF2-40B4-BE49-F238E27FC236}">
                <a16:creationId xmlns:a16="http://schemas.microsoft.com/office/drawing/2014/main" id="{87A60F24-85D8-4536-A861-D01E3ABA8122}"/>
              </a:ext>
            </a:extLst>
          </p:cNvPr>
          <p:cNvPicPr>
            <a:picLocks noChangeAspect="1"/>
          </p:cNvPicPr>
          <p:nvPr/>
        </p:nvPicPr>
        <p:blipFill>
          <a:blip r:embed="rId3"/>
          <a:stretch>
            <a:fillRect/>
          </a:stretch>
        </p:blipFill>
        <p:spPr>
          <a:xfrm>
            <a:off x="155703" y="1185863"/>
            <a:ext cx="2697035" cy="1571209"/>
          </a:xfrm>
          <a:prstGeom prst="rect">
            <a:avLst/>
          </a:prstGeom>
        </p:spPr>
      </p:pic>
      <p:pic>
        <p:nvPicPr>
          <p:cNvPr id="12" name="Picture 11">
            <a:extLst>
              <a:ext uri="{FF2B5EF4-FFF2-40B4-BE49-F238E27FC236}">
                <a16:creationId xmlns:a16="http://schemas.microsoft.com/office/drawing/2014/main" id="{89E0FEBD-68C1-48AB-B1E4-896BDE747DF2}"/>
              </a:ext>
            </a:extLst>
          </p:cNvPr>
          <p:cNvPicPr>
            <a:picLocks noChangeAspect="1"/>
          </p:cNvPicPr>
          <p:nvPr/>
        </p:nvPicPr>
        <p:blipFill>
          <a:blip r:embed="rId4"/>
          <a:stretch>
            <a:fillRect/>
          </a:stretch>
        </p:blipFill>
        <p:spPr>
          <a:xfrm>
            <a:off x="321300" y="2772984"/>
            <a:ext cx="2339578" cy="1303716"/>
          </a:xfrm>
          <a:prstGeom prst="rect">
            <a:avLst/>
          </a:prstGeom>
        </p:spPr>
      </p:pic>
      <p:pic>
        <p:nvPicPr>
          <p:cNvPr id="15" name="Picture 14">
            <a:extLst>
              <a:ext uri="{FF2B5EF4-FFF2-40B4-BE49-F238E27FC236}">
                <a16:creationId xmlns:a16="http://schemas.microsoft.com/office/drawing/2014/main" id="{388560F2-8EC9-492C-958E-BB9F05BDE68D}"/>
              </a:ext>
            </a:extLst>
          </p:cNvPr>
          <p:cNvPicPr>
            <a:picLocks noChangeAspect="1"/>
          </p:cNvPicPr>
          <p:nvPr/>
        </p:nvPicPr>
        <p:blipFill>
          <a:blip r:embed="rId5"/>
          <a:stretch>
            <a:fillRect/>
          </a:stretch>
        </p:blipFill>
        <p:spPr>
          <a:xfrm>
            <a:off x="3259198" y="1201758"/>
            <a:ext cx="2970152" cy="1571227"/>
          </a:xfrm>
          <a:prstGeom prst="rect">
            <a:avLst/>
          </a:prstGeom>
        </p:spPr>
      </p:pic>
    </p:spTree>
    <p:extLst>
      <p:ext uri="{BB962C8B-B14F-4D97-AF65-F5344CB8AC3E}">
        <p14:creationId xmlns:p14="http://schemas.microsoft.com/office/powerpoint/2010/main" val="28020658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0" y="993229"/>
            <a:ext cx="5002503" cy="293027"/>
          </a:xfrm>
          <a:noFill/>
        </p:spPr>
        <p:txBody>
          <a:bodyPr>
            <a:normAutofit/>
          </a:bodyPr>
          <a:lstStyle/>
          <a:p>
            <a:r>
              <a:rPr lang="it-IT" dirty="0"/>
              <a:t>Rates </a:t>
            </a:r>
            <a:r>
              <a:rPr lang="de-DE" dirty="0"/>
              <a:t>– </a:t>
            </a:r>
            <a:r>
              <a:rPr lang="de-DE" dirty="0" err="1"/>
              <a:t>Volatility</a:t>
            </a:r>
            <a:r>
              <a:rPr lang="de-DE" dirty="0"/>
              <a:t> </a:t>
            </a:r>
            <a:r>
              <a:rPr lang="de-DE" dirty="0" err="1"/>
              <a:t>improved</a:t>
            </a:r>
            <a:r>
              <a:rPr lang="de-DE" dirty="0"/>
              <a:t> but still high</a:t>
            </a:r>
            <a:endParaRPr lang="it-IT" dirty="0"/>
          </a:p>
        </p:txBody>
      </p:sp>
      <p:sp>
        <p:nvSpPr>
          <p:cNvPr id="5" name="Espace réservé du numéro de diapositive 4">
            <a:extLst>
              <a:ext uri="{FF2B5EF4-FFF2-40B4-BE49-F238E27FC236}">
                <a16:creationId xmlns:a16="http://schemas.microsoft.com/office/drawing/2014/main" id="{827FD728-A44E-4258-8817-02BDAB7A782B}"/>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116</a:t>
            </a:fld>
            <a:endParaRPr lang="fr-FR" sz="525" dirty="0"/>
          </a:p>
        </p:txBody>
      </p:sp>
      <p:pic>
        <p:nvPicPr>
          <p:cNvPr id="4" name="Picture 3">
            <a:extLst>
              <a:ext uri="{FF2B5EF4-FFF2-40B4-BE49-F238E27FC236}">
                <a16:creationId xmlns:a16="http://schemas.microsoft.com/office/drawing/2014/main" id="{75A08127-6D0E-409B-AB04-4D1EDD7E3E19}"/>
              </a:ext>
            </a:extLst>
          </p:cNvPr>
          <p:cNvPicPr>
            <a:picLocks noChangeAspect="1"/>
          </p:cNvPicPr>
          <p:nvPr/>
        </p:nvPicPr>
        <p:blipFill>
          <a:blip r:embed="rId2"/>
          <a:stretch>
            <a:fillRect/>
          </a:stretch>
        </p:blipFill>
        <p:spPr>
          <a:xfrm>
            <a:off x="358158" y="1328739"/>
            <a:ext cx="2397181" cy="1437671"/>
          </a:xfrm>
          <a:prstGeom prst="rect">
            <a:avLst/>
          </a:prstGeom>
        </p:spPr>
      </p:pic>
      <p:pic>
        <p:nvPicPr>
          <p:cNvPr id="8" name="Picture 7">
            <a:extLst>
              <a:ext uri="{FF2B5EF4-FFF2-40B4-BE49-F238E27FC236}">
                <a16:creationId xmlns:a16="http://schemas.microsoft.com/office/drawing/2014/main" id="{34061421-34CB-4100-AFDA-26C9575E4707}"/>
              </a:ext>
            </a:extLst>
          </p:cNvPr>
          <p:cNvPicPr>
            <a:picLocks noChangeAspect="1"/>
          </p:cNvPicPr>
          <p:nvPr/>
        </p:nvPicPr>
        <p:blipFill>
          <a:blip r:embed="rId3"/>
          <a:stretch>
            <a:fillRect/>
          </a:stretch>
        </p:blipFill>
        <p:spPr>
          <a:xfrm>
            <a:off x="3246930" y="1328739"/>
            <a:ext cx="2445818" cy="1437671"/>
          </a:xfrm>
          <a:prstGeom prst="rect">
            <a:avLst/>
          </a:prstGeom>
        </p:spPr>
      </p:pic>
      <p:pic>
        <p:nvPicPr>
          <p:cNvPr id="11" name="Picture 10">
            <a:extLst>
              <a:ext uri="{FF2B5EF4-FFF2-40B4-BE49-F238E27FC236}">
                <a16:creationId xmlns:a16="http://schemas.microsoft.com/office/drawing/2014/main" id="{467DF595-5A3D-44F8-975C-ADA587DB754F}"/>
              </a:ext>
            </a:extLst>
          </p:cNvPr>
          <p:cNvPicPr>
            <a:picLocks noChangeAspect="1"/>
          </p:cNvPicPr>
          <p:nvPr/>
        </p:nvPicPr>
        <p:blipFill>
          <a:blip r:embed="rId4"/>
          <a:stretch>
            <a:fillRect/>
          </a:stretch>
        </p:blipFill>
        <p:spPr>
          <a:xfrm>
            <a:off x="345601" y="2880978"/>
            <a:ext cx="2409737" cy="1487031"/>
          </a:xfrm>
          <a:prstGeom prst="rect">
            <a:avLst/>
          </a:prstGeom>
        </p:spPr>
      </p:pic>
      <p:pic>
        <p:nvPicPr>
          <p:cNvPr id="13" name="Picture 12">
            <a:extLst>
              <a:ext uri="{FF2B5EF4-FFF2-40B4-BE49-F238E27FC236}">
                <a16:creationId xmlns:a16="http://schemas.microsoft.com/office/drawing/2014/main" id="{D3934AAE-13C2-4C74-BDEE-2FE4B3B9E180}"/>
              </a:ext>
            </a:extLst>
          </p:cNvPr>
          <p:cNvPicPr>
            <a:picLocks noChangeAspect="1"/>
          </p:cNvPicPr>
          <p:nvPr/>
        </p:nvPicPr>
        <p:blipFill>
          <a:blip r:embed="rId5"/>
          <a:stretch>
            <a:fillRect/>
          </a:stretch>
        </p:blipFill>
        <p:spPr>
          <a:xfrm>
            <a:off x="3252999" y="2880978"/>
            <a:ext cx="2445818" cy="1487032"/>
          </a:xfrm>
          <a:prstGeom prst="rect">
            <a:avLst/>
          </a:prstGeom>
        </p:spPr>
      </p:pic>
    </p:spTree>
    <p:extLst>
      <p:ext uri="{BB962C8B-B14F-4D97-AF65-F5344CB8AC3E}">
        <p14:creationId xmlns:p14="http://schemas.microsoft.com/office/powerpoint/2010/main" val="537206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117</a:t>
            </a:fld>
            <a:endParaRPr lang="fr-FR" sz="525" dirty="0"/>
          </a:p>
        </p:txBody>
      </p:sp>
      <p:sp>
        <p:nvSpPr>
          <p:cNvPr id="13" name="Title 1">
            <a:extLst>
              <a:ext uri="{FF2B5EF4-FFF2-40B4-BE49-F238E27FC236}">
                <a16:creationId xmlns:a16="http://schemas.microsoft.com/office/drawing/2014/main" id="{FE8BFECD-7B3F-4996-B657-5C3C5C6BBB5D}"/>
              </a:ext>
            </a:extLst>
          </p:cNvPr>
          <p:cNvSpPr>
            <a:spLocks noGrp="1"/>
          </p:cNvSpPr>
          <p:nvPr>
            <p:ph type="title"/>
          </p:nvPr>
        </p:nvSpPr>
        <p:spPr>
          <a:xfrm>
            <a:off x="132436" y="832864"/>
            <a:ext cx="6047999" cy="291600"/>
          </a:xfrm>
          <a:noFill/>
        </p:spPr>
        <p:txBody>
          <a:bodyPr/>
          <a:lstStyle/>
          <a:p>
            <a:r>
              <a:rPr lang="fr-FR" dirty="0"/>
              <a:t>Cross assets </a:t>
            </a:r>
            <a:r>
              <a:rPr lang="fr-FR" dirty="0" err="1"/>
              <a:t>volatility</a:t>
            </a:r>
            <a:endParaRPr lang="fr-FR" dirty="0"/>
          </a:p>
        </p:txBody>
      </p:sp>
      <p:pic>
        <p:nvPicPr>
          <p:cNvPr id="3" name="Picture 2">
            <a:extLst>
              <a:ext uri="{FF2B5EF4-FFF2-40B4-BE49-F238E27FC236}">
                <a16:creationId xmlns:a16="http://schemas.microsoft.com/office/drawing/2014/main" id="{F34A387D-FE63-4077-9BCF-2C49C9CB3B17}"/>
              </a:ext>
            </a:extLst>
          </p:cNvPr>
          <p:cNvPicPr>
            <a:picLocks noChangeAspect="1"/>
          </p:cNvPicPr>
          <p:nvPr/>
        </p:nvPicPr>
        <p:blipFill>
          <a:blip r:embed="rId4"/>
          <a:stretch>
            <a:fillRect/>
          </a:stretch>
        </p:blipFill>
        <p:spPr>
          <a:xfrm>
            <a:off x="132436" y="2605585"/>
            <a:ext cx="3096540" cy="1622639"/>
          </a:xfrm>
          <a:prstGeom prst="rect">
            <a:avLst/>
          </a:prstGeom>
        </p:spPr>
      </p:pic>
      <p:pic>
        <p:nvPicPr>
          <p:cNvPr id="11" name="Picture 10">
            <a:extLst>
              <a:ext uri="{FF2B5EF4-FFF2-40B4-BE49-F238E27FC236}">
                <a16:creationId xmlns:a16="http://schemas.microsoft.com/office/drawing/2014/main" id="{DBE47DA1-31BD-4F6D-A42B-7796F4329A26}"/>
              </a:ext>
            </a:extLst>
          </p:cNvPr>
          <p:cNvPicPr>
            <a:picLocks noChangeAspect="1"/>
          </p:cNvPicPr>
          <p:nvPr/>
        </p:nvPicPr>
        <p:blipFill>
          <a:blip r:embed="rId5"/>
          <a:stretch>
            <a:fillRect/>
          </a:stretch>
        </p:blipFill>
        <p:spPr>
          <a:xfrm>
            <a:off x="132435" y="1142178"/>
            <a:ext cx="6175815" cy="1429572"/>
          </a:xfrm>
          <a:prstGeom prst="rect">
            <a:avLst/>
          </a:prstGeom>
        </p:spPr>
      </p:pic>
      <p:pic>
        <p:nvPicPr>
          <p:cNvPr id="15" name="Picture 14">
            <a:extLst>
              <a:ext uri="{FF2B5EF4-FFF2-40B4-BE49-F238E27FC236}">
                <a16:creationId xmlns:a16="http://schemas.microsoft.com/office/drawing/2014/main" id="{D5256FAA-03BF-40B2-A530-B35D041150E7}"/>
              </a:ext>
            </a:extLst>
          </p:cNvPr>
          <p:cNvPicPr>
            <a:picLocks noChangeAspect="1"/>
          </p:cNvPicPr>
          <p:nvPr/>
        </p:nvPicPr>
        <p:blipFill>
          <a:blip r:embed="rId6"/>
          <a:stretch>
            <a:fillRect/>
          </a:stretch>
        </p:blipFill>
        <p:spPr>
          <a:xfrm>
            <a:off x="3429000" y="2571750"/>
            <a:ext cx="2490365" cy="1681229"/>
          </a:xfrm>
          <a:prstGeom prst="rect">
            <a:avLst/>
          </a:prstGeom>
        </p:spPr>
      </p:pic>
    </p:spTree>
    <p:extLst>
      <p:ext uri="{BB962C8B-B14F-4D97-AF65-F5344CB8AC3E}">
        <p14:creationId xmlns:p14="http://schemas.microsoft.com/office/powerpoint/2010/main" val="36001050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118</a:t>
            </a:fld>
            <a:endParaRPr lang="fr-FR" sz="525" dirty="0"/>
          </a:p>
        </p:txBody>
      </p:sp>
      <p:sp>
        <p:nvSpPr>
          <p:cNvPr id="13" name="Title 1">
            <a:extLst>
              <a:ext uri="{FF2B5EF4-FFF2-40B4-BE49-F238E27FC236}">
                <a16:creationId xmlns:a16="http://schemas.microsoft.com/office/drawing/2014/main" id="{FE8BFECD-7B3F-4996-B657-5C3C5C6BBB5D}"/>
              </a:ext>
            </a:extLst>
          </p:cNvPr>
          <p:cNvSpPr>
            <a:spLocks noGrp="1"/>
          </p:cNvSpPr>
          <p:nvPr>
            <p:ph type="title"/>
          </p:nvPr>
        </p:nvSpPr>
        <p:spPr>
          <a:xfrm>
            <a:off x="405000" y="867566"/>
            <a:ext cx="6047999" cy="291600"/>
          </a:xfrm>
          <a:noFill/>
        </p:spPr>
        <p:txBody>
          <a:bodyPr/>
          <a:lstStyle/>
          <a:p>
            <a:r>
              <a:rPr lang="fr-FR" dirty="0" err="1"/>
              <a:t>Credit</a:t>
            </a:r>
            <a:r>
              <a:rPr lang="fr-FR" dirty="0"/>
              <a:t> vol back to cheap </a:t>
            </a:r>
            <a:r>
              <a:rPr lang="fr-FR" dirty="0" err="1"/>
              <a:t>levels</a:t>
            </a:r>
            <a:endParaRPr lang="fr-FR" dirty="0"/>
          </a:p>
        </p:txBody>
      </p:sp>
      <p:pic>
        <p:nvPicPr>
          <p:cNvPr id="12" name="Picture 11">
            <a:extLst>
              <a:ext uri="{FF2B5EF4-FFF2-40B4-BE49-F238E27FC236}">
                <a16:creationId xmlns:a16="http://schemas.microsoft.com/office/drawing/2014/main" id="{5783A15D-FD35-49BD-9C91-6B4F3FC50A47}"/>
              </a:ext>
            </a:extLst>
          </p:cNvPr>
          <p:cNvPicPr>
            <a:picLocks noChangeAspect="1"/>
          </p:cNvPicPr>
          <p:nvPr/>
        </p:nvPicPr>
        <p:blipFill>
          <a:blip r:embed="rId4"/>
          <a:stretch>
            <a:fillRect/>
          </a:stretch>
        </p:blipFill>
        <p:spPr>
          <a:xfrm>
            <a:off x="3565355" y="2571751"/>
            <a:ext cx="2925500" cy="1642878"/>
          </a:xfrm>
          <a:prstGeom prst="rect">
            <a:avLst/>
          </a:prstGeom>
        </p:spPr>
      </p:pic>
      <p:pic>
        <p:nvPicPr>
          <p:cNvPr id="5" name="Picture 4">
            <a:extLst>
              <a:ext uri="{FF2B5EF4-FFF2-40B4-BE49-F238E27FC236}">
                <a16:creationId xmlns:a16="http://schemas.microsoft.com/office/drawing/2014/main" id="{48D4E9F9-B441-495A-A5BE-01767465D639}"/>
              </a:ext>
            </a:extLst>
          </p:cNvPr>
          <p:cNvPicPr>
            <a:picLocks noChangeAspect="1"/>
          </p:cNvPicPr>
          <p:nvPr/>
        </p:nvPicPr>
        <p:blipFill>
          <a:blip r:embed="rId5"/>
          <a:stretch>
            <a:fillRect/>
          </a:stretch>
        </p:blipFill>
        <p:spPr>
          <a:xfrm>
            <a:off x="161528" y="1257300"/>
            <a:ext cx="6696472" cy="2693880"/>
          </a:xfrm>
          <a:prstGeom prst="rect">
            <a:avLst/>
          </a:prstGeom>
        </p:spPr>
      </p:pic>
    </p:spTree>
    <p:extLst>
      <p:ext uri="{BB962C8B-B14F-4D97-AF65-F5344CB8AC3E}">
        <p14:creationId xmlns:p14="http://schemas.microsoft.com/office/powerpoint/2010/main" val="21627160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04</a:t>
            </a:r>
          </a:p>
        </p:txBody>
      </p:sp>
      <p:sp>
        <p:nvSpPr>
          <p:cNvPr id="3" name="Titre 2"/>
          <p:cNvSpPr>
            <a:spLocks noGrp="1"/>
          </p:cNvSpPr>
          <p:nvPr>
            <p:ph type="title"/>
          </p:nvPr>
        </p:nvSpPr>
        <p:spPr/>
        <p:txBody>
          <a:bodyPr>
            <a:normAutofit/>
          </a:bodyPr>
          <a:lstStyle/>
          <a:p>
            <a:r>
              <a:rPr lang="en-GB" dirty="0"/>
              <a:t>Appendix</a:t>
            </a:r>
            <a:endParaRPr lang="en-GB" noProof="0" dirty="0"/>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119</a:t>
            </a:fld>
            <a:endParaRPr lang="fr-FR" dirty="0"/>
          </a:p>
        </p:txBody>
      </p:sp>
    </p:spTree>
    <p:extLst>
      <p:ext uri="{BB962C8B-B14F-4D97-AF65-F5344CB8AC3E}">
        <p14:creationId xmlns:p14="http://schemas.microsoft.com/office/powerpoint/2010/main" val="31732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a:extLst>
              <a:ext uri="{FF2B5EF4-FFF2-40B4-BE49-F238E27FC236}">
                <a16:creationId xmlns:a16="http://schemas.microsoft.com/office/drawing/2014/main" id="{EE4F6527-369F-42AA-A155-6D89695C62CA}"/>
              </a:ext>
            </a:extLst>
          </p:cNvPr>
          <p:cNvGraphicFramePr>
            <a:graphicFrameLocks noChangeAspect="1"/>
          </p:cNvGraphicFramePr>
          <p:nvPr/>
        </p:nvGraphicFramePr>
        <p:xfrm>
          <a:off x="3682604" y="977504"/>
          <a:ext cx="2545556" cy="1901428"/>
        </p:xfrm>
        <a:graphic>
          <a:graphicData uri="http://schemas.openxmlformats.org/presentationml/2006/ole">
            <mc:AlternateContent xmlns:mc="http://schemas.openxmlformats.org/markup-compatibility/2006">
              <mc:Choice xmlns:v="urn:schemas-microsoft-com:vml" Requires="v">
                <p:oleObj name="Worksheet" r:id="rId2" imgW="5448234" imgH="4069139" progId="Excel.Sheet.12">
                  <p:link updateAutomatic="1"/>
                </p:oleObj>
              </mc:Choice>
              <mc:Fallback>
                <p:oleObj name="Worksheet" r:id="rId2" imgW="5448234" imgH="4069139" progId="Excel.Sheet.12">
                  <p:link updateAutomatic="1"/>
                  <p:pic>
                    <p:nvPicPr>
                      <p:cNvPr id="12" name="Object 11">
                        <a:extLst>
                          <a:ext uri="{FF2B5EF4-FFF2-40B4-BE49-F238E27FC236}">
                            <a16:creationId xmlns:a16="http://schemas.microsoft.com/office/drawing/2014/main" id="{EE4F6527-369F-42AA-A155-6D89695C62CA}"/>
                          </a:ext>
                        </a:extLst>
                      </p:cNvPr>
                      <p:cNvPicPr/>
                      <p:nvPr/>
                    </p:nvPicPr>
                    <p:blipFill>
                      <a:blip r:embed="rId3"/>
                      <a:stretch>
                        <a:fillRect/>
                      </a:stretch>
                    </p:blipFill>
                    <p:spPr>
                      <a:xfrm>
                        <a:off x="3682604" y="977504"/>
                        <a:ext cx="2545556" cy="1901428"/>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6D46152-1317-4811-8945-E39320D72E0A}"/>
              </a:ext>
            </a:extLst>
          </p:cNvPr>
          <p:cNvGraphicFramePr>
            <a:graphicFrameLocks noChangeAspect="1"/>
          </p:cNvGraphicFramePr>
          <p:nvPr/>
        </p:nvGraphicFramePr>
        <p:xfrm>
          <a:off x="3502241" y="2684024"/>
          <a:ext cx="2995671" cy="2360226"/>
        </p:xfrm>
        <a:graphic>
          <a:graphicData uri="http://schemas.openxmlformats.org/presentationml/2006/ole">
            <mc:AlternateContent xmlns:mc="http://schemas.openxmlformats.org/markup-compatibility/2006">
              <mc:Choice xmlns:v="urn:schemas-microsoft-com:vml" Requires="v">
                <p:oleObj name="Worksheet" r:id="rId4" imgW="5982031" imgH="4709455" progId="Excel.Sheet.12">
                  <p:link updateAutomatic="1"/>
                </p:oleObj>
              </mc:Choice>
              <mc:Fallback>
                <p:oleObj name="Worksheet" r:id="rId4" imgW="5982031" imgH="4709455" progId="Excel.Sheet.12">
                  <p:link updateAutomatic="1"/>
                  <p:pic>
                    <p:nvPicPr>
                      <p:cNvPr id="11" name="Object 10">
                        <a:extLst>
                          <a:ext uri="{FF2B5EF4-FFF2-40B4-BE49-F238E27FC236}">
                            <a16:creationId xmlns:a16="http://schemas.microsoft.com/office/drawing/2014/main" id="{86D46152-1317-4811-8945-E39320D72E0A}"/>
                          </a:ext>
                        </a:extLst>
                      </p:cNvPr>
                      <p:cNvPicPr/>
                      <p:nvPr/>
                    </p:nvPicPr>
                    <p:blipFill>
                      <a:blip r:embed="rId5"/>
                      <a:stretch>
                        <a:fillRect/>
                      </a:stretch>
                    </p:blipFill>
                    <p:spPr>
                      <a:xfrm>
                        <a:off x="3502241" y="2684024"/>
                        <a:ext cx="2995671" cy="2360226"/>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93C867B-F3C4-40BB-8936-59A58894C9A0}"/>
              </a:ext>
            </a:extLst>
          </p:cNvPr>
          <p:cNvGraphicFramePr>
            <a:graphicFrameLocks noChangeAspect="1"/>
          </p:cNvGraphicFramePr>
          <p:nvPr/>
        </p:nvGraphicFramePr>
        <p:xfrm>
          <a:off x="286941" y="2707481"/>
          <a:ext cx="2808684" cy="2205038"/>
        </p:xfrm>
        <a:graphic>
          <a:graphicData uri="http://schemas.openxmlformats.org/presentationml/2006/ole">
            <mc:AlternateContent xmlns:mc="http://schemas.openxmlformats.org/markup-compatibility/2006">
              <mc:Choice xmlns:v="urn:schemas-microsoft-com:vml" Requires="v">
                <p:oleObj name="Worksheet" r:id="rId6" imgW="5982031" imgH="4694058" progId="Excel.Sheet.12">
                  <p:link updateAutomatic="1"/>
                </p:oleObj>
              </mc:Choice>
              <mc:Fallback>
                <p:oleObj name="Worksheet" r:id="rId6" imgW="5982031" imgH="4694058" progId="Excel.Sheet.12">
                  <p:link updateAutomatic="1"/>
                  <p:pic>
                    <p:nvPicPr>
                      <p:cNvPr id="10" name="Object 9">
                        <a:extLst>
                          <a:ext uri="{FF2B5EF4-FFF2-40B4-BE49-F238E27FC236}">
                            <a16:creationId xmlns:a16="http://schemas.microsoft.com/office/drawing/2014/main" id="{693C867B-F3C4-40BB-8936-59A58894C9A0}"/>
                          </a:ext>
                        </a:extLst>
                      </p:cNvPr>
                      <p:cNvPicPr/>
                      <p:nvPr/>
                    </p:nvPicPr>
                    <p:blipFill>
                      <a:blip r:embed="rId7"/>
                      <a:stretch>
                        <a:fillRect/>
                      </a:stretch>
                    </p:blipFill>
                    <p:spPr>
                      <a:xfrm>
                        <a:off x="286941" y="2707481"/>
                        <a:ext cx="2808684" cy="2205038"/>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4A307FAA-E0B5-4C7A-BAB1-2D131DCF3307}"/>
              </a:ext>
            </a:extLst>
          </p:cNvPr>
          <p:cNvGraphicFramePr>
            <a:graphicFrameLocks noChangeAspect="1"/>
          </p:cNvGraphicFramePr>
          <p:nvPr/>
        </p:nvGraphicFramePr>
        <p:xfrm>
          <a:off x="263236" y="887357"/>
          <a:ext cx="2765144" cy="1890913"/>
        </p:xfrm>
        <a:graphic>
          <a:graphicData uri="http://schemas.openxmlformats.org/presentationml/2006/ole">
            <mc:AlternateContent xmlns:mc="http://schemas.openxmlformats.org/markup-compatibility/2006">
              <mc:Choice xmlns:v="urn:schemas-microsoft-com:vml" Requires="v">
                <p:oleObj name="Worksheet" r:id="rId8" imgW="6964813" imgH="4762549" progId="Excel.Sheet.12">
                  <p:link updateAutomatic="1"/>
                </p:oleObj>
              </mc:Choice>
              <mc:Fallback>
                <p:oleObj name="Worksheet" r:id="rId8" imgW="6964813" imgH="4762549" progId="Excel.Sheet.12">
                  <p:link updateAutomatic="1"/>
                  <p:pic>
                    <p:nvPicPr>
                      <p:cNvPr id="2" name="Object 1">
                        <a:extLst>
                          <a:ext uri="{FF2B5EF4-FFF2-40B4-BE49-F238E27FC236}">
                            <a16:creationId xmlns:a16="http://schemas.microsoft.com/office/drawing/2014/main" id="{4A307FAA-E0B5-4C7A-BAB1-2D131DCF3307}"/>
                          </a:ext>
                        </a:extLst>
                      </p:cNvPr>
                      <p:cNvPicPr/>
                      <p:nvPr/>
                    </p:nvPicPr>
                    <p:blipFill>
                      <a:blip r:embed="rId9"/>
                      <a:stretch>
                        <a:fillRect/>
                      </a:stretch>
                    </p:blipFill>
                    <p:spPr>
                      <a:xfrm>
                        <a:off x="263236" y="887357"/>
                        <a:ext cx="2765144" cy="1890913"/>
                      </a:xfrm>
                      <a:prstGeom prst="rect">
                        <a:avLst/>
                      </a:prstGeom>
                    </p:spPr>
                  </p:pic>
                </p:oleObj>
              </mc:Fallback>
            </mc:AlternateContent>
          </a:graphicData>
        </a:graphic>
      </p:graphicFrame>
      <p:sp>
        <p:nvSpPr>
          <p:cNvPr id="4" name="TextBox 3"/>
          <p:cNvSpPr txBox="1"/>
          <p:nvPr/>
        </p:nvSpPr>
        <p:spPr>
          <a:xfrm>
            <a:off x="133674" y="400714"/>
            <a:ext cx="6864286" cy="600164"/>
          </a:xfrm>
          <a:prstGeom prst="rect">
            <a:avLst/>
          </a:prstGeom>
          <a:noFill/>
        </p:spPr>
        <p:txBody>
          <a:bodyPr wrap="square" rtlCol="0">
            <a:spAutoFit/>
          </a:bodyPr>
          <a:lstStyle/>
          <a:p>
            <a:r>
              <a:rPr lang="en-US" sz="1050" b="1" dirty="0">
                <a:latin typeface="+mj-lt"/>
              </a:rPr>
              <a:t>China revisions deteriorated furtherly for the second month in a row</a:t>
            </a:r>
            <a:r>
              <a:rPr lang="en-US" sz="1050" dirty="0">
                <a:latin typeface="+mj-lt"/>
              </a:rPr>
              <a:t>.  Not exceptional </a:t>
            </a:r>
            <a:r>
              <a:rPr lang="en-US" sz="1050" b="1" dirty="0">
                <a:latin typeface="+mj-lt"/>
              </a:rPr>
              <a:t>EPS growth exp (IBES 10% above internal forecasts of 3%). Profitability quite poor. Institutional investors positioning quite light</a:t>
            </a:r>
            <a:r>
              <a:rPr lang="en-US" sz="1200" dirty="0">
                <a:latin typeface="+mj-lt"/>
              </a:rPr>
              <a:t>.</a:t>
            </a:r>
          </a:p>
        </p:txBody>
      </p:sp>
      <p:sp>
        <p:nvSpPr>
          <p:cNvPr id="25" name="Rectangle 24">
            <a:extLst>
              <a:ext uri="{FF2B5EF4-FFF2-40B4-BE49-F238E27FC236}">
                <a16:creationId xmlns:a16="http://schemas.microsoft.com/office/drawing/2014/main" id="{C75FA12D-149E-4736-A87D-AFF0A48EBE70}"/>
              </a:ext>
            </a:extLst>
          </p:cNvPr>
          <p:cNvSpPr/>
          <p:nvPr/>
        </p:nvSpPr>
        <p:spPr>
          <a:xfrm>
            <a:off x="4600717" y="3566228"/>
            <a:ext cx="153140" cy="101871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A248593E-9939-4A1A-AC43-938D5F7A361D}"/>
              </a:ext>
            </a:extLst>
          </p:cNvPr>
          <p:cNvSpPr/>
          <p:nvPr/>
        </p:nvSpPr>
        <p:spPr>
          <a:xfrm>
            <a:off x="5399741" y="1388094"/>
            <a:ext cx="426129" cy="16645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94F6413C-F163-4443-96A4-E417B12D697D}"/>
              </a:ext>
            </a:extLst>
          </p:cNvPr>
          <p:cNvSpPr/>
          <p:nvPr/>
        </p:nvSpPr>
        <p:spPr>
          <a:xfrm>
            <a:off x="1322562" y="1065147"/>
            <a:ext cx="164236" cy="135384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F510B2AB-C76F-4D09-9B4D-83D63566C4DC}"/>
              </a:ext>
            </a:extLst>
          </p:cNvPr>
          <p:cNvSpPr/>
          <p:nvPr/>
        </p:nvSpPr>
        <p:spPr>
          <a:xfrm>
            <a:off x="2016169" y="3452645"/>
            <a:ext cx="150629" cy="11486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650581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3563" y="925487"/>
            <a:ext cx="4535999" cy="490496"/>
          </a:xfrm>
        </p:spPr>
        <p:txBody>
          <a:bodyPr/>
          <a:lstStyle/>
          <a:p>
            <a:r>
              <a:rPr lang="en-GB" dirty="0"/>
              <a:t>Hedging Book – FX</a:t>
            </a:r>
            <a:endParaRPr lang="en-IE" sz="900" dirty="0"/>
          </a:p>
        </p:txBody>
      </p:sp>
      <p:sp>
        <p:nvSpPr>
          <p:cNvPr id="48" name="TextBox 47"/>
          <p:cNvSpPr txBox="1"/>
          <p:nvPr/>
        </p:nvSpPr>
        <p:spPr>
          <a:xfrm>
            <a:off x="3638527" y="1990509"/>
            <a:ext cx="386049" cy="559961"/>
          </a:xfrm>
          <a:prstGeom prst="rect">
            <a:avLst/>
          </a:prstGeom>
          <a:noFill/>
          <a:scene3d>
            <a:camera prst="orthographicFront">
              <a:rot lat="0" lon="1200000" rev="0"/>
            </a:camera>
            <a:lightRig rig="threePt" dir="t"/>
          </a:scene3d>
        </p:spPr>
        <p:txBody>
          <a:bodyPr wrap="square" rtlCol="0">
            <a:spAutoFit/>
          </a:bodyPr>
          <a:lstStyle/>
          <a:p>
            <a:pPr defTabSz="257175" fontAlgn="base">
              <a:spcBef>
                <a:spcPct val="0"/>
              </a:spcBef>
              <a:spcAft>
                <a:spcPct val="0"/>
              </a:spcAft>
            </a:pPr>
            <a:r>
              <a:rPr lang="it-IT" sz="1013" dirty="0">
                <a:solidFill>
                  <a:schemeClr val="bg1"/>
                </a:solidFill>
                <a:cs typeface="Arial" charset="0"/>
              </a:rPr>
              <a:t>-100</a:t>
            </a:r>
            <a:endParaRPr lang="en-US" sz="1013" dirty="0" err="1">
              <a:solidFill>
                <a:schemeClr val="bg1"/>
              </a:solidFill>
              <a:cs typeface="Arial" charset="0"/>
            </a:endParaRPr>
          </a:p>
        </p:txBody>
      </p:sp>
      <p:sp>
        <p:nvSpPr>
          <p:cNvPr id="49" name="TextBox 30"/>
          <p:cNvSpPr txBox="1"/>
          <p:nvPr/>
        </p:nvSpPr>
        <p:spPr>
          <a:xfrm>
            <a:off x="4577024" y="1990509"/>
            <a:ext cx="282956" cy="248209"/>
          </a:xfrm>
          <a:prstGeom prst="rect">
            <a:avLst/>
          </a:prstGeom>
          <a:noFill/>
          <a:scene3d>
            <a:camera prst="orthographicFront">
              <a:rot lat="0" lon="1200000" rev="0"/>
            </a:camera>
            <a:lightRig rig="threePt" dir="t"/>
          </a:scene3d>
        </p:spPr>
        <p:txBody>
          <a:bodyPr wrap="square" rtlCol="0">
            <a:spAutoFit/>
          </a:bodyPr>
          <a:lstStyle/>
          <a:p>
            <a:pPr defTabSz="257175" fontAlgn="base">
              <a:spcBef>
                <a:spcPct val="0"/>
              </a:spcBef>
              <a:spcAft>
                <a:spcPct val="0"/>
              </a:spcAft>
            </a:pPr>
            <a:r>
              <a:rPr lang="it-IT" sz="1013" dirty="0">
                <a:solidFill>
                  <a:schemeClr val="bg1"/>
                </a:solidFill>
                <a:cs typeface="Arial" charset="0"/>
              </a:rPr>
              <a:t>0</a:t>
            </a:r>
            <a:endParaRPr lang="en-US" sz="1013" dirty="0" err="1">
              <a:solidFill>
                <a:schemeClr val="bg1"/>
              </a:solidFill>
              <a:cs typeface="Arial" charset="0"/>
            </a:endParaRPr>
          </a:p>
        </p:txBody>
      </p:sp>
      <p:sp>
        <p:nvSpPr>
          <p:cNvPr id="50" name="TextBox 30"/>
          <p:cNvSpPr txBox="1"/>
          <p:nvPr/>
        </p:nvSpPr>
        <p:spPr>
          <a:xfrm>
            <a:off x="5493159" y="1990509"/>
            <a:ext cx="382427" cy="404085"/>
          </a:xfrm>
          <a:prstGeom prst="rect">
            <a:avLst/>
          </a:prstGeom>
          <a:noFill/>
          <a:scene3d>
            <a:camera prst="orthographicFront">
              <a:rot lat="0" lon="1200000" rev="0"/>
            </a:camera>
            <a:lightRig rig="threePt" dir="t"/>
          </a:scene3d>
        </p:spPr>
        <p:txBody>
          <a:bodyPr wrap="square" rtlCol="0">
            <a:spAutoFit/>
          </a:bodyPr>
          <a:lstStyle/>
          <a:p>
            <a:pPr defTabSz="257175" fontAlgn="base">
              <a:spcBef>
                <a:spcPct val="0"/>
              </a:spcBef>
              <a:spcAft>
                <a:spcPct val="0"/>
              </a:spcAft>
            </a:pPr>
            <a:r>
              <a:rPr lang="it-IT" sz="1013" dirty="0">
                <a:solidFill>
                  <a:schemeClr val="bg1"/>
                </a:solidFill>
                <a:cs typeface="Arial" charset="0"/>
              </a:rPr>
              <a:t>100</a:t>
            </a:r>
            <a:endParaRPr lang="en-US" sz="1013" dirty="0" err="1">
              <a:solidFill>
                <a:schemeClr val="bg1"/>
              </a:solidFill>
              <a:cs typeface="Arial" charset="0"/>
            </a:endParaRPr>
          </a:p>
        </p:txBody>
      </p:sp>
      <p:sp>
        <p:nvSpPr>
          <p:cNvPr id="51" name="TextBox 30"/>
          <p:cNvSpPr txBox="1"/>
          <p:nvPr/>
        </p:nvSpPr>
        <p:spPr>
          <a:xfrm>
            <a:off x="4087650" y="1990509"/>
            <a:ext cx="317821" cy="559961"/>
          </a:xfrm>
          <a:prstGeom prst="rect">
            <a:avLst/>
          </a:prstGeom>
          <a:noFill/>
          <a:scene3d>
            <a:camera prst="orthographicFront">
              <a:rot lat="0" lon="1200000" rev="0"/>
            </a:camera>
            <a:lightRig rig="threePt" dir="t"/>
          </a:scene3d>
        </p:spPr>
        <p:txBody>
          <a:bodyPr wrap="square" rtlCol="0">
            <a:spAutoFit/>
          </a:bodyPr>
          <a:lstStyle/>
          <a:p>
            <a:pPr defTabSz="257175" fontAlgn="base">
              <a:spcBef>
                <a:spcPct val="0"/>
              </a:spcBef>
              <a:spcAft>
                <a:spcPct val="0"/>
              </a:spcAft>
            </a:pPr>
            <a:r>
              <a:rPr lang="it-IT" sz="1013" dirty="0">
                <a:solidFill>
                  <a:schemeClr val="bg1"/>
                </a:solidFill>
                <a:cs typeface="Arial" charset="0"/>
              </a:rPr>
              <a:t>-50</a:t>
            </a:r>
            <a:endParaRPr lang="en-US" sz="1013" dirty="0" err="1">
              <a:solidFill>
                <a:schemeClr val="bg1"/>
              </a:solidFill>
              <a:cs typeface="Arial" charset="0"/>
            </a:endParaRPr>
          </a:p>
        </p:txBody>
      </p:sp>
      <p:sp>
        <p:nvSpPr>
          <p:cNvPr id="52" name="TextBox 30"/>
          <p:cNvSpPr txBox="1"/>
          <p:nvPr/>
        </p:nvSpPr>
        <p:spPr>
          <a:xfrm>
            <a:off x="5048509" y="1990509"/>
            <a:ext cx="301569" cy="404085"/>
          </a:xfrm>
          <a:prstGeom prst="rect">
            <a:avLst/>
          </a:prstGeom>
          <a:noFill/>
          <a:scene3d>
            <a:camera prst="orthographicFront">
              <a:rot lat="0" lon="1200000" rev="0"/>
            </a:camera>
            <a:lightRig rig="threePt" dir="t"/>
          </a:scene3d>
        </p:spPr>
        <p:txBody>
          <a:bodyPr wrap="square" rtlCol="0">
            <a:spAutoFit/>
          </a:bodyPr>
          <a:lstStyle/>
          <a:p>
            <a:pPr defTabSz="257175" fontAlgn="base">
              <a:spcBef>
                <a:spcPct val="0"/>
              </a:spcBef>
              <a:spcAft>
                <a:spcPct val="0"/>
              </a:spcAft>
            </a:pPr>
            <a:r>
              <a:rPr lang="it-IT" sz="1013" dirty="0">
                <a:solidFill>
                  <a:schemeClr val="bg1"/>
                </a:solidFill>
                <a:cs typeface="Arial" charset="0"/>
              </a:rPr>
              <a:t>50</a:t>
            </a:r>
            <a:endParaRPr lang="en-US" sz="1013" dirty="0" err="1">
              <a:solidFill>
                <a:schemeClr val="bg1"/>
              </a:solidFill>
              <a:cs typeface="Arial" charset="0"/>
            </a:endParaRPr>
          </a:p>
        </p:txBody>
      </p:sp>
      <p:sp>
        <p:nvSpPr>
          <p:cNvPr id="55" name="TextBox 54"/>
          <p:cNvSpPr txBox="1"/>
          <p:nvPr/>
        </p:nvSpPr>
        <p:spPr>
          <a:xfrm>
            <a:off x="1102973" y="1170735"/>
            <a:ext cx="4772614" cy="698589"/>
          </a:xfrm>
          <a:prstGeom prst="rect">
            <a:avLst/>
          </a:prstGeom>
          <a:noFill/>
        </p:spPr>
        <p:txBody>
          <a:bodyPr wrap="square" rtlCol="0">
            <a:spAutoFit/>
          </a:bodyPr>
          <a:lstStyle/>
          <a:p>
            <a:pPr lvl="0" algn="just"/>
            <a:r>
              <a:rPr lang="en-IE" sz="788" dirty="0">
                <a:solidFill>
                  <a:srgbClr val="003C64"/>
                </a:solidFill>
                <a:latin typeface="Arial" charset="0"/>
              </a:rPr>
              <a:t>Positive developments in trade negotiations results in a USD stabilization and lower implied volatility, but the tariffs situation is far from solved and the USD structural depreciation trend remains in place. USD lost correlation with US rates, while regained correlation with USD equity. </a:t>
            </a:r>
          </a:p>
          <a:p>
            <a:pPr lvl="0" algn="just"/>
            <a:r>
              <a:rPr lang="en-IE" sz="788" dirty="0">
                <a:solidFill>
                  <a:srgbClr val="003C64"/>
                </a:solidFill>
                <a:latin typeface="Arial" charset="0"/>
              </a:rPr>
              <a:t>CHF and JPY continue to trade as haven amid rebounding </a:t>
            </a:r>
            <a:r>
              <a:rPr lang="en-IE" sz="788">
                <a:solidFill>
                  <a:srgbClr val="003C64"/>
                </a:solidFill>
                <a:latin typeface="Arial" charset="0"/>
              </a:rPr>
              <a:t>equity markets.</a:t>
            </a:r>
            <a:endParaRPr lang="en-IE" sz="788" dirty="0">
              <a:solidFill>
                <a:srgbClr val="003C64"/>
              </a:solidFill>
              <a:latin typeface="Arial" charset="0"/>
            </a:endParaRPr>
          </a:p>
          <a:p>
            <a:pPr lvl="0" algn="just"/>
            <a:endParaRPr lang="en-IE" sz="788" dirty="0">
              <a:solidFill>
                <a:srgbClr val="003C64"/>
              </a:solidFill>
              <a:latin typeface="Arial" charset="0"/>
            </a:endParaRPr>
          </a:p>
        </p:txBody>
      </p:sp>
      <p:graphicFrame>
        <p:nvGraphicFramePr>
          <p:cNvPr id="57" name="Table 56">
            <a:extLst>
              <a:ext uri="{FF2B5EF4-FFF2-40B4-BE49-F238E27FC236}">
                <a16:creationId xmlns:a16="http://schemas.microsoft.com/office/drawing/2014/main" id="{0C152494-E9A2-47AD-841A-B23EE6FBE7CA}"/>
              </a:ext>
            </a:extLst>
          </p:cNvPr>
          <p:cNvGraphicFramePr>
            <a:graphicFrameLocks noGrp="1"/>
          </p:cNvGraphicFramePr>
          <p:nvPr/>
        </p:nvGraphicFramePr>
        <p:xfrm>
          <a:off x="1160860" y="2201452"/>
          <a:ext cx="4473614" cy="1153391"/>
        </p:xfrm>
        <a:graphic>
          <a:graphicData uri="http://schemas.openxmlformats.org/drawingml/2006/table">
            <a:tbl>
              <a:tblPr/>
              <a:tblGrid>
                <a:gridCol w="354890">
                  <a:extLst>
                    <a:ext uri="{9D8B030D-6E8A-4147-A177-3AD203B41FA5}">
                      <a16:colId xmlns:a16="http://schemas.microsoft.com/office/drawing/2014/main" val="2274880064"/>
                    </a:ext>
                  </a:extLst>
                </a:gridCol>
                <a:gridCol w="426534">
                  <a:extLst>
                    <a:ext uri="{9D8B030D-6E8A-4147-A177-3AD203B41FA5}">
                      <a16:colId xmlns:a16="http://schemas.microsoft.com/office/drawing/2014/main" val="2265102196"/>
                    </a:ext>
                  </a:extLst>
                </a:gridCol>
                <a:gridCol w="209936">
                  <a:extLst>
                    <a:ext uri="{9D8B030D-6E8A-4147-A177-3AD203B41FA5}">
                      <a16:colId xmlns:a16="http://schemas.microsoft.com/office/drawing/2014/main" val="3401434455"/>
                    </a:ext>
                  </a:extLst>
                </a:gridCol>
                <a:gridCol w="209936">
                  <a:extLst>
                    <a:ext uri="{9D8B030D-6E8A-4147-A177-3AD203B41FA5}">
                      <a16:colId xmlns:a16="http://schemas.microsoft.com/office/drawing/2014/main" val="633887462"/>
                    </a:ext>
                  </a:extLst>
                </a:gridCol>
                <a:gridCol w="209936">
                  <a:extLst>
                    <a:ext uri="{9D8B030D-6E8A-4147-A177-3AD203B41FA5}">
                      <a16:colId xmlns:a16="http://schemas.microsoft.com/office/drawing/2014/main" val="1596452595"/>
                    </a:ext>
                  </a:extLst>
                </a:gridCol>
                <a:gridCol w="209936">
                  <a:extLst>
                    <a:ext uri="{9D8B030D-6E8A-4147-A177-3AD203B41FA5}">
                      <a16:colId xmlns:a16="http://schemas.microsoft.com/office/drawing/2014/main" val="1712693093"/>
                    </a:ext>
                  </a:extLst>
                </a:gridCol>
                <a:gridCol w="209936">
                  <a:extLst>
                    <a:ext uri="{9D8B030D-6E8A-4147-A177-3AD203B41FA5}">
                      <a16:colId xmlns:a16="http://schemas.microsoft.com/office/drawing/2014/main" val="2421032057"/>
                    </a:ext>
                  </a:extLst>
                </a:gridCol>
                <a:gridCol w="209936">
                  <a:extLst>
                    <a:ext uri="{9D8B030D-6E8A-4147-A177-3AD203B41FA5}">
                      <a16:colId xmlns:a16="http://schemas.microsoft.com/office/drawing/2014/main" val="668477869"/>
                    </a:ext>
                  </a:extLst>
                </a:gridCol>
                <a:gridCol w="333230">
                  <a:extLst>
                    <a:ext uri="{9D8B030D-6E8A-4147-A177-3AD203B41FA5}">
                      <a16:colId xmlns:a16="http://schemas.microsoft.com/office/drawing/2014/main" val="703960726"/>
                    </a:ext>
                  </a:extLst>
                </a:gridCol>
                <a:gridCol w="2099348">
                  <a:extLst>
                    <a:ext uri="{9D8B030D-6E8A-4147-A177-3AD203B41FA5}">
                      <a16:colId xmlns:a16="http://schemas.microsoft.com/office/drawing/2014/main" val="2117848592"/>
                    </a:ext>
                  </a:extLst>
                </a:gridCol>
              </a:tblGrid>
              <a:tr h="264542">
                <a:tc>
                  <a:txBody>
                    <a:bodyPr/>
                    <a:lstStyle/>
                    <a:p>
                      <a:pPr algn="ctr" fontAlgn="ctr"/>
                      <a:r>
                        <a:rPr lang="it-IT" sz="600" b="1" i="0" u="none" strike="noStrike">
                          <a:solidFill>
                            <a:srgbClr val="000000"/>
                          </a:solidFill>
                          <a:effectLst/>
                          <a:latin typeface="Calibri" panose="020F0502020204030204" pitchFamily="34" charset="0"/>
                        </a:rPr>
                        <a:t>VOLATILITY</a:t>
                      </a:r>
                    </a:p>
                  </a:txBody>
                  <a:tcPr marL="5048" marR="5048" marT="50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it-IT" sz="600" b="1" i="0" u="none" strike="noStrike">
                          <a:solidFill>
                            <a:srgbClr val="000000"/>
                          </a:solidFill>
                          <a:effectLst/>
                          <a:latin typeface="Calibri" panose="020F0502020204030204" pitchFamily="34" charset="0"/>
                        </a:rPr>
                        <a:t> </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ctr" fontAlgn="ctr"/>
                      <a:r>
                        <a:rPr lang="it-IT" sz="600" b="1" i="0" u="none" strike="noStrike" dirty="0">
                          <a:solidFill>
                            <a:srgbClr val="000000"/>
                          </a:solidFill>
                          <a:effectLst/>
                          <a:latin typeface="Calibri" panose="020F0502020204030204" pitchFamily="34" charset="0"/>
                        </a:rPr>
                        <a:t>3M ASSESSMENT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a:txBody>
                    <a:bodyPr/>
                    <a:lstStyle/>
                    <a:p>
                      <a:pPr algn="ctr" fontAlgn="ctr"/>
                      <a:r>
                        <a:rPr lang="it-IT" sz="600" b="1" i="0" u="none" strike="noStrike" dirty="0">
                          <a:solidFill>
                            <a:srgbClr val="000000"/>
                          </a:solidFill>
                          <a:effectLst/>
                          <a:latin typeface="Calibri" panose="020F0502020204030204" pitchFamily="34" charset="0"/>
                        </a:rPr>
                        <a:t>CONVICTION</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it-IT" sz="600" b="1" i="0" u="none" strike="noStrike" dirty="0">
                          <a:solidFill>
                            <a:srgbClr val="000000"/>
                          </a:solidFill>
                          <a:effectLst/>
                          <a:latin typeface="Calibri" panose="020F0502020204030204" pitchFamily="34" charset="0"/>
                        </a:rPr>
                        <a:t>3M ASSESSMENT RATIONALE</a:t>
                      </a:r>
                    </a:p>
                  </a:txBody>
                  <a:tcPr marL="5048" marR="5048" marT="50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1944154"/>
                  </a:ext>
                </a:extLst>
              </a:tr>
              <a:tr h="495820">
                <a:tc>
                  <a:txBody>
                    <a:bodyPr/>
                    <a:lstStyle/>
                    <a:p>
                      <a:pPr algn="ctr" fontAlgn="ctr"/>
                      <a:r>
                        <a:rPr lang="it-IT" sz="600" b="1" i="0" u="none" strike="noStrike">
                          <a:solidFill>
                            <a:srgbClr val="000000"/>
                          </a:solidFill>
                          <a:effectLst/>
                          <a:latin typeface="Calibri" panose="020F0502020204030204" pitchFamily="34" charset="0"/>
                        </a:rPr>
                        <a:t> </a:t>
                      </a:r>
                    </a:p>
                  </a:txBody>
                  <a:tcPr marL="5048" marR="5048" marT="50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600" b="1" i="0" u="none" strike="noStrike">
                          <a:solidFill>
                            <a:srgbClr val="000000"/>
                          </a:solidFill>
                          <a:effectLst/>
                          <a:latin typeface="Calibri" panose="020F0502020204030204" pitchFamily="34" charset="0"/>
                        </a:rPr>
                        <a:t>TICKER</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1100" b="1" i="0" u="none" strike="noStrike">
                          <a:solidFill>
                            <a:srgbClr val="000000"/>
                          </a:solidFill>
                          <a:effectLst/>
                          <a:latin typeface="Calibri" panose="020F0502020204030204" pitchFamily="34" charset="0"/>
                        </a:rPr>
                        <a: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1100" b="1" i="0" u="none" strike="noStrike">
                          <a:solidFill>
                            <a:srgbClr val="000000"/>
                          </a:solidFill>
                          <a:effectLst/>
                          <a:latin typeface="Calibri" panose="020F0502020204030204" pitchFamily="34" charset="0"/>
                        </a:rPr>
                        <a: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1100" b="1" i="0" u="none" strike="noStrike">
                          <a:solidFill>
                            <a:srgbClr val="000000"/>
                          </a:solidFill>
                          <a:effectLst/>
                          <a:latin typeface="Calibri" panose="020F0502020204030204" pitchFamily="34" charset="0"/>
                        </a:rPr>
                        <a: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1100" b="1" i="0" u="none" strike="noStrike">
                          <a:solidFill>
                            <a:srgbClr val="000000"/>
                          </a:solidFill>
                          <a:effectLst/>
                          <a:latin typeface="Calibri" panose="020F0502020204030204" pitchFamily="34" charset="0"/>
                        </a:rPr>
                        <a: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1100" b="1" i="0" u="none" strike="noStrike">
                          <a:solidFill>
                            <a:srgbClr val="000000"/>
                          </a:solidFill>
                          <a:effectLst/>
                          <a:latin typeface="Calibri" panose="020F0502020204030204" pitchFamily="34" charset="0"/>
                        </a:rPr>
                        <a: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1100" b="1" i="0" u="none" strike="noStrike">
                          <a:solidFill>
                            <a:srgbClr val="000000"/>
                          </a:solidFill>
                          <a:effectLst/>
                          <a:latin typeface="Calibri" panose="020F0502020204030204" pitchFamily="34" charset="0"/>
                        </a:rPr>
                        <a:t>++</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600" b="1" i="0" u="none" strike="noStrike">
                          <a:solidFill>
                            <a:srgbClr val="000000"/>
                          </a:solidFill>
                          <a:effectLst/>
                          <a:latin typeface="Calibri" panose="020F0502020204030204" pitchFamily="34" charset="0"/>
                        </a:rPr>
                        <a:t>Level</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it-IT" sz="600" b="1" i="0" u="none" strike="noStrike" dirty="0">
                          <a:solidFill>
                            <a:srgbClr val="000000"/>
                          </a:solidFill>
                          <a:effectLst/>
                          <a:latin typeface="Calibri" panose="020F0502020204030204" pitchFamily="34" charset="0"/>
                        </a:rPr>
                        <a:t> </a:t>
                      </a:r>
                    </a:p>
                  </a:txBody>
                  <a:tcPr marL="5048" marR="5048" marT="50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221077"/>
                  </a:ext>
                </a:extLst>
              </a:tr>
              <a:tr h="393029">
                <a:tc>
                  <a:txBody>
                    <a:bodyPr/>
                    <a:lstStyle/>
                    <a:p>
                      <a:pPr algn="ctr" fontAlgn="ctr"/>
                      <a:r>
                        <a:rPr lang="it-IT" sz="500" b="1" i="0" u="none" strike="noStrike">
                          <a:solidFill>
                            <a:srgbClr val="3E3E40"/>
                          </a:solidFill>
                          <a:effectLst/>
                          <a:latin typeface="PIFranklinGothicBookCond"/>
                        </a:rPr>
                        <a:t>VFX</a:t>
                      </a:r>
                    </a:p>
                  </a:txBody>
                  <a:tcPr marL="5048" marR="5048" marT="504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600" b="0" i="0" u="none" strike="noStrike">
                          <a:solidFill>
                            <a:srgbClr val="000000"/>
                          </a:solidFill>
                          <a:effectLst/>
                          <a:latin typeface="Calibri" panose="020F0502020204030204" pitchFamily="34" charset="0"/>
                        </a:rPr>
                        <a:t>CVIX3I Index</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it-IT" sz="800" b="0" i="0" u="none" strike="noStrike">
                          <a:solidFill>
                            <a:srgbClr val="000000"/>
                          </a:solidFill>
                          <a:effectLst/>
                          <a:latin typeface="Calibri" panose="020F0502020204030204" pitchFamily="34" charset="0"/>
                        </a:rPr>
                        <a:t> </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endParaRPr lang="it-IT" sz="800" b="0" i="0" u="none" strike="noStrike" dirty="0">
                        <a:solidFill>
                          <a:srgbClr val="FF0000"/>
                        </a:solidFill>
                        <a:effectLst/>
                        <a:latin typeface="Calibri" panose="020F0502020204030204" pitchFamily="34" charset="0"/>
                      </a:endParaRP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endParaRPr lang="it-IT" sz="700" b="0" i="0" u="none" strike="noStrike" dirty="0">
                        <a:solidFill>
                          <a:srgbClr val="FF0000"/>
                        </a:solidFill>
                        <a:effectLst/>
                        <a:latin typeface="Calibri" panose="020F0502020204030204" pitchFamily="34" charset="0"/>
                      </a:endParaRP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endParaRPr lang="it-IT" sz="800" b="0" i="0" u="none" strike="noStrike" dirty="0">
                        <a:solidFill>
                          <a:schemeClr val="tx1"/>
                        </a:solidFill>
                        <a:effectLst/>
                        <a:latin typeface="Calibri" panose="020F0502020204030204" pitchFamily="34" charset="0"/>
                      </a:endParaRP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800" b="0" i="0" u="none" strike="noStrike" dirty="0">
                          <a:solidFill>
                            <a:srgbClr val="000000"/>
                          </a:solidFill>
                          <a:effectLst/>
                          <a:latin typeface="Calibri" panose="020F0502020204030204" pitchFamily="34" charset="0"/>
                        </a:rPr>
                        <a:t>X </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800" b="0" i="0" u="none" strike="noStrike" dirty="0">
                          <a:solidFill>
                            <a:srgbClr val="000000"/>
                          </a:solidFill>
                          <a:effectLst/>
                          <a:latin typeface="Calibri" panose="020F0502020204030204" pitchFamily="34" charset="0"/>
                        </a:rPr>
                        <a:t> </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it-IT" sz="800" b="1" i="0" u="none" strike="noStrike" dirty="0">
                          <a:solidFill>
                            <a:srgbClr val="000000"/>
                          </a:solidFill>
                          <a:effectLst/>
                          <a:latin typeface="Calibri" panose="020F0502020204030204" pitchFamily="34" charset="0"/>
                        </a:rPr>
                        <a:t>2</a:t>
                      </a:r>
                    </a:p>
                  </a:txBody>
                  <a:tcPr marL="5048" marR="5048" marT="50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lvl="0" algn="just">
                        <a:buClr>
                          <a:srgbClr val="00B0F0"/>
                        </a:buClr>
                        <a:defRPr/>
                      </a:pPr>
                      <a:r>
                        <a:rPr lang="it-IT" sz="600" dirty="0"/>
                        <a:t>FX </a:t>
                      </a:r>
                      <a:r>
                        <a:rPr lang="it-IT" sz="600" dirty="0" err="1"/>
                        <a:t>volatilities</a:t>
                      </a:r>
                      <a:r>
                        <a:rPr lang="it-IT" sz="600" baseline="0" dirty="0"/>
                        <a:t> </a:t>
                      </a:r>
                      <a:r>
                        <a:rPr lang="it-IT" sz="600" baseline="0" dirty="0" err="1"/>
                        <a:t>retraced</a:t>
                      </a:r>
                      <a:r>
                        <a:rPr lang="it-IT" sz="600" baseline="0" dirty="0"/>
                        <a:t> back to </a:t>
                      </a:r>
                      <a:r>
                        <a:rPr lang="it-IT" sz="600" baseline="0" dirty="0" err="1"/>
                        <a:t>less</a:t>
                      </a:r>
                      <a:r>
                        <a:rPr lang="it-IT" sz="600" baseline="0" dirty="0"/>
                        <a:t> </a:t>
                      </a:r>
                      <a:r>
                        <a:rPr lang="it-IT" sz="600" baseline="0" dirty="0" err="1"/>
                        <a:t>expensive</a:t>
                      </a:r>
                      <a:r>
                        <a:rPr lang="it-IT" sz="600" baseline="0" dirty="0"/>
                        <a:t> </a:t>
                      </a:r>
                      <a:r>
                        <a:rPr lang="it-IT" sz="600" baseline="0" dirty="0" err="1"/>
                        <a:t>levels</a:t>
                      </a:r>
                      <a:r>
                        <a:rPr lang="it-IT" sz="600" baseline="0" dirty="0"/>
                        <a:t>, </a:t>
                      </a:r>
                      <a:r>
                        <a:rPr lang="it-IT" sz="600" baseline="0" dirty="0" err="1"/>
                        <a:t>but</a:t>
                      </a:r>
                      <a:r>
                        <a:rPr lang="it-IT" sz="600" baseline="0" dirty="0"/>
                        <a:t> </a:t>
                      </a:r>
                      <a:r>
                        <a:rPr lang="it-IT" sz="600" baseline="0" dirty="0" err="1"/>
                        <a:t>uncertainty</a:t>
                      </a:r>
                      <a:r>
                        <a:rPr lang="it-IT" sz="600" baseline="0" dirty="0"/>
                        <a:t> </a:t>
                      </a:r>
                      <a:r>
                        <a:rPr lang="it-IT" sz="600" baseline="0" dirty="0" err="1"/>
                        <a:t>is</a:t>
                      </a:r>
                      <a:r>
                        <a:rPr lang="it-IT" sz="600" baseline="0" dirty="0"/>
                        <a:t> far from </a:t>
                      </a:r>
                      <a:r>
                        <a:rPr lang="it-IT" sz="600" baseline="0" dirty="0" err="1"/>
                        <a:t>gone</a:t>
                      </a:r>
                      <a:r>
                        <a:rPr lang="it-IT" sz="600" baseline="0" dirty="0"/>
                        <a:t>. </a:t>
                      </a:r>
                      <a:endParaRPr kumimoji="0" lang="en-US" sz="600" i="0" u="none" strike="noStrike" kern="0" cap="none" spc="0" normalizeH="0" baseline="0" noProof="0" dirty="0">
                        <a:ln>
                          <a:noFill/>
                        </a:ln>
                        <a:solidFill>
                          <a:srgbClr val="FFFFFF"/>
                        </a:solidFill>
                        <a:effectLst/>
                        <a:uLnTx/>
                        <a:uFillTx/>
                        <a:latin typeface="+mn-lt"/>
                        <a:ea typeface="+mn-ea"/>
                        <a:cs typeface="+mn-cs"/>
                      </a:endParaRPr>
                    </a:p>
                  </a:txBody>
                  <a:tcPr marL="5048" marR="5048" marT="5048"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759762430"/>
                  </a:ext>
                </a:extLst>
              </a:tr>
            </a:tbl>
          </a:graphicData>
        </a:graphic>
      </p:graphicFrame>
      <p:sp>
        <p:nvSpPr>
          <p:cNvPr id="10" name="Espace réservé du numéro de diapositive 4">
            <a:extLst>
              <a:ext uri="{FF2B5EF4-FFF2-40B4-BE49-F238E27FC236}">
                <a16:creationId xmlns:a16="http://schemas.microsoft.com/office/drawing/2014/main" id="{E016467E-5394-4F84-A234-4DDB1994688E}"/>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120</a:t>
            </a:fld>
            <a:endParaRPr lang="fr-FR" sz="525" dirty="0"/>
          </a:p>
        </p:txBody>
      </p:sp>
    </p:spTree>
    <p:extLst>
      <p:ext uri="{BB962C8B-B14F-4D97-AF65-F5344CB8AC3E}">
        <p14:creationId xmlns:p14="http://schemas.microsoft.com/office/powerpoint/2010/main" val="42302848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121</a:t>
            </a:fld>
            <a:endParaRPr lang="fr-FR" sz="525" dirty="0"/>
          </a:p>
        </p:txBody>
      </p:sp>
      <p:sp>
        <p:nvSpPr>
          <p:cNvPr id="13" name="Title 1">
            <a:extLst>
              <a:ext uri="{FF2B5EF4-FFF2-40B4-BE49-F238E27FC236}">
                <a16:creationId xmlns:a16="http://schemas.microsoft.com/office/drawing/2014/main" id="{9AC69807-6562-48A2-A8E0-69251C9F0C95}"/>
              </a:ext>
            </a:extLst>
          </p:cNvPr>
          <p:cNvSpPr>
            <a:spLocks noGrp="1"/>
          </p:cNvSpPr>
          <p:nvPr>
            <p:ph type="title"/>
          </p:nvPr>
        </p:nvSpPr>
        <p:spPr>
          <a:xfrm>
            <a:off x="376768" y="1004649"/>
            <a:ext cx="6047999" cy="291600"/>
          </a:xfrm>
          <a:noFill/>
        </p:spPr>
        <p:txBody>
          <a:bodyPr/>
          <a:lstStyle/>
          <a:p>
            <a:r>
              <a:rPr lang="it-IT" altLang="de-DE" dirty="0" err="1">
                <a:solidFill>
                  <a:srgbClr val="003C6A"/>
                </a:solidFill>
              </a:rPr>
              <a:t>Detailed</a:t>
            </a:r>
            <a:r>
              <a:rPr lang="it-IT" altLang="de-DE" dirty="0">
                <a:solidFill>
                  <a:srgbClr val="003C6A"/>
                </a:solidFill>
              </a:rPr>
              <a:t> Portfolio </a:t>
            </a:r>
            <a:r>
              <a:rPr lang="it-IT" altLang="de-DE" dirty="0" err="1">
                <a:solidFill>
                  <a:srgbClr val="003C6A"/>
                </a:solidFill>
              </a:rPr>
              <a:t>Exposure</a:t>
            </a:r>
            <a:endParaRPr lang="es-ES" dirty="0"/>
          </a:p>
        </p:txBody>
      </p:sp>
      <p:pic>
        <p:nvPicPr>
          <p:cNvPr id="2" name="Picture 1">
            <a:extLst>
              <a:ext uri="{FF2B5EF4-FFF2-40B4-BE49-F238E27FC236}">
                <a16:creationId xmlns:a16="http://schemas.microsoft.com/office/drawing/2014/main" id="{C5B3749F-E92D-4AAA-A772-DC31FBAAEE75}"/>
              </a:ext>
            </a:extLst>
          </p:cNvPr>
          <p:cNvPicPr>
            <a:picLocks noChangeAspect="1"/>
          </p:cNvPicPr>
          <p:nvPr/>
        </p:nvPicPr>
        <p:blipFill>
          <a:blip r:embed="rId3"/>
          <a:stretch>
            <a:fillRect/>
          </a:stretch>
        </p:blipFill>
        <p:spPr>
          <a:xfrm>
            <a:off x="376767" y="1387870"/>
            <a:ext cx="4820248" cy="2454653"/>
          </a:xfrm>
          <a:prstGeom prst="rect">
            <a:avLst/>
          </a:prstGeom>
        </p:spPr>
      </p:pic>
    </p:spTree>
    <p:extLst>
      <p:ext uri="{BB962C8B-B14F-4D97-AF65-F5344CB8AC3E}">
        <p14:creationId xmlns:p14="http://schemas.microsoft.com/office/powerpoint/2010/main" val="7408326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122</a:t>
            </a:fld>
            <a:endParaRPr lang="fr-FR" sz="525" dirty="0"/>
          </a:p>
        </p:txBody>
      </p:sp>
      <p:sp>
        <p:nvSpPr>
          <p:cNvPr id="14" name="Title 1">
            <a:extLst>
              <a:ext uri="{FF2B5EF4-FFF2-40B4-BE49-F238E27FC236}">
                <a16:creationId xmlns:a16="http://schemas.microsoft.com/office/drawing/2014/main" id="{3CB9A0CE-372E-4121-84CA-60FD113CDA27}"/>
              </a:ext>
            </a:extLst>
          </p:cNvPr>
          <p:cNvSpPr>
            <a:spLocks noGrp="1"/>
          </p:cNvSpPr>
          <p:nvPr>
            <p:ph type="title"/>
          </p:nvPr>
        </p:nvSpPr>
        <p:spPr>
          <a:xfrm>
            <a:off x="376768" y="1004649"/>
            <a:ext cx="6047999" cy="291600"/>
          </a:xfrm>
          <a:noFill/>
        </p:spPr>
        <p:txBody>
          <a:bodyPr/>
          <a:lstStyle/>
          <a:p>
            <a:r>
              <a:rPr lang="it-IT" altLang="de-DE" dirty="0" err="1">
                <a:solidFill>
                  <a:srgbClr val="003C6A"/>
                </a:solidFill>
              </a:rPr>
              <a:t>Detailed</a:t>
            </a:r>
            <a:r>
              <a:rPr lang="it-IT" altLang="de-DE" dirty="0">
                <a:solidFill>
                  <a:srgbClr val="003C6A"/>
                </a:solidFill>
              </a:rPr>
              <a:t> Portfolio </a:t>
            </a:r>
            <a:r>
              <a:rPr lang="it-IT" altLang="de-DE" dirty="0" err="1">
                <a:solidFill>
                  <a:srgbClr val="003C6A"/>
                </a:solidFill>
              </a:rPr>
              <a:t>Exposure</a:t>
            </a:r>
            <a:endParaRPr lang="es-ES" dirty="0"/>
          </a:p>
        </p:txBody>
      </p:sp>
      <p:pic>
        <p:nvPicPr>
          <p:cNvPr id="3" name="Picture 2">
            <a:extLst>
              <a:ext uri="{FF2B5EF4-FFF2-40B4-BE49-F238E27FC236}">
                <a16:creationId xmlns:a16="http://schemas.microsoft.com/office/drawing/2014/main" id="{336B65EB-109D-4F86-A867-957E7E22FA5B}"/>
              </a:ext>
            </a:extLst>
          </p:cNvPr>
          <p:cNvPicPr>
            <a:picLocks noChangeAspect="1"/>
          </p:cNvPicPr>
          <p:nvPr/>
        </p:nvPicPr>
        <p:blipFill>
          <a:blip r:embed="rId3"/>
          <a:stretch>
            <a:fillRect/>
          </a:stretch>
        </p:blipFill>
        <p:spPr>
          <a:xfrm>
            <a:off x="2700429" y="1961036"/>
            <a:ext cx="1457143" cy="1221428"/>
          </a:xfrm>
          <a:prstGeom prst="rect">
            <a:avLst/>
          </a:prstGeom>
        </p:spPr>
      </p:pic>
    </p:spTree>
    <p:extLst>
      <p:ext uri="{BB962C8B-B14F-4D97-AF65-F5344CB8AC3E}">
        <p14:creationId xmlns:p14="http://schemas.microsoft.com/office/powerpoint/2010/main" val="3976290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123</a:t>
            </a:fld>
            <a:endParaRPr lang="fr-FR" sz="525" dirty="0"/>
          </a:p>
        </p:txBody>
      </p:sp>
      <p:sp>
        <p:nvSpPr>
          <p:cNvPr id="13" name="Title Placeholder 1">
            <a:extLst>
              <a:ext uri="{FF2B5EF4-FFF2-40B4-BE49-F238E27FC236}">
                <a16:creationId xmlns:a16="http://schemas.microsoft.com/office/drawing/2014/main" id="{E55D87EB-341C-4FFA-BD30-F9FA9CCFC908}"/>
              </a:ext>
            </a:extLst>
          </p:cNvPr>
          <p:cNvSpPr txBox="1">
            <a:spLocks/>
          </p:cNvSpPr>
          <p:nvPr/>
        </p:nvSpPr>
        <p:spPr>
          <a:xfrm>
            <a:off x="427396" y="924824"/>
            <a:ext cx="5634020" cy="349671"/>
          </a:xfrm>
          <a:prstGeom prst="rect">
            <a:avLst/>
          </a:prstGeom>
          <a:noFill/>
        </p:spPr>
        <p:txBody>
          <a:bodyPr vert="horz" lIns="0" tIns="0" rIns="0" bIns="0" rtlCol="0" anchor="t" anchorCtr="0">
            <a:normAutofit/>
          </a:bodyPr>
          <a:lstStyle>
            <a:lvl1pPr algn="l" defTabSz="457200" rtl="0" eaLnBrk="0" fontAlgn="base" hangingPunct="0">
              <a:spcBef>
                <a:spcPct val="0"/>
              </a:spcBef>
              <a:spcAft>
                <a:spcPct val="0"/>
              </a:spcAft>
              <a:defRPr sz="2000" b="1" kern="1200">
                <a:solidFill>
                  <a:schemeClr val="accent1"/>
                </a:solidFill>
                <a:latin typeface="+mj-lt"/>
                <a:ea typeface="+mj-ea"/>
                <a:cs typeface="Franklin Gothic Medium" pitchFamily="34" charset="0"/>
              </a:defRPr>
            </a:lvl1pPr>
            <a:lvl2pPr algn="l" defTabSz="457200" rtl="0" eaLnBrk="0" fontAlgn="base" hangingPunct="0">
              <a:spcBef>
                <a:spcPct val="0"/>
              </a:spcBef>
              <a:spcAft>
                <a:spcPct val="0"/>
              </a:spcAft>
              <a:defRPr sz="2000" b="1">
                <a:solidFill>
                  <a:schemeClr val="accent1"/>
                </a:solidFill>
                <a:latin typeface="Franklin Gothic Medium" pitchFamily="34" charset="0"/>
              </a:defRPr>
            </a:lvl2pPr>
            <a:lvl3pPr algn="l" defTabSz="457200" rtl="0" eaLnBrk="0" fontAlgn="base" hangingPunct="0">
              <a:spcBef>
                <a:spcPct val="0"/>
              </a:spcBef>
              <a:spcAft>
                <a:spcPct val="0"/>
              </a:spcAft>
              <a:defRPr sz="2000" b="1">
                <a:solidFill>
                  <a:schemeClr val="accent1"/>
                </a:solidFill>
                <a:latin typeface="Franklin Gothic Medium" pitchFamily="34" charset="0"/>
              </a:defRPr>
            </a:lvl3pPr>
            <a:lvl4pPr algn="l" defTabSz="457200" rtl="0" eaLnBrk="0" fontAlgn="base" hangingPunct="0">
              <a:spcBef>
                <a:spcPct val="0"/>
              </a:spcBef>
              <a:spcAft>
                <a:spcPct val="0"/>
              </a:spcAft>
              <a:defRPr sz="2000" b="1">
                <a:solidFill>
                  <a:schemeClr val="accent1"/>
                </a:solidFill>
                <a:latin typeface="Franklin Gothic Medium" pitchFamily="34" charset="0"/>
              </a:defRPr>
            </a:lvl4pPr>
            <a:lvl5pPr algn="l" defTabSz="457200" rtl="0" eaLnBrk="0" fontAlgn="base" hangingPunct="0">
              <a:spcBef>
                <a:spcPct val="0"/>
              </a:spcBef>
              <a:spcAft>
                <a:spcPct val="0"/>
              </a:spcAft>
              <a:defRPr sz="2000" b="1">
                <a:solidFill>
                  <a:schemeClr val="accent1"/>
                </a:solidFill>
                <a:latin typeface="Franklin Gothic Medium" pitchFamily="34" charset="0"/>
              </a:defRPr>
            </a:lvl5pPr>
            <a:lvl6pPr marL="457200" algn="l" defTabSz="457200" rtl="0" fontAlgn="base">
              <a:spcBef>
                <a:spcPct val="0"/>
              </a:spcBef>
              <a:spcAft>
                <a:spcPct val="0"/>
              </a:spcAft>
              <a:defRPr sz="2000" b="1">
                <a:solidFill>
                  <a:schemeClr val="accent1"/>
                </a:solidFill>
                <a:latin typeface="Franklin Gothic Medium" pitchFamily="34" charset="0"/>
              </a:defRPr>
            </a:lvl6pPr>
            <a:lvl7pPr marL="914400" algn="l" defTabSz="457200" rtl="0" fontAlgn="base">
              <a:spcBef>
                <a:spcPct val="0"/>
              </a:spcBef>
              <a:spcAft>
                <a:spcPct val="0"/>
              </a:spcAft>
              <a:defRPr sz="2000" b="1">
                <a:solidFill>
                  <a:schemeClr val="accent1"/>
                </a:solidFill>
                <a:latin typeface="Franklin Gothic Medium" pitchFamily="34" charset="0"/>
              </a:defRPr>
            </a:lvl7pPr>
            <a:lvl8pPr marL="1371600" algn="l" defTabSz="457200" rtl="0" fontAlgn="base">
              <a:spcBef>
                <a:spcPct val="0"/>
              </a:spcBef>
              <a:spcAft>
                <a:spcPct val="0"/>
              </a:spcAft>
              <a:defRPr sz="2000" b="1">
                <a:solidFill>
                  <a:schemeClr val="accent1"/>
                </a:solidFill>
                <a:latin typeface="Franklin Gothic Medium" pitchFamily="34" charset="0"/>
              </a:defRPr>
            </a:lvl8pPr>
            <a:lvl9pPr marL="1828800" algn="l" defTabSz="457200" rtl="0" fontAlgn="base">
              <a:spcBef>
                <a:spcPct val="0"/>
              </a:spcBef>
              <a:spcAft>
                <a:spcPct val="0"/>
              </a:spcAft>
              <a:defRPr sz="2000" b="1">
                <a:solidFill>
                  <a:schemeClr val="accent1"/>
                </a:solidFill>
                <a:latin typeface="Franklin Gothic Medium" pitchFamily="34" charset="0"/>
              </a:defRPr>
            </a:lvl9pPr>
          </a:lstStyle>
          <a:p>
            <a:r>
              <a:rPr lang="en-US" sz="1500" dirty="0">
                <a:solidFill>
                  <a:schemeClr val="tx1"/>
                </a:solidFill>
              </a:rPr>
              <a:t>Correlation Analysis</a:t>
            </a:r>
          </a:p>
        </p:txBody>
      </p:sp>
      <p:pic>
        <p:nvPicPr>
          <p:cNvPr id="3" name="Picture 2">
            <a:extLst>
              <a:ext uri="{FF2B5EF4-FFF2-40B4-BE49-F238E27FC236}">
                <a16:creationId xmlns:a16="http://schemas.microsoft.com/office/drawing/2014/main" id="{6384A1D5-F114-4F79-831F-53E7429114F1}"/>
              </a:ext>
            </a:extLst>
          </p:cNvPr>
          <p:cNvPicPr>
            <a:picLocks noChangeAspect="1"/>
          </p:cNvPicPr>
          <p:nvPr/>
        </p:nvPicPr>
        <p:blipFill>
          <a:blip r:embed="rId4"/>
          <a:stretch>
            <a:fillRect/>
          </a:stretch>
        </p:blipFill>
        <p:spPr>
          <a:xfrm>
            <a:off x="1361143" y="1339607"/>
            <a:ext cx="4135715" cy="2464286"/>
          </a:xfrm>
          <a:prstGeom prst="rect">
            <a:avLst/>
          </a:prstGeom>
        </p:spPr>
      </p:pic>
    </p:spTree>
    <p:extLst>
      <p:ext uri="{BB962C8B-B14F-4D97-AF65-F5344CB8AC3E}">
        <p14:creationId xmlns:p14="http://schemas.microsoft.com/office/powerpoint/2010/main" val="112078723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32" name="Espace réservé du numéro de diapositive 4">
            <a:extLst>
              <a:ext uri="{FF2B5EF4-FFF2-40B4-BE49-F238E27FC236}">
                <a16:creationId xmlns:a16="http://schemas.microsoft.com/office/drawing/2014/main" id="{E3774F4A-ECA8-4673-88BA-1BAFCCB92122}"/>
              </a:ext>
            </a:extLst>
          </p:cNvPr>
          <p:cNvSpPr txBox="1">
            <a:spLocks/>
          </p:cNvSpPr>
          <p:nvPr/>
        </p:nvSpPr>
        <p:spPr>
          <a:xfrm>
            <a:off x="321300" y="4277138"/>
            <a:ext cx="173714" cy="34289"/>
          </a:xfrm>
          <a:prstGeom prst="rect">
            <a:avLst/>
          </a:prstGeom>
        </p:spPr>
        <p:txBody>
          <a:bodyPr vert="horz" lIns="0" tIns="0" rIns="0" bIns="0" rtlCol="0" anchor="t" anchorCtr="0"/>
          <a:lstStyle>
            <a:defPPr>
              <a:defRPr lang="fr-FR"/>
            </a:defPPr>
            <a:lvl1pPr marL="0" algn="l" defTabSz="914400" rtl="0" eaLnBrk="1" latinLnBrk="0" hangingPunct="1">
              <a:defRPr sz="700" kern="1200" spc="31"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1C6FFC-D040-034F-8B69-20295064E64D}" type="slidenum">
              <a:rPr lang="fr-FR" sz="525"/>
              <a:pPr/>
              <a:t>124</a:t>
            </a:fld>
            <a:endParaRPr lang="fr-FR" sz="525" dirty="0"/>
          </a:p>
        </p:txBody>
      </p:sp>
      <p:sp>
        <p:nvSpPr>
          <p:cNvPr id="14" name="Title Placeholder 1">
            <a:extLst>
              <a:ext uri="{FF2B5EF4-FFF2-40B4-BE49-F238E27FC236}">
                <a16:creationId xmlns:a16="http://schemas.microsoft.com/office/drawing/2014/main" id="{DDAD7BC4-F6DF-4647-9A5D-B35FD0708EF6}"/>
              </a:ext>
            </a:extLst>
          </p:cNvPr>
          <p:cNvSpPr txBox="1">
            <a:spLocks/>
          </p:cNvSpPr>
          <p:nvPr/>
        </p:nvSpPr>
        <p:spPr>
          <a:xfrm>
            <a:off x="427396" y="924824"/>
            <a:ext cx="5634020" cy="349671"/>
          </a:xfrm>
          <a:prstGeom prst="rect">
            <a:avLst/>
          </a:prstGeom>
          <a:noFill/>
        </p:spPr>
        <p:txBody>
          <a:bodyPr vert="horz" lIns="0" tIns="0" rIns="0" bIns="0" rtlCol="0" anchor="t" anchorCtr="0">
            <a:normAutofit/>
          </a:bodyPr>
          <a:lstStyle>
            <a:lvl1pPr algn="l" defTabSz="457200" rtl="0" eaLnBrk="0" fontAlgn="base" hangingPunct="0">
              <a:spcBef>
                <a:spcPct val="0"/>
              </a:spcBef>
              <a:spcAft>
                <a:spcPct val="0"/>
              </a:spcAft>
              <a:defRPr sz="2000" b="1" kern="1200">
                <a:solidFill>
                  <a:schemeClr val="accent1"/>
                </a:solidFill>
                <a:latin typeface="+mj-lt"/>
                <a:ea typeface="+mj-ea"/>
                <a:cs typeface="Franklin Gothic Medium" pitchFamily="34" charset="0"/>
              </a:defRPr>
            </a:lvl1pPr>
            <a:lvl2pPr algn="l" defTabSz="457200" rtl="0" eaLnBrk="0" fontAlgn="base" hangingPunct="0">
              <a:spcBef>
                <a:spcPct val="0"/>
              </a:spcBef>
              <a:spcAft>
                <a:spcPct val="0"/>
              </a:spcAft>
              <a:defRPr sz="2000" b="1">
                <a:solidFill>
                  <a:schemeClr val="accent1"/>
                </a:solidFill>
                <a:latin typeface="Franklin Gothic Medium" pitchFamily="34" charset="0"/>
              </a:defRPr>
            </a:lvl2pPr>
            <a:lvl3pPr algn="l" defTabSz="457200" rtl="0" eaLnBrk="0" fontAlgn="base" hangingPunct="0">
              <a:spcBef>
                <a:spcPct val="0"/>
              </a:spcBef>
              <a:spcAft>
                <a:spcPct val="0"/>
              </a:spcAft>
              <a:defRPr sz="2000" b="1">
                <a:solidFill>
                  <a:schemeClr val="accent1"/>
                </a:solidFill>
                <a:latin typeface="Franklin Gothic Medium" pitchFamily="34" charset="0"/>
              </a:defRPr>
            </a:lvl3pPr>
            <a:lvl4pPr algn="l" defTabSz="457200" rtl="0" eaLnBrk="0" fontAlgn="base" hangingPunct="0">
              <a:spcBef>
                <a:spcPct val="0"/>
              </a:spcBef>
              <a:spcAft>
                <a:spcPct val="0"/>
              </a:spcAft>
              <a:defRPr sz="2000" b="1">
                <a:solidFill>
                  <a:schemeClr val="accent1"/>
                </a:solidFill>
                <a:latin typeface="Franklin Gothic Medium" pitchFamily="34" charset="0"/>
              </a:defRPr>
            </a:lvl4pPr>
            <a:lvl5pPr algn="l" defTabSz="457200" rtl="0" eaLnBrk="0" fontAlgn="base" hangingPunct="0">
              <a:spcBef>
                <a:spcPct val="0"/>
              </a:spcBef>
              <a:spcAft>
                <a:spcPct val="0"/>
              </a:spcAft>
              <a:defRPr sz="2000" b="1">
                <a:solidFill>
                  <a:schemeClr val="accent1"/>
                </a:solidFill>
                <a:latin typeface="Franklin Gothic Medium" pitchFamily="34" charset="0"/>
              </a:defRPr>
            </a:lvl5pPr>
            <a:lvl6pPr marL="457200" algn="l" defTabSz="457200" rtl="0" fontAlgn="base">
              <a:spcBef>
                <a:spcPct val="0"/>
              </a:spcBef>
              <a:spcAft>
                <a:spcPct val="0"/>
              </a:spcAft>
              <a:defRPr sz="2000" b="1">
                <a:solidFill>
                  <a:schemeClr val="accent1"/>
                </a:solidFill>
                <a:latin typeface="Franklin Gothic Medium" pitchFamily="34" charset="0"/>
              </a:defRPr>
            </a:lvl6pPr>
            <a:lvl7pPr marL="914400" algn="l" defTabSz="457200" rtl="0" fontAlgn="base">
              <a:spcBef>
                <a:spcPct val="0"/>
              </a:spcBef>
              <a:spcAft>
                <a:spcPct val="0"/>
              </a:spcAft>
              <a:defRPr sz="2000" b="1">
                <a:solidFill>
                  <a:schemeClr val="accent1"/>
                </a:solidFill>
                <a:latin typeface="Franklin Gothic Medium" pitchFamily="34" charset="0"/>
              </a:defRPr>
            </a:lvl7pPr>
            <a:lvl8pPr marL="1371600" algn="l" defTabSz="457200" rtl="0" fontAlgn="base">
              <a:spcBef>
                <a:spcPct val="0"/>
              </a:spcBef>
              <a:spcAft>
                <a:spcPct val="0"/>
              </a:spcAft>
              <a:defRPr sz="2000" b="1">
                <a:solidFill>
                  <a:schemeClr val="accent1"/>
                </a:solidFill>
                <a:latin typeface="Franklin Gothic Medium" pitchFamily="34" charset="0"/>
              </a:defRPr>
            </a:lvl8pPr>
            <a:lvl9pPr marL="1828800" algn="l" defTabSz="457200" rtl="0" fontAlgn="base">
              <a:spcBef>
                <a:spcPct val="0"/>
              </a:spcBef>
              <a:spcAft>
                <a:spcPct val="0"/>
              </a:spcAft>
              <a:defRPr sz="2000" b="1">
                <a:solidFill>
                  <a:schemeClr val="accent1"/>
                </a:solidFill>
                <a:latin typeface="Franklin Gothic Medium" pitchFamily="34" charset="0"/>
              </a:defRPr>
            </a:lvl9pPr>
          </a:lstStyle>
          <a:p>
            <a:r>
              <a:rPr lang="en-US" sz="1500" dirty="0">
                <a:solidFill>
                  <a:schemeClr val="tx1"/>
                </a:solidFill>
              </a:rPr>
              <a:t>Correlation Analysis</a:t>
            </a:r>
          </a:p>
        </p:txBody>
      </p:sp>
      <p:pic>
        <p:nvPicPr>
          <p:cNvPr id="2" name="Picture 1">
            <a:extLst>
              <a:ext uri="{FF2B5EF4-FFF2-40B4-BE49-F238E27FC236}">
                <a16:creationId xmlns:a16="http://schemas.microsoft.com/office/drawing/2014/main" id="{F4B19F56-ADD3-4C9D-9B95-5622109C800B}"/>
              </a:ext>
            </a:extLst>
          </p:cNvPr>
          <p:cNvPicPr>
            <a:picLocks noChangeAspect="1"/>
          </p:cNvPicPr>
          <p:nvPr/>
        </p:nvPicPr>
        <p:blipFill>
          <a:blip r:embed="rId4"/>
          <a:stretch>
            <a:fillRect/>
          </a:stretch>
        </p:blipFill>
        <p:spPr>
          <a:xfrm>
            <a:off x="427397" y="1506838"/>
            <a:ext cx="2891573" cy="2004334"/>
          </a:xfrm>
          <a:prstGeom prst="rect">
            <a:avLst/>
          </a:prstGeom>
        </p:spPr>
      </p:pic>
      <p:pic>
        <p:nvPicPr>
          <p:cNvPr id="4" name="Picture 3">
            <a:extLst>
              <a:ext uri="{FF2B5EF4-FFF2-40B4-BE49-F238E27FC236}">
                <a16:creationId xmlns:a16="http://schemas.microsoft.com/office/drawing/2014/main" id="{286930B9-4F78-40DB-A4AF-57E6A7177539}"/>
              </a:ext>
            </a:extLst>
          </p:cNvPr>
          <p:cNvPicPr>
            <a:picLocks noChangeAspect="1"/>
          </p:cNvPicPr>
          <p:nvPr/>
        </p:nvPicPr>
        <p:blipFill>
          <a:blip r:embed="rId5"/>
          <a:stretch>
            <a:fillRect/>
          </a:stretch>
        </p:blipFill>
        <p:spPr>
          <a:xfrm>
            <a:off x="3532128" y="1513340"/>
            <a:ext cx="2933792" cy="1994024"/>
          </a:xfrm>
          <a:prstGeom prst="rect">
            <a:avLst/>
          </a:prstGeom>
        </p:spPr>
      </p:pic>
    </p:spTree>
    <p:extLst>
      <p:ext uri="{BB962C8B-B14F-4D97-AF65-F5344CB8AC3E}">
        <p14:creationId xmlns:p14="http://schemas.microsoft.com/office/powerpoint/2010/main" val="400232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125</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t>EM Equity</a:t>
            </a:r>
          </a:p>
          <a:p>
            <a:r>
              <a:rPr lang="en-US" sz="750" dirty="0"/>
              <a:t>EM Debt</a:t>
            </a:r>
          </a:p>
          <a:p>
            <a:r>
              <a:rPr lang="en-US" sz="750" dirty="0"/>
              <a:t>Global FX</a:t>
            </a:r>
          </a:p>
          <a:p>
            <a:r>
              <a:rPr lang="en-US" sz="750" dirty="0"/>
              <a:t>Commodities</a:t>
            </a:r>
          </a:p>
          <a:p>
            <a:r>
              <a:rPr lang="en-US" sz="750" dirty="0"/>
              <a:t>Hedging</a:t>
            </a:r>
          </a:p>
          <a:p>
            <a:r>
              <a:rPr lang="en-US" sz="750" dirty="0">
                <a:solidFill>
                  <a:srgbClr val="FF0000"/>
                </a:solidFill>
              </a:rPr>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19282615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AA91FC5-90C5-AB3C-FDEA-956D96860F6F}"/>
              </a:ext>
            </a:extLst>
          </p:cNvPr>
          <p:cNvSpPr>
            <a:spLocks noGrp="1"/>
          </p:cNvSpPr>
          <p:nvPr>
            <p:ph type="body" sz="quarter" idx="11"/>
          </p:nvPr>
        </p:nvSpPr>
        <p:spPr/>
        <p:txBody>
          <a:bodyPr/>
          <a:lstStyle/>
          <a:p>
            <a:r>
              <a:rPr lang="en-GB" dirty="0"/>
              <a:t>May 14</a:t>
            </a:r>
            <a:r>
              <a:rPr lang="en-GB" baseline="30000" dirty="0"/>
              <a:t>th</a:t>
            </a:r>
            <a:r>
              <a:rPr lang="en-GB" dirty="0"/>
              <a:t>, 2025</a:t>
            </a:r>
          </a:p>
        </p:txBody>
      </p:sp>
      <p:sp>
        <p:nvSpPr>
          <p:cNvPr id="11" name="Text Placeholder 10">
            <a:extLst>
              <a:ext uri="{FF2B5EF4-FFF2-40B4-BE49-F238E27FC236}">
                <a16:creationId xmlns:a16="http://schemas.microsoft.com/office/drawing/2014/main" id="{45770BE3-CFEB-206A-F50A-40022A712D2B}"/>
              </a:ext>
            </a:extLst>
          </p:cNvPr>
          <p:cNvSpPr>
            <a:spLocks noGrp="1"/>
          </p:cNvSpPr>
          <p:nvPr>
            <p:ph type="body" sz="quarter" idx="12"/>
          </p:nvPr>
        </p:nvSpPr>
        <p:spPr>
          <a:xfrm>
            <a:off x="1533513" y="4579576"/>
            <a:ext cx="2269606" cy="258165"/>
          </a:xfrm>
        </p:spPr>
        <p:txBody>
          <a:bodyPr anchor="ctr"/>
          <a:lstStyle/>
          <a:p>
            <a:endParaRPr lang="en-GB" dirty="0"/>
          </a:p>
        </p:txBody>
      </p:sp>
      <p:sp>
        <p:nvSpPr>
          <p:cNvPr id="6" name="Title 7">
            <a:extLst>
              <a:ext uri="{FF2B5EF4-FFF2-40B4-BE49-F238E27FC236}">
                <a16:creationId xmlns:a16="http://schemas.microsoft.com/office/drawing/2014/main" id="{590F12D2-2DB7-6F66-3467-BD68F96AC6FB}"/>
              </a:ext>
            </a:extLst>
          </p:cNvPr>
          <p:cNvSpPr txBox="1">
            <a:spLocks/>
          </p:cNvSpPr>
          <p:nvPr/>
        </p:nvSpPr>
        <p:spPr>
          <a:xfrm>
            <a:off x="963901" y="2017690"/>
            <a:ext cx="4481876" cy="724826"/>
          </a:xfrm>
          <a:prstGeom prst="rect">
            <a:avLst/>
          </a:prstGeom>
          <a:ln>
            <a:noFill/>
          </a:ln>
        </p:spPr>
        <p:txBody>
          <a:bodyPr vert="horz" lIns="0" tIns="0" rIns="0" bIns="0" rtlCol="0" anchor="b" anchorCtr="0">
            <a:noAutofit/>
          </a:bodyPr>
          <a:lstStyle>
            <a:lvl1pPr algn="l" defTabSz="685766" rtl="0" eaLnBrk="1" latinLnBrk="0" hangingPunct="1">
              <a:lnSpc>
                <a:spcPts val="2175"/>
              </a:lnSpc>
              <a:spcBef>
                <a:spcPct val="0"/>
              </a:spcBef>
              <a:buNone/>
              <a:defRPr sz="1875" b="1" kern="1200"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a:t>Macro Strategy Day</a:t>
            </a:r>
            <a:endParaRPr lang="en-GB" dirty="0"/>
          </a:p>
        </p:txBody>
      </p:sp>
      <p:sp>
        <p:nvSpPr>
          <p:cNvPr id="7" name="Subtitle 8">
            <a:extLst>
              <a:ext uri="{FF2B5EF4-FFF2-40B4-BE49-F238E27FC236}">
                <a16:creationId xmlns:a16="http://schemas.microsoft.com/office/drawing/2014/main" id="{548C2807-CF2F-456A-6EB6-E4B60A78D64E}"/>
              </a:ext>
            </a:extLst>
          </p:cNvPr>
          <p:cNvSpPr txBox="1">
            <a:spLocks/>
          </p:cNvSpPr>
          <p:nvPr/>
        </p:nvSpPr>
        <p:spPr>
          <a:xfrm>
            <a:off x="963902" y="2922106"/>
            <a:ext cx="4481877" cy="559423"/>
          </a:xfrm>
          <a:prstGeom prst="rect">
            <a:avLst/>
          </a:prstGeom>
        </p:spPr>
        <p:txBody>
          <a:bodyPr vert="horz" lIns="0" tIns="0" rIns="0" bIns="0" rtlCol="0">
            <a:noAutofit/>
          </a:bodyPr>
          <a:lstStyle>
            <a:lvl1pPr marL="0" indent="0" algn="l" defTabSz="685766" rtl="0" eaLnBrk="1" latinLnBrk="0" hangingPunct="1">
              <a:lnSpc>
                <a:spcPct val="100000"/>
              </a:lnSpc>
              <a:spcBef>
                <a:spcPts val="0"/>
              </a:spcBef>
              <a:buClr>
                <a:schemeClr val="accent1"/>
              </a:buClr>
              <a:buSzPct val="130000"/>
              <a:buFont typeface="CambriaMath" charset="0"/>
              <a:buNone/>
              <a:tabLst/>
              <a:defRPr sz="975" b="0" i="0" kern="120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defTabSz="685766" rtl="0" eaLnBrk="1" latinLnBrk="0" hangingPunct="1">
              <a:lnSpc>
                <a:spcPct val="100000"/>
              </a:lnSpc>
              <a:spcBef>
                <a:spcPts val="375"/>
              </a:spcBef>
              <a:buClr>
                <a:schemeClr val="accent2"/>
              </a:buClr>
              <a:buFont typeface="CambriaMath" charset="0"/>
              <a:buNone/>
              <a:tabLst/>
              <a:defRPr sz="1125" kern="1200">
                <a:solidFill>
                  <a:schemeClr val="bg2">
                    <a:lumMod val="10000"/>
                  </a:schemeClr>
                </a:solidFill>
                <a:latin typeface="+mn-lt"/>
                <a:ea typeface="+mn-ea"/>
                <a:cs typeface="+mn-cs"/>
              </a:defRPr>
            </a:lvl2pPr>
            <a:lvl3pPr marL="514286" indent="0" algn="ctr" defTabSz="685766" rtl="0" eaLnBrk="1" latinLnBrk="0" hangingPunct="1">
              <a:lnSpc>
                <a:spcPct val="100000"/>
              </a:lnSpc>
              <a:spcBef>
                <a:spcPts val="375"/>
              </a:spcBef>
              <a:buClr>
                <a:schemeClr val="accent2"/>
              </a:buClr>
              <a:buFont typeface="LucidaGrande-Bold" charset="0"/>
              <a:buNone/>
              <a:tabLst/>
              <a:defRPr sz="1013" kern="1200">
                <a:solidFill>
                  <a:schemeClr val="bg2">
                    <a:lumMod val="10000"/>
                  </a:schemeClr>
                </a:solidFill>
                <a:latin typeface="+mn-lt"/>
                <a:ea typeface="+mn-ea"/>
                <a:cs typeface="+mn-cs"/>
              </a:defRPr>
            </a:lvl3pPr>
            <a:lvl4pPr marL="771430" indent="0" algn="ctr" defTabSz="685766" rtl="0" eaLnBrk="1" latinLnBrk="0" hangingPunct="1">
              <a:lnSpc>
                <a:spcPct val="100000"/>
              </a:lnSpc>
              <a:spcBef>
                <a:spcPts val="375"/>
              </a:spcBef>
              <a:buFont typeface="Arial" charset="0"/>
              <a:buNone/>
              <a:tabLst/>
              <a:defRPr sz="900" kern="1200">
                <a:solidFill>
                  <a:schemeClr val="accent4"/>
                </a:solidFill>
                <a:latin typeface="+mn-lt"/>
                <a:ea typeface="+mn-ea"/>
                <a:cs typeface="+mn-cs"/>
              </a:defRPr>
            </a:lvl4pPr>
            <a:lvl5pPr marL="1028573" indent="0" algn="ctr" defTabSz="685766" rtl="0" eaLnBrk="1" latinLnBrk="0" hangingPunct="1">
              <a:lnSpc>
                <a:spcPct val="100000"/>
              </a:lnSpc>
              <a:spcBef>
                <a:spcPts val="375"/>
              </a:spcBef>
              <a:buFont typeface="Arial" charset="0"/>
              <a:buNone/>
              <a:tabLst/>
              <a:defRPr sz="900" kern="1200">
                <a:solidFill>
                  <a:schemeClr val="accent1"/>
                </a:solidFill>
                <a:latin typeface="+mn-lt"/>
                <a:ea typeface="+mn-ea"/>
                <a:cs typeface="+mn-cs"/>
              </a:defRPr>
            </a:lvl5pPr>
            <a:lvl6pPr marL="1285717" indent="0" algn="ctr" defTabSz="685766"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6pPr>
            <a:lvl7pPr marL="1542858" indent="0" algn="ctr" defTabSz="685766"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7pPr>
            <a:lvl8pPr marL="1800002" indent="0" algn="ctr" defTabSz="685766"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8pPr>
            <a:lvl9pPr marL="2057145" indent="0" algn="ctr" defTabSz="685766"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9pPr>
          </a:lstStyle>
          <a:p>
            <a:r>
              <a:rPr lang="en-GB" dirty="0"/>
              <a:t>Focus Groups - Portfolio Construction</a:t>
            </a:r>
          </a:p>
        </p:txBody>
      </p:sp>
    </p:spTree>
    <p:extLst>
      <p:ext uri="{BB962C8B-B14F-4D97-AF65-F5344CB8AC3E}">
        <p14:creationId xmlns:p14="http://schemas.microsoft.com/office/powerpoint/2010/main" val="10455728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D5100E6-8148-3A95-C27E-B6339FB90B05}"/>
              </a:ext>
            </a:extLst>
          </p:cNvPr>
          <p:cNvPicPr>
            <a:picLocks noChangeAspect="1"/>
          </p:cNvPicPr>
          <p:nvPr/>
        </p:nvPicPr>
        <p:blipFill>
          <a:blip r:embed="rId3"/>
          <a:stretch>
            <a:fillRect/>
          </a:stretch>
        </p:blipFill>
        <p:spPr>
          <a:xfrm>
            <a:off x="456302" y="704733"/>
            <a:ext cx="5794815" cy="3858407"/>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GB" noProof="0" dirty="0"/>
              <a:t>Asset Class Agenda</a:t>
            </a:r>
          </a:p>
        </p:txBody>
      </p:sp>
      <p:sp>
        <p:nvSpPr>
          <p:cNvPr id="4" name="Espace réservé du pied de page 3"/>
          <p:cNvSpPr>
            <a:spLocks noGrp="1"/>
          </p:cNvSpPr>
          <p:nvPr>
            <p:ph type="ftr" sz="quarter" idx="11"/>
          </p:nvPr>
        </p:nvSpPr>
        <p:spPr/>
        <p:txBody>
          <a:bodyPr/>
          <a:lstStyle/>
          <a:p>
            <a:r>
              <a:rPr lang="en-GB" dirty="0"/>
              <a:t>Asset Class Agenda </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127</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pic>
        <p:nvPicPr>
          <p:cNvPr id="29" name="Image 28"/>
          <p:cNvPicPr>
            <a:picLocks noChangeAspect="1"/>
          </p:cNvPicPr>
          <p:nvPr/>
        </p:nvPicPr>
        <p:blipFill>
          <a:blip r:embed="rId5"/>
          <a:stretch>
            <a:fillRect/>
          </a:stretch>
        </p:blipFill>
        <p:spPr>
          <a:xfrm>
            <a:off x="2313017" y="4623262"/>
            <a:ext cx="2236253" cy="162215"/>
          </a:xfrm>
          <a:prstGeom prst="rect">
            <a:avLst/>
          </a:prstGeom>
        </p:spPr>
      </p:pic>
    </p:spTree>
    <p:extLst>
      <p:ext uri="{BB962C8B-B14F-4D97-AF65-F5344CB8AC3E}">
        <p14:creationId xmlns:p14="http://schemas.microsoft.com/office/powerpoint/2010/main" val="2493477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01</a:t>
            </a:r>
          </a:p>
        </p:txBody>
      </p:sp>
      <p:sp>
        <p:nvSpPr>
          <p:cNvPr id="3" name="Titre 2"/>
          <p:cNvSpPr>
            <a:spLocks noGrp="1"/>
          </p:cNvSpPr>
          <p:nvPr>
            <p:ph type="title"/>
          </p:nvPr>
        </p:nvSpPr>
        <p:spPr/>
        <p:txBody>
          <a:bodyPr>
            <a:normAutofit/>
          </a:bodyPr>
          <a:lstStyle/>
          <a:p>
            <a:r>
              <a:rPr lang="en-GB" dirty="0"/>
              <a:t>Portfolio overview</a:t>
            </a:r>
            <a:endParaRPr lang="en-GB" noProof="0" dirty="0"/>
          </a:p>
        </p:txBody>
      </p:sp>
      <p:sp>
        <p:nvSpPr>
          <p:cNvPr id="5" name="Espace réservé du pied de page 4"/>
          <p:cNvSpPr>
            <a:spLocks noGrp="1"/>
          </p:cNvSpPr>
          <p:nvPr>
            <p:ph type="ftr" sz="quarter" idx="11"/>
          </p:nvPr>
        </p:nvSpPr>
        <p:spPr/>
        <p:txBody>
          <a:bodyPr/>
          <a:lstStyle/>
          <a:p>
            <a:r>
              <a:rPr lang="en-GB" dirty="0"/>
              <a:t>Portfolio Overview</a:t>
            </a:r>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128</a:t>
            </a:fld>
            <a:endParaRPr lang="fr-FR"/>
          </a:p>
        </p:txBody>
      </p:sp>
    </p:spTree>
    <p:extLst>
      <p:ext uri="{BB962C8B-B14F-4D97-AF65-F5344CB8AC3E}">
        <p14:creationId xmlns:p14="http://schemas.microsoft.com/office/powerpoint/2010/main" val="29100252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59181FD-78B5-22AF-AF4A-DC0D35901314}"/>
              </a:ext>
            </a:extLst>
          </p:cNvPr>
          <p:cNvPicPr>
            <a:picLocks noChangeAspect="1"/>
          </p:cNvPicPr>
          <p:nvPr/>
        </p:nvPicPr>
        <p:blipFill>
          <a:blip r:embed="rId3"/>
          <a:stretch>
            <a:fillRect/>
          </a:stretch>
        </p:blipFill>
        <p:spPr>
          <a:xfrm>
            <a:off x="896541" y="655414"/>
            <a:ext cx="4986454" cy="4022922"/>
          </a:xfrm>
          <a:prstGeom prst="rect">
            <a:avLst/>
          </a:prstGeom>
        </p:spPr>
      </p:pic>
      <p:sp>
        <p:nvSpPr>
          <p:cNvPr id="2" name="Titre 1"/>
          <p:cNvSpPr>
            <a:spLocks noGrp="1"/>
          </p:cNvSpPr>
          <p:nvPr>
            <p:ph type="title"/>
          </p:nvPr>
        </p:nvSpPr>
        <p:spPr/>
        <p:txBody>
          <a:bodyPr>
            <a:normAutofit/>
          </a:bodyPr>
          <a:lstStyle/>
          <a:p>
            <a:r>
              <a:rPr lang="en-IE" noProof="0" dirty="0"/>
              <a:t>Portfolio Overview – Active Exposure</a:t>
            </a:r>
            <a:endParaRPr lang="en-GB" noProof="0" dirty="0"/>
          </a:p>
        </p:txBody>
      </p:sp>
      <p:sp>
        <p:nvSpPr>
          <p:cNvPr id="4" name="Espace réservé du pied de page 3"/>
          <p:cNvSpPr>
            <a:spLocks noGrp="1"/>
          </p:cNvSpPr>
          <p:nvPr>
            <p:ph type="ftr" sz="quarter" idx="11"/>
          </p:nvPr>
        </p:nvSpPr>
        <p:spPr/>
        <p:txBody>
          <a:bodyPr/>
          <a:lstStyle/>
          <a:p>
            <a:r>
              <a:rPr lang="en-GB" dirty="0"/>
              <a:t>Active Exposure</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129</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788201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813" y="521635"/>
            <a:ext cx="5304611" cy="263582"/>
          </a:xfrm>
        </p:spPr>
        <p:txBody>
          <a:bodyPr>
            <a:normAutofit fontScale="90000"/>
          </a:bodyPr>
          <a:lstStyle/>
          <a:p>
            <a:r>
              <a:rPr lang="en-GB" dirty="0"/>
              <a:t>MSCI India (Neutral) </a:t>
            </a:r>
            <a:br>
              <a:rPr lang="en-GB" dirty="0"/>
            </a:br>
            <a:endParaRPr lang="en-IE" sz="900" b="0" u="sng" dirty="0"/>
          </a:p>
        </p:txBody>
      </p:sp>
      <p:sp>
        <p:nvSpPr>
          <p:cNvPr id="7" name="Rectangle 6"/>
          <p:cNvSpPr/>
          <p:nvPr/>
        </p:nvSpPr>
        <p:spPr>
          <a:xfrm>
            <a:off x="876698" y="2474505"/>
            <a:ext cx="661591" cy="3379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9114" indent="-49114" defTabSz="257175" fontAlgn="base">
              <a:lnSpc>
                <a:spcPts val="900"/>
              </a:lnSpc>
              <a:spcBef>
                <a:spcPct val="0"/>
              </a:spcBef>
              <a:spcAft>
                <a:spcPct val="0"/>
              </a:spcAft>
            </a:pPr>
            <a:r>
              <a:rPr lang="it-IT" sz="619" dirty="0">
                <a:solidFill>
                  <a:prstClr val="white"/>
                </a:solidFill>
              </a:rPr>
              <a:t>  ECONOMIC</a:t>
            </a:r>
          </a:p>
          <a:p>
            <a:pPr marL="49114" defTabSz="257175" fontAlgn="base">
              <a:lnSpc>
                <a:spcPts val="900"/>
              </a:lnSpc>
              <a:spcBef>
                <a:spcPct val="0"/>
              </a:spcBef>
              <a:spcAft>
                <a:spcPct val="0"/>
              </a:spcAft>
            </a:pPr>
            <a:r>
              <a:rPr lang="it-IT" sz="619" dirty="0">
                <a:solidFill>
                  <a:prstClr val="white"/>
                </a:solidFill>
              </a:rPr>
              <a:t>BACKDROP</a:t>
            </a:r>
            <a:endParaRPr lang="en-US" sz="619" dirty="0">
              <a:solidFill>
                <a:prstClr val="white"/>
              </a:solidFill>
            </a:endParaRPr>
          </a:p>
        </p:txBody>
      </p:sp>
      <p:sp>
        <p:nvSpPr>
          <p:cNvPr id="8" name="Rectangle 4"/>
          <p:cNvSpPr/>
          <p:nvPr/>
        </p:nvSpPr>
        <p:spPr>
          <a:xfrm>
            <a:off x="876698" y="3788279"/>
            <a:ext cx="718740" cy="37348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02692" defTabSz="257175" fontAlgn="base">
              <a:spcBef>
                <a:spcPct val="0"/>
              </a:spcBef>
              <a:spcAft>
                <a:spcPct val="0"/>
              </a:spcAft>
            </a:pPr>
            <a:r>
              <a:rPr lang="it-IT" sz="619" dirty="0">
                <a:solidFill>
                  <a:prstClr val="white"/>
                </a:solidFill>
              </a:rPr>
              <a:t>TECHNICAL</a:t>
            </a:r>
            <a:endParaRPr lang="en-US" sz="619" dirty="0">
              <a:solidFill>
                <a:prstClr val="white"/>
              </a:solidFill>
            </a:endParaRPr>
          </a:p>
        </p:txBody>
      </p:sp>
      <p:sp>
        <p:nvSpPr>
          <p:cNvPr id="9" name="Rettangolo 139"/>
          <p:cNvSpPr/>
          <p:nvPr/>
        </p:nvSpPr>
        <p:spPr>
          <a:xfrm>
            <a:off x="3585054" y="3792195"/>
            <a:ext cx="2216742" cy="369565"/>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0" name="Rettangolo 138"/>
          <p:cNvSpPr/>
          <p:nvPr/>
        </p:nvSpPr>
        <p:spPr>
          <a:xfrm>
            <a:off x="3585054" y="3341275"/>
            <a:ext cx="2216743" cy="360263"/>
          </a:xfrm>
          <a:prstGeom prst="rect">
            <a:avLst/>
          </a:prstGeom>
          <a:solidFill>
            <a:schemeClr val="accent4">
              <a:lumMod val="20000"/>
              <a:lumOff val="8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1" name="Rettangolo 137"/>
          <p:cNvSpPr/>
          <p:nvPr/>
        </p:nvSpPr>
        <p:spPr>
          <a:xfrm>
            <a:off x="3707292" y="2842960"/>
            <a:ext cx="2108131" cy="380288"/>
          </a:xfrm>
          <a:prstGeom prst="rect">
            <a:avLst/>
          </a:prstGeom>
          <a:solidFill>
            <a:schemeClr val="accent3">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2" name="Rettangolo 99"/>
          <p:cNvSpPr/>
          <p:nvPr/>
        </p:nvSpPr>
        <p:spPr>
          <a:xfrm>
            <a:off x="409576" y="2154786"/>
            <a:ext cx="5406347" cy="227558"/>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57175" fontAlgn="base">
              <a:spcBef>
                <a:spcPct val="0"/>
              </a:spcBef>
              <a:spcAft>
                <a:spcPct val="0"/>
              </a:spcAft>
            </a:pPr>
            <a:r>
              <a:rPr lang="en-US" sz="619" dirty="0">
                <a:solidFill>
                  <a:prstClr val="white"/>
                </a:solidFill>
              </a:rPr>
              <a:t>	  </a:t>
            </a:r>
          </a:p>
        </p:txBody>
      </p:sp>
      <p:sp>
        <p:nvSpPr>
          <p:cNvPr id="13" name="Rettangolo 136"/>
          <p:cNvSpPr/>
          <p:nvPr/>
        </p:nvSpPr>
        <p:spPr>
          <a:xfrm>
            <a:off x="3061095" y="2475119"/>
            <a:ext cx="2740701" cy="335850"/>
          </a:xfrm>
          <a:prstGeom prst="rect">
            <a:avLst/>
          </a:prstGeom>
          <a:solidFill>
            <a:schemeClr val="accent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4" name="Rettangolo 134"/>
          <p:cNvSpPr/>
          <p:nvPr/>
        </p:nvSpPr>
        <p:spPr>
          <a:xfrm>
            <a:off x="1477034" y="2467069"/>
            <a:ext cx="2549592" cy="3331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fontAlgn="base">
              <a:spcBef>
                <a:spcPct val="0"/>
              </a:spcBef>
              <a:spcAft>
                <a:spcPct val="0"/>
              </a:spcAft>
            </a:pPr>
            <a:r>
              <a:rPr lang="en-US" sz="450" dirty="0">
                <a:solidFill>
                  <a:schemeClr val="bg1"/>
                </a:solidFill>
              </a:rPr>
              <a:t>India has shown some growth moderation recently, with weaker capex. However, GDP perspectives continue to stand out (towards 6-7%) and remain a bright spot in a world of growth scarcity. RBI has continued the easing cycle, cutting furtherly on 9th April and other 25bps cut is expected, </a:t>
            </a:r>
          </a:p>
        </p:txBody>
      </p:sp>
      <p:sp>
        <p:nvSpPr>
          <p:cNvPr id="15" name="Freccia a destra con strisce 135"/>
          <p:cNvSpPr/>
          <p:nvPr/>
        </p:nvSpPr>
        <p:spPr>
          <a:xfrm>
            <a:off x="4685535" y="2470609"/>
            <a:ext cx="203150" cy="340361"/>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6" name="Rettangolo 128"/>
          <p:cNvSpPr/>
          <p:nvPr/>
        </p:nvSpPr>
        <p:spPr>
          <a:xfrm>
            <a:off x="1595438" y="3788978"/>
            <a:ext cx="2347912" cy="37278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0"/>
              </a:spcBef>
              <a:spcAft>
                <a:spcPct val="0"/>
              </a:spcAft>
            </a:pPr>
            <a:r>
              <a:rPr lang="it-IT" sz="450" dirty="0">
                <a:solidFill>
                  <a:schemeClr val="bg1"/>
                </a:solidFill>
              </a:rPr>
              <a:t>Local equity support </a:t>
            </a:r>
            <a:r>
              <a:rPr lang="it-IT" sz="450" dirty="0" err="1">
                <a:solidFill>
                  <a:schemeClr val="bg1"/>
                </a:solidFill>
              </a:rPr>
              <a:t>has</a:t>
            </a:r>
            <a:r>
              <a:rPr lang="it-IT" sz="450" dirty="0">
                <a:solidFill>
                  <a:schemeClr val="bg1"/>
                </a:solidFill>
              </a:rPr>
              <a:t> </a:t>
            </a:r>
            <a:r>
              <a:rPr lang="it-IT" sz="450" dirty="0" err="1">
                <a:solidFill>
                  <a:schemeClr val="bg1"/>
                </a:solidFill>
              </a:rPr>
              <a:t>been</a:t>
            </a:r>
            <a:r>
              <a:rPr lang="it-IT" sz="450" dirty="0">
                <a:solidFill>
                  <a:schemeClr val="bg1"/>
                </a:solidFill>
              </a:rPr>
              <a:t> a major technical </a:t>
            </a:r>
            <a:r>
              <a:rPr lang="it-IT" sz="450" dirty="0" err="1">
                <a:solidFill>
                  <a:schemeClr val="bg1"/>
                </a:solidFill>
              </a:rPr>
              <a:t>tailwind</a:t>
            </a:r>
            <a:r>
              <a:rPr lang="it-IT" sz="450" dirty="0">
                <a:solidFill>
                  <a:schemeClr val="bg1"/>
                </a:solidFill>
              </a:rPr>
              <a:t> for the country. </a:t>
            </a:r>
            <a:r>
              <a:rPr lang="it-IT" sz="450" dirty="0" err="1">
                <a:solidFill>
                  <a:schemeClr val="bg1"/>
                </a:solidFill>
              </a:rPr>
              <a:t>This</a:t>
            </a:r>
            <a:r>
              <a:rPr lang="it-IT" sz="450" dirty="0">
                <a:solidFill>
                  <a:schemeClr val="bg1"/>
                </a:solidFill>
              </a:rPr>
              <a:t> </a:t>
            </a:r>
            <a:r>
              <a:rPr lang="it-IT" sz="450" dirty="0" err="1">
                <a:solidFill>
                  <a:schemeClr val="bg1"/>
                </a:solidFill>
              </a:rPr>
              <a:t>combined</a:t>
            </a:r>
            <a:r>
              <a:rPr lang="it-IT" sz="450" dirty="0">
                <a:solidFill>
                  <a:schemeClr val="bg1"/>
                </a:solidFill>
              </a:rPr>
              <a:t> with international </a:t>
            </a:r>
            <a:r>
              <a:rPr lang="it-IT" sz="450" dirty="0" err="1">
                <a:solidFill>
                  <a:schemeClr val="bg1"/>
                </a:solidFill>
              </a:rPr>
              <a:t>reallocation</a:t>
            </a:r>
            <a:r>
              <a:rPr lang="it-IT" sz="450" dirty="0">
                <a:solidFill>
                  <a:schemeClr val="bg1"/>
                </a:solidFill>
              </a:rPr>
              <a:t> </a:t>
            </a:r>
            <a:r>
              <a:rPr lang="it-IT" sz="450" dirty="0" err="1">
                <a:solidFill>
                  <a:schemeClr val="bg1"/>
                </a:solidFill>
              </a:rPr>
              <a:t>away</a:t>
            </a:r>
            <a:r>
              <a:rPr lang="it-IT" sz="450" dirty="0">
                <a:solidFill>
                  <a:schemeClr val="bg1"/>
                </a:solidFill>
              </a:rPr>
              <a:t> from China equities to India </a:t>
            </a:r>
            <a:r>
              <a:rPr lang="it-IT" sz="450" dirty="0" err="1">
                <a:solidFill>
                  <a:schemeClr val="bg1"/>
                </a:solidFill>
              </a:rPr>
              <a:t>has</a:t>
            </a:r>
            <a:r>
              <a:rPr lang="it-IT" sz="450" dirty="0">
                <a:solidFill>
                  <a:schemeClr val="bg1"/>
                </a:solidFill>
              </a:rPr>
              <a:t> </a:t>
            </a:r>
            <a:r>
              <a:rPr lang="it-IT" sz="450" dirty="0" err="1">
                <a:solidFill>
                  <a:schemeClr val="bg1"/>
                </a:solidFill>
              </a:rPr>
              <a:t>supported</a:t>
            </a:r>
            <a:r>
              <a:rPr lang="it-IT" sz="450" dirty="0">
                <a:solidFill>
                  <a:schemeClr val="bg1"/>
                </a:solidFill>
              </a:rPr>
              <a:t> the market in 2024. </a:t>
            </a:r>
            <a:r>
              <a:rPr lang="it-IT" sz="450" dirty="0" err="1">
                <a:solidFill>
                  <a:schemeClr val="bg1"/>
                </a:solidFill>
              </a:rPr>
              <a:t>Since</a:t>
            </a:r>
            <a:r>
              <a:rPr lang="it-IT" sz="450" dirty="0">
                <a:solidFill>
                  <a:schemeClr val="bg1"/>
                </a:solidFill>
              </a:rPr>
              <a:t> the China </a:t>
            </a:r>
            <a:r>
              <a:rPr lang="it-IT" sz="450" dirty="0" err="1">
                <a:solidFill>
                  <a:schemeClr val="bg1"/>
                </a:solidFill>
              </a:rPr>
              <a:t>stimulus</a:t>
            </a:r>
            <a:r>
              <a:rPr lang="it-IT" sz="450" dirty="0">
                <a:solidFill>
                  <a:schemeClr val="bg1"/>
                </a:solidFill>
              </a:rPr>
              <a:t> </a:t>
            </a:r>
            <a:r>
              <a:rPr lang="it-IT" sz="450" dirty="0" err="1">
                <a:solidFill>
                  <a:schemeClr val="bg1"/>
                </a:solidFill>
              </a:rPr>
              <a:t>announcment</a:t>
            </a:r>
            <a:r>
              <a:rPr lang="it-IT" sz="450" dirty="0">
                <a:solidFill>
                  <a:schemeClr val="bg1"/>
                </a:solidFill>
              </a:rPr>
              <a:t> the </a:t>
            </a:r>
            <a:r>
              <a:rPr lang="it-IT" sz="450" dirty="0" err="1">
                <a:solidFill>
                  <a:schemeClr val="bg1"/>
                </a:solidFill>
              </a:rPr>
              <a:t>technicals</a:t>
            </a:r>
            <a:r>
              <a:rPr lang="it-IT" sz="450" dirty="0">
                <a:solidFill>
                  <a:schemeClr val="bg1"/>
                </a:solidFill>
              </a:rPr>
              <a:t> </a:t>
            </a:r>
            <a:r>
              <a:rPr lang="it-IT" sz="450" dirty="0" err="1">
                <a:solidFill>
                  <a:schemeClr val="bg1"/>
                </a:solidFill>
              </a:rPr>
              <a:t>have</a:t>
            </a:r>
            <a:r>
              <a:rPr lang="it-IT" sz="450" dirty="0">
                <a:solidFill>
                  <a:schemeClr val="bg1"/>
                </a:solidFill>
              </a:rPr>
              <a:t> </a:t>
            </a:r>
            <a:r>
              <a:rPr lang="it-IT" sz="450" dirty="0" err="1">
                <a:solidFill>
                  <a:schemeClr val="bg1"/>
                </a:solidFill>
              </a:rPr>
              <a:t>become</a:t>
            </a:r>
            <a:r>
              <a:rPr lang="it-IT" sz="450" dirty="0">
                <a:solidFill>
                  <a:schemeClr val="bg1"/>
                </a:solidFill>
              </a:rPr>
              <a:t> </a:t>
            </a:r>
            <a:r>
              <a:rPr lang="it-IT" sz="450" dirty="0" err="1">
                <a:solidFill>
                  <a:schemeClr val="bg1"/>
                </a:solidFill>
              </a:rPr>
              <a:t>weaker</a:t>
            </a:r>
            <a:r>
              <a:rPr lang="it-IT" sz="450" dirty="0">
                <a:solidFill>
                  <a:schemeClr val="bg1"/>
                </a:solidFill>
              </a:rPr>
              <a:t> for India.</a:t>
            </a:r>
            <a:r>
              <a:rPr lang="it-IT" sz="450" dirty="0"/>
              <a:t> India </a:t>
            </a:r>
            <a:r>
              <a:rPr lang="it-IT" sz="450" dirty="0" err="1"/>
              <a:t>is</a:t>
            </a:r>
            <a:r>
              <a:rPr lang="it-IT" sz="450" dirty="0"/>
              <a:t> a consensus long for long </a:t>
            </a:r>
            <a:r>
              <a:rPr lang="it-IT" sz="450" dirty="0" err="1"/>
              <a:t>term</a:t>
            </a:r>
            <a:r>
              <a:rPr lang="it-IT" sz="450" dirty="0"/>
              <a:t> </a:t>
            </a:r>
            <a:r>
              <a:rPr lang="it-IT" sz="450" dirty="0" err="1"/>
              <a:t>investors</a:t>
            </a:r>
            <a:r>
              <a:rPr lang="it-IT" sz="450" dirty="0"/>
              <a:t>. </a:t>
            </a:r>
            <a:endParaRPr lang="en-US" sz="450" dirty="0">
              <a:solidFill>
                <a:schemeClr val="bg1"/>
              </a:solidFill>
            </a:endParaRPr>
          </a:p>
        </p:txBody>
      </p:sp>
      <p:sp>
        <p:nvSpPr>
          <p:cNvPr id="18" name="Freccia a destra con strisce 129"/>
          <p:cNvSpPr/>
          <p:nvPr/>
        </p:nvSpPr>
        <p:spPr>
          <a:xfrm rot="10800000" flipH="1">
            <a:off x="4778795" y="3794092"/>
            <a:ext cx="155403" cy="348185"/>
          </a:xfrm>
          <a:prstGeom prst="striped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21" name="Freccia a destra con strisce 78"/>
          <p:cNvSpPr/>
          <p:nvPr/>
        </p:nvSpPr>
        <p:spPr>
          <a:xfrm rot="10800000" flipH="1">
            <a:off x="4718848" y="2852328"/>
            <a:ext cx="104018" cy="389317"/>
          </a:xfrm>
          <a:prstGeom prst="striped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22" name="Rectangle 4"/>
          <p:cNvSpPr/>
          <p:nvPr/>
        </p:nvSpPr>
        <p:spPr>
          <a:xfrm>
            <a:off x="876698" y="2848577"/>
            <a:ext cx="661591" cy="37921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9114" indent="-49114" defTabSz="257175" fontAlgn="base">
              <a:lnSpc>
                <a:spcPts val="900"/>
              </a:lnSpc>
              <a:spcBef>
                <a:spcPct val="0"/>
              </a:spcBef>
              <a:spcAft>
                <a:spcPct val="0"/>
              </a:spcAft>
            </a:pPr>
            <a:r>
              <a:rPr lang="it-IT" sz="619" dirty="0">
                <a:solidFill>
                  <a:prstClr val="white"/>
                </a:solidFill>
              </a:rPr>
              <a:t>   VALUATION</a:t>
            </a:r>
            <a:endParaRPr lang="en-US" sz="619" dirty="0">
              <a:solidFill>
                <a:prstClr val="white"/>
              </a:solidFill>
            </a:endParaRPr>
          </a:p>
        </p:txBody>
      </p:sp>
      <p:pic>
        <p:nvPicPr>
          <p:cNvPr id="23" name="Immagine 73"/>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69691" y="2832213"/>
            <a:ext cx="507006" cy="395577"/>
          </a:xfrm>
          <a:prstGeom prst="rect">
            <a:avLst/>
          </a:prstGeom>
        </p:spPr>
      </p:pic>
      <p:pic>
        <p:nvPicPr>
          <p:cNvPr id="24" name="Immagine 5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0447" y="2430502"/>
            <a:ext cx="506250" cy="395577"/>
          </a:xfrm>
          <a:prstGeom prst="rect">
            <a:avLst/>
          </a:prstGeom>
        </p:spPr>
      </p:pic>
      <p:sp>
        <p:nvSpPr>
          <p:cNvPr id="25" name="Freeform 29"/>
          <p:cNvSpPr>
            <a:spLocks noChangeAspect="1"/>
          </p:cNvSpPr>
          <p:nvPr/>
        </p:nvSpPr>
        <p:spPr bwMode="auto">
          <a:xfrm>
            <a:off x="479814" y="2497029"/>
            <a:ext cx="287518" cy="287518"/>
          </a:xfrm>
          <a:custGeom>
            <a:avLst/>
            <a:gdLst>
              <a:gd name="T0" fmla="*/ 174 w 175"/>
              <a:gd name="T1" fmla="*/ 75 h 175"/>
              <a:gd name="T2" fmla="*/ 160 w 175"/>
              <a:gd name="T3" fmla="*/ 40 h 175"/>
              <a:gd name="T4" fmla="*/ 142 w 175"/>
              <a:gd name="T5" fmla="*/ 87 h 175"/>
              <a:gd name="T6" fmla="*/ 111 w 175"/>
              <a:gd name="T7" fmla="*/ 54 h 175"/>
              <a:gd name="T8" fmla="*/ 134 w 175"/>
              <a:gd name="T9" fmla="*/ 87 h 175"/>
              <a:gd name="T10" fmla="*/ 143 w 175"/>
              <a:gd name="T11" fmla="*/ 87 h 175"/>
              <a:gd name="T12" fmla="*/ 150 w 175"/>
              <a:gd name="T13" fmla="*/ 148 h 175"/>
              <a:gd name="T14" fmla="*/ 143 w 175"/>
              <a:gd name="T15" fmla="*/ 87 h 175"/>
              <a:gd name="T16" fmla="*/ 91 w 175"/>
              <a:gd name="T17" fmla="*/ 0 h 175"/>
              <a:gd name="T18" fmla="*/ 128 w 175"/>
              <a:gd name="T19" fmla="*/ 42 h 175"/>
              <a:gd name="T20" fmla="*/ 143 w 175"/>
              <a:gd name="T21" fmla="*/ 87 h 175"/>
              <a:gd name="T22" fmla="*/ 46 w 175"/>
              <a:gd name="T23" fmla="*/ 164 h 175"/>
              <a:gd name="T24" fmla="*/ 143 w 175"/>
              <a:gd name="T25" fmla="*/ 87 h 175"/>
              <a:gd name="T26" fmla="*/ 91 w 175"/>
              <a:gd name="T27" fmla="*/ 127 h 175"/>
              <a:gd name="T28" fmla="*/ 133 w 175"/>
              <a:gd name="T29" fmla="*/ 114 h 175"/>
              <a:gd name="T30" fmla="*/ 91 w 175"/>
              <a:gd name="T31" fmla="*/ 175 h 175"/>
              <a:gd name="T32" fmla="*/ 122 w 175"/>
              <a:gd name="T33" fmla="*/ 156 h 175"/>
              <a:gd name="T34" fmla="*/ 91 w 175"/>
              <a:gd name="T35" fmla="*/ 135 h 175"/>
              <a:gd name="T36" fmla="*/ 155 w 175"/>
              <a:gd name="T37" fmla="*/ 33 h 175"/>
              <a:gd name="T38" fmla="*/ 132 w 175"/>
              <a:gd name="T39" fmla="*/ 12 h 175"/>
              <a:gd name="T40" fmla="*/ 137 w 175"/>
              <a:gd name="T41" fmla="*/ 39 h 175"/>
              <a:gd name="T42" fmla="*/ 51 w 175"/>
              <a:gd name="T43" fmla="*/ 8 h 175"/>
              <a:gd name="T44" fmla="*/ 26 w 175"/>
              <a:gd name="T45" fmla="*/ 26 h 175"/>
              <a:gd name="T46" fmla="*/ 43 w 175"/>
              <a:gd name="T47" fmla="*/ 23 h 175"/>
              <a:gd name="T48" fmla="*/ 59 w 175"/>
              <a:gd name="T49" fmla="*/ 170 h 175"/>
              <a:gd name="T50" fmla="*/ 83 w 175"/>
              <a:gd name="T51" fmla="*/ 135 h 175"/>
              <a:gd name="T52" fmla="*/ 52 w 175"/>
              <a:gd name="T53" fmla="*/ 155 h 175"/>
              <a:gd name="T54" fmla="*/ 139 w 175"/>
              <a:gd name="T55" fmla="*/ 134 h 175"/>
              <a:gd name="T56" fmla="*/ 169 w 175"/>
              <a:gd name="T57" fmla="*/ 119 h 175"/>
              <a:gd name="T58" fmla="*/ 143 w 175"/>
              <a:gd name="T59" fmla="*/ 96 h 175"/>
              <a:gd name="T60" fmla="*/ 143 w 175"/>
              <a:gd name="T61" fmla="*/ 87 h 175"/>
              <a:gd name="T62" fmla="*/ 9 w 175"/>
              <a:gd name="T63" fmla="*/ 50 h 175"/>
              <a:gd name="T64" fmla="*/ 0 w 175"/>
              <a:gd name="T65" fmla="*/ 87 h 175"/>
              <a:gd name="T66" fmla="*/ 36 w 175"/>
              <a:gd name="T67" fmla="*/ 48 h 175"/>
              <a:gd name="T68" fmla="*/ 0 w 175"/>
              <a:gd name="T69" fmla="*/ 96 h 175"/>
              <a:gd name="T70" fmla="*/ 11 w 175"/>
              <a:gd name="T71" fmla="*/ 130 h 175"/>
              <a:gd name="T72" fmla="*/ 32 w 175"/>
              <a:gd name="T73" fmla="*/ 116 h 175"/>
              <a:gd name="T74" fmla="*/ 44 w 175"/>
              <a:gd name="T75" fmla="*/ 132 h 175"/>
              <a:gd name="T76" fmla="*/ 83 w 175"/>
              <a:gd name="T77" fmla="*/ 96 h 175"/>
              <a:gd name="T78" fmla="*/ 44 w 175"/>
              <a:gd name="T79" fmla="*/ 132 h 175"/>
              <a:gd name="T80" fmla="*/ 83 w 175"/>
              <a:gd name="T81" fmla="*/ 87 h 175"/>
              <a:gd name="T82" fmla="*/ 44 w 175"/>
              <a:gd name="T83" fmla="*/ 50 h 175"/>
              <a:gd name="T84" fmla="*/ 143 w 175"/>
              <a:gd name="T85" fmla="*/ 87 h 175"/>
              <a:gd name="T86" fmla="*/ 83 w 175"/>
              <a:gd name="T87" fmla="*/ 47 h 175"/>
              <a:gd name="T88" fmla="*/ 64 w 175"/>
              <a:gd name="T89" fmla="*/ 3 h 175"/>
              <a:gd name="T90" fmla="*/ 143 w 175"/>
              <a:gd name="T91" fmla="*/ 8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 h="175">
                <a:moveTo>
                  <a:pt x="143" y="87"/>
                </a:moveTo>
                <a:lnTo>
                  <a:pt x="175" y="87"/>
                </a:lnTo>
                <a:lnTo>
                  <a:pt x="174" y="75"/>
                </a:lnTo>
                <a:lnTo>
                  <a:pt x="171" y="63"/>
                </a:lnTo>
                <a:lnTo>
                  <a:pt x="166" y="50"/>
                </a:lnTo>
                <a:lnTo>
                  <a:pt x="160" y="40"/>
                </a:lnTo>
                <a:lnTo>
                  <a:pt x="138" y="48"/>
                </a:lnTo>
                <a:lnTo>
                  <a:pt x="142" y="68"/>
                </a:lnTo>
                <a:lnTo>
                  <a:pt x="142" y="87"/>
                </a:lnTo>
                <a:lnTo>
                  <a:pt x="143" y="87"/>
                </a:lnTo>
                <a:lnTo>
                  <a:pt x="129" y="50"/>
                </a:lnTo>
                <a:lnTo>
                  <a:pt x="111" y="54"/>
                </a:lnTo>
                <a:lnTo>
                  <a:pt x="91" y="55"/>
                </a:lnTo>
                <a:lnTo>
                  <a:pt x="91" y="87"/>
                </a:lnTo>
                <a:lnTo>
                  <a:pt x="134" y="87"/>
                </a:lnTo>
                <a:lnTo>
                  <a:pt x="133" y="69"/>
                </a:lnTo>
                <a:lnTo>
                  <a:pt x="129" y="50"/>
                </a:lnTo>
                <a:lnTo>
                  <a:pt x="143" y="87"/>
                </a:lnTo>
                <a:lnTo>
                  <a:pt x="128" y="165"/>
                </a:lnTo>
                <a:lnTo>
                  <a:pt x="141" y="156"/>
                </a:lnTo>
                <a:lnTo>
                  <a:pt x="150" y="148"/>
                </a:lnTo>
                <a:lnTo>
                  <a:pt x="137" y="143"/>
                </a:lnTo>
                <a:lnTo>
                  <a:pt x="128" y="165"/>
                </a:lnTo>
                <a:lnTo>
                  <a:pt x="143" y="87"/>
                </a:lnTo>
                <a:lnTo>
                  <a:pt x="110" y="3"/>
                </a:lnTo>
                <a:lnTo>
                  <a:pt x="101" y="1"/>
                </a:lnTo>
                <a:lnTo>
                  <a:pt x="91" y="0"/>
                </a:lnTo>
                <a:lnTo>
                  <a:pt x="91" y="47"/>
                </a:lnTo>
                <a:lnTo>
                  <a:pt x="110" y="44"/>
                </a:lnTo>
                <a:lnTo>
                  <a:pt x="128" y="42"/>
                </a:lnTo>
                <a:lnTo>
                  <a:pt x="120" y="21"/>
                </a:lnTo>
                <a:lnTo>
                  <a:pt x="110" y="3"/>
                </a:lnTo>
                <a:lnTo>
                  <a:pt x="143" y="87"/>
                </a:lnTo>
                <a:lnTo>
                  <a:pt x="23" y="148"/>
                </a:lnTo>
                <a:lnTo>
                  <a:pt x="33" y="156"/>
                </a:lnTo>
                <a:lnTo>
                  <a:pt x="46" y="164"/>
                </a:lnTo>
                <a:lnTo>
                  <a:pt x="37" y="143"/>
                </a:lnTo>
                <a:lnTo>
                  <a:pt x="23" y="148"/>
                </a:lnTo>
                <a:lnTo>
                  <a:pt x="143" y="87"/>
                </a:lnTo>
                <a:lnTo>
                  <a:pt x="134" y="96"/>
                </a:lnTo>
                <a:lnTo>
                  <a:pt x="91" y="96"/>
                </a:lnTo>
                <a:lnTo>
                  <a:pt x="91" y="127"/>
                </a:lnTo>
                <a:lnTo>
                  <a:pt x="111" y="128"/>
                </a:lnTo>
                <a:lnTo>
                  <a:pt x="129" y="132"/>
                </a:lnTo>
                <a:lnTo>
                  <a:pt x="133" y="114"/>
                </a:lnTo>
                <a:lnTo>
                  <a:pt x="134" y="96"/>
                </a:lnTo>
                <a:lnTo>
                  <a:pt x="143" y="87"/>
                </a:lnTo>
                <a:lnTo>
                  <a:pt x="91" y="175"/>
                </a:lnTo>
                <a:lnTo>
                  <a:pt x="104" y="174"/>
                </a:lnTo>
                <a:lnTo>
                  <a:pt x="115" y="170"/>
                </a:lnTo>
                <a:lnTo>
                  <a:pt x="122" y="156"/>
                </a:lnTo>
                <a:lnTo>
                  <a:pt x="128" y="140"/>
                </a:lnTo>
                <a:lnTo>
                  <a:pt x="110" y="137"/>
                </a:lnTo>
                <a:lnTo>
                  <a:pt x="91" y="135"/>
                </a:lnTo>
                <a:lnTo>
                  <a:pt x="91" y="175"/>
                </a:lnTo>
                <a:lnTo>
                  <a:pt x="143" y="87"/>
                </a:lnTo>
                <a:lnTo>
                  <a:pt x="155" y="33"/>
                </a:lnTo>
                <a:lnTo>
                  <a:pt x="148" y="26"/>
                </a:lnTo>
                <a:lnTo>
                  <a:pt x="141" y="18"/>
                </a:lnTo>
                <a:lnTo>
                  <a:pt x="132" y="12"/>
                </a:lnTo>
                <a:lnTo>
                  <a:pt x="123" y="8"/>
                </a:lnTo>
                <a:lnTo>
                  <a:pt x="131" y="23"/>
                </a:lnTo>
                <a:lnTo>
                  <a:pt x="137" y="39"/>
                </a:lnTo>
                <a:lnTo>
                  <a:pt x="155" y="33"/>
                </a:lnTo>
                <a:lnTo>
                  <a:pt x="143" y="87"/>
                </a:lnTo>
                <a:lnTo>
                  <a:pt x="51" y="8"/>
                </a:lnTo>
                <a:lnTo>
                  <a:pt x="42" y="13"/>
                </a:lnTo>
                <a:lnTo>
                  <a:pt x="33" y="18"/>
                </a:lnTo>
                <a:lnTo>
                  <a:pt x="26" y="26"/>
                </a:lnTo>
                <a:lnTo>
                  <a:pt x="20" y="32"/>
                </a:lnTo>
                <a:lnTo>
                  <a:pt x="38" y="39"/>
                </a:lnTo>
                <a:lnTo>
                  <a:pt x="43" y="23"/>
                </a:lnTo>
                <a:lnTo>
                  <a:pt x="51" y="8"/>
                </a:lnTo>
                <a:lnTo>
                  <a:pt x="143" y="87"/>
                </a:lnTo>
                <a:lnTo>
                  <a:pt x="59" y="170"/>
                </a:lnTo>
                <a:lnTo>
                  <a:pt x="70" y="174"/>
                </a:lnTo>
                <a:lnTo>
                  <a:pt x="83" y="175"/>
                </a:lnTo>
                <a:lnTo>
                  <a:pt x="83" y="135"/>
                </a:lnTo>
                <a:lnTo>
                  <a:pt x="64" y="137"/>
                </a:lnTo>
                <a:lnTo>
                  <a:pt x="47" y="140"/>
                </a:lnTo>
                <a:lnTo>
                  <a:pt x="52" y="155"/>
                </a:lnTo>
                <a:lnTo>
                  <a:pt x="59" y="170"/>
                </a:lnTo>
                <a:lnTo>
                  <a:pt x="143" y="87"/>
                </a:lnTo>
                <a:lnTo>
                  <a:pt x="139" y="134"/>
                </a:lnTo>
                <a:lnTo>
                  <a:pt x="157" y="140"/>
                </a:lnTo>
                <a:lnTo>
                  <a:pt x="164" y="130"/>
                </a:lnTo>
                <a:lnTo>
                  <a:pt x="169" y="119"/>
                </a:lnTo>
                <a:lnTo>
                  <a:pt x="173" y="108"/>
                </a:lnTo>
                <a:lnTo>
                  <a:pt x="174" y="96"/>
                </a:lnTo>
                <a:lnTo>
                  <a:pt x="143" y="96"/>
                </a:lnTo>
                <a:lnTo>
                  <a:pt x="142" y="116"/>
                </a:lnTo>
                <a:lnTo>
                  <a:pt x="139" y="134"/>
                </a:lnTo>
                <a:lnTo>
                  <a:pt x="143" y="87"/>
                </a:lnTo>
                <a:lnTo>
                  <a:pt x="36" y="48"/>
                </a:lnTo>
                <a:lnTo>
                  <a:pt x="14" y="39"/>
                </a:lnTo>
                <a:lnTo>
                  <a:pt x="9" y="50"/>
                </a:lnTo>
                <a:lnTo>
                  <a:pt x="4" y="63"/>
                </a:lnTo>
                <a:lnTo>
                  <a:pt x="1" y="74"/>
                </a:lnTo>
                <a:lnTo>
                  <a:pt x="0" y="87"/>
                </a:lnTo>
                <a:lnTo>
                  <a:pt x="31" y="87"/>
                </a:lnTo>
                <a:lnTo>
                  <a:pt x="32" y="68"/>
                </a:lnTo>
                <a:lnTo>
                  <a:pt x="36" y="48"/>
                </a:lnTo>
                <a:lnTo>
                  <a:pt x="143" y="87"/>
                </a:lnTo>
                <a:lnTo>
                  <a:pt x="31" y="96"/>
                </a:lnTo>
                <a:lnTo>
                  <a:pt x="0" y="96"/>
                </a:lnTo>
                <a:lnTo>
                  <a:pt x="2" y="108"/>
                </a:lnTo>
                <a:lnTo>
                  <a:pt x="6" y="119"/>
                </a:lnTo>
                <a:lnTo>
                  <a:pt x="11" y="130"/>
                </a:lnTo>
                <a:lnTo>
                  <a:pt x="17" y="140"/>
                </a:lnTo>
                <a:lnTo>
                  <a:pt x="36" y="134"/>
                </a:lnTo>
                <a:lnTo>
                  <a:pt x="32" y="116"/>
                </a:lnTo>
                <a:lnTo>
                  <a:pt x="31" y="96"/>
                </a:lnTo>
                <a:lnTo>
                  <a:pt x="143" y="87"/>
                </a:lnTo>
                <a:lnTo>
                  <a:pt x="44" y="132"/>
                </a:lnTo>
                <a:lnTo>
                  <a:pt x="63" y="128"/>
                </a:lnTo>
                <a:lnTo>
                  <a:pt x="83" y="127"/>
                </a:lnTo>
                <a:lnTo>
                  <a:pt x="83" y="96"/>
                </a:lnTo>
                <a:lnTo>
                  <a:pt x="39" y="96"/>
                </a:lnTo>
                <a:lnTo>
                  <a:pt x="41" y="114"/>
                </a:lnTo>
                <a:lnTo>
                  <a:pt x="44" y="132"/>
                </a:lnTo>
                <a:lnTo>
                  <a:pt x="143" y="87"/>
                </a:lnTo>
                <a:lnTo>
                  <a:pt x="39" y="87"/>
                </a:lnTo>
                <a:lnTo>
                  <a:pt x="83" y="87"/>
                </a:lnTo>
                <a:lnTo>
                  <a:pt x="83" y="55"/>
                </a:lnTo>
                <a:lnTo>
                  <a:pt x="63" y="54"/>
                </a:lnTo>
                <a:lnTo>
                  <a:pt x="44" y="50"/>
                </a:lnTo>
                <a:lnTo>
                  <a:pt x="41" y="68"/>
                </a:lnTo>
                <a:lnTo>
                  <a:pt x="39" y="87"/>
                </a:lnTo>
                <a:lnTo>
                  <a:pt x="143" y="87"/>
                </a:lnTo>
                <a:lnTo>
                  <a:pt x="47" y="42"/>
                </a:lnTo>
                <a:lnTo>
                  <a:pt x="64" y="44"/>
                </a:lnTo>
                <a:lnTo>
                  <a:pt x="83" y="47"/>
                </a:lnTo>
                <a:lnTo>
                  <a:pt x="83" y="0"/>
                </a:lnTo>
                <a:lnTo>
                  <a:pt x="73" y="1"/>
                </a:lnTo>
                <a:lnTo>
                  <a:pt x="64" y="3"/>
                </a:lnTo>
                <a:lnTo>
                  <a:pt x="54" y="21"/>
                </a:lnTo>
                <a:lnTo>
                  <a:pt x="47" y="42"/>
                </a:lnTo>
                <a:lnTo>
                  <a:pt x="143" y="87"/>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nvGrpSpPr>
          <p:cNvPr id="26" name="Gruppo 74"/>
          <p:cNvGrpSpPr/>
          <p:nvPr/>
        </p:nvGrpSpPr>
        <p:grpSpPr>
          <a:xfrm>
            <a:off x="543001" y="2866802"/>
            <a:ext cx="160388" cy="310769"/>
            <a:chOff x="434384" y="3552735"/>
            <a:chExt cx="291926" cy="432000"/>
          </a:xfrm>
        </p:grpSpPr>
        <p:sp>
          <p:nvSpPr>
            <p:cNvPr id="27" name="Rectangle 19"/>
            <p:cNvSpPr>
              <a:spLocks noChangeArrowheads="1"/>
            </p:cNvSpPr>
            <p:nvPr/>
          </p:nvSpPr>
          <p:spPr bwMode="auto">
            <a:xfrm>
              <a:off x="434384" y="3565167"/>
              <a:ext cx="291926" cy="407137"/>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28" name="Rectangle 20"/>
            <p:cNvSpPr>
              <a:spLocks noChangeArrowheads="1"/>
            </p:cNvSpPr>
            <p:nvPr/>
          </p:nvSpPr>
          <p:spPr bwMode="auto">
            <a:xfrm>
              <a:off x="492769" y="3972303"/>
              <a:ext cx="172375" cy="12432"/>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29" name="Rectangle 21"/>
            <p:cNvSpPr>
              <a:spLocks noChangeArrowheads="1"/>
            </p:cNvSpPr>
            <p:nvPr/>
          </p:nvSpPr>
          <p:spPr bwMode="auto">
            <a:xfrm>
              <a:off x="492769" y="3552735"/>
              <a:ext cx="172375" cy="12432"/>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0" name="Freeform 22"/>
            <p:cNvSpPr>
              <a:spLocks/>
            </p:cNvSpPr>
            <p:nvPr/>
          </p:nvSpPr>
          <p:spPr bwMode="auto">
            <a:xfrm>
              <a:off x="531693" y="3810692"/>
              <a:ext cx="94528" cy="114993"/>
            </a:xfrm>
            <a:custGeom>
              <a:avLst/>
              <a:gdLst>
                <a:gd name="T0" fmla="*/ 160 w 272"/>
                <a:gd name="T1" fmla="*/ 0 h 296"/>
                <a:gd name="T2" fmla="*/ 160 w 272"/>
                <a:gd name="T3" fmla="*/ 128 h 296"/>
                <a:gd name="T4" fmla="*/ 272 w 272"/>
                <a:gd name="T5" fmla="*/ 128 h 296"/>
                <a:gd name="T6" fmla="*/ 272 w 272"/>
                <a:gd name="T7" fmla="*/ 176 h 296"/>
                <a:gd name="T8" fmla="*/ 160 w 272"/>
                <a:gd name="T9" fmla="*/ 176 h 296"/>
                <a:gd name="T10" fmla="*/ 160 w 272"/>
                <a:gd name="T11" fmla="*/ 296 h 296"/>
                <a:gd name="T12" fmla="*/ 112 w 272"/>
                <a:gd name="T13" fmla="*/ 296 h 296"/>
                <a:gd name="T14" fmla="*/ 112 w 272"/>
                <a:gd name="T15" fmla="*/ 176 h 296"/>
                <a:gd name="T16" fmla="*/ 0 w 272"/>
                <a:gd name="T17" fmla="*/ 176 h 296"/>
                <a:gd name="T18" fmla="*/ 0 w 272"/>
                <a:gd name="T19" fmla="*/ 128 h 296"/>
                <a:gd name="T20" fmla="*/ 112 w 272"/>
                <a:gd name="T21" fmla="*/ 128 h 296"/>
                <a:gd name="T22" fmla="*/ 112 w 272"/>
                <a:gd name="T23" fmla="*/ 0 h 296"/>
                <a:gd name="T24" fmla="*/ 160 w 272"/>
                <a:gd name="T2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96">
                  <a:moveTo>
                    <a:pt x="160" y="0"/>
                  </a:moveTo>
                  <a:lnTo>
                    <a:pt x="160" y="128"/>
                  </a:lnTo>
                  <a:lnTo>
                    <a:pt x="272" y="128"/>
                  </a:lnTo>
                  <a:lnTo>
                    <a:pt x="272" y="176"/>
                  </a:lnTo>
                  <a:lnTo>
                    <a:pt x="160" y="176"/>
                  </a:lnTo>
                  <a:lnTo>
                    <a:pt x="160" y="296"/>
                  </a:lnTo>
                  <a:lnTo>
                    <a:pt x="112" y="296"/>
                  </a:lnTo>
                  <a:lnTo>
                    <a:pt x="112" y="176"/>
                  </a:lnTo>
                  <a:lnTo>
                    <a:pt x="0" y="176"/>
                  </a:lnTo>
                  <a:lnTo>
                    <a:pt x="0" y="128"/>
                  </a:lnTo>
                  <a:lnTo>
                    <a:pt x="112" y="128"/>
                  </a:lnTo>
                  <a:lnTo>
                    <a:pt x="112" y="0"/>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1" name="Rectangle 23"/>
            <p:cNvSpPr>
              <a:spLocks noChangeArrowheads="1"/>
            </p:cNvSpPr>
            <p:nvPr/>
          </p:nvSpPr>
          <p:spPr bwMode="auto">
            <a:xfrm>
              <a:off x="515011" y="3618001"/>
              <a:ext cx="127891" cy="34187"/>
            </a:xfrm>
            <a:prstGeom prst="rect">
              <a:avLst/>
            </a:prstGeom>
            <a:solidFill>
              <a:srgbClr val="000000"/>
            </a:solidFill>
            <a:ln w="9525">
              <a:solidFill>
                <a:srgbClr val="000000"/>
              </a:solidFill>
              <a:miter lim="800000"/>
              <a:headEnd/>
              <a:tailEnd/>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2" name="Rectangle 24"/>
            <p:cNvSpPr>
              <a:spLocks noChangeArrowheads="1"/>
            </p:cNvSpPr>
            <p:nvPr/>
          </p:nvSpPr>
          <p:spPr bwMode="auto">
            <a:xfrm>
              <a:off x="434384" y="3764073"/>
              <a:ext cx="291926" cy="6216"/>
            </a:xfrm>
            <a:prstGeom prst="rect">
              <a:avLst/>
            </a:prstGeom>
            <a:solidFill>
              <a:srgbClr val="5A9FDA"/>
            </a:solidFill>
            <a:ln w="9525">
              <a:solidFill>
                <a:srgbClr val="000000"/>
              </a:solidFill>
              <a:miter lim="800000"/>
              <a:headEnd/>
              <a:tailEnd/>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pic>
        <p:nvPicPr>
          <p:cNvPr id="33" name="Immagin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676" y="3777581"/>
            <a:ext cx="391774" cy="395577"/>
          </a:xfrm>
          <a:prstGeom prst="rect">
            <a:avLst/>
          </a:prstGeom>
        </p:spPr>
      </p:pic>
      <p:sp>
        <p:nvSpPr>
          <p:cNvPr id="34" name="Rectangle 4"/>
          <p:cNvSpPr/>
          <p:nvPr/>
        </p:nvSpPr>
        <p:spPr>
          <a:xfrm>
            <a:off x="876698" y="3295119"/>
            <a:ext cx="718740" cy="40227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02692" defTabSz="257175" fontAlgn="base">
              <a:spcBef>
                <a:spcPct val="0"/>
              </a:spcBef>
              <a:spcAft>
                <a:spcPct val="0"/>
              </a:spcAft>
            </a:pPr>
            <a:r>
              <a:rPr lang="it-IT" sz="619" dirty="0">
                <a:solidFill>
                  <a:prstClr val="white"/>
                </a:solidFill>
              </a:rPr>
              <a:t>RISK / SENTIMENT</a:t>
            </a:r>
            <a:endParaRPr lang="en-US" sz="619" dirty="0">
              <a:solidFill>
                <a:prstClr val="white"/>
              </a:solidFill>
            </a:endParaRPr>
          </a:p>
        </p:txBody>
      </p:sp>
      <p:grpSp>
        <p:nvGrpSpPr>
          <p:cNvPr id="35" name="Gruppo 93"/>
          <p:cNvGrpSpPr/>
          <p:nvPr/>
        </p:nvGrpSpPr>
        <p:grpSpPr>
          <a:xfrm>
            <a:off x="400576" y="3319251"/>
            <a:ext cx="476122" cy="395577"/>
            <a:chOff x="1162258" y="654470"/>
            <a:chExt cx="713077" cy="720000"/>
          </a:xfrm>
        </p:grpSpPr>
        <p:pic>
          <p:nvPicPr>
            <p:cNvPr id="36" name="Immagine 81"/>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2258" y="654470"/>
              <a:ext cx="713077" cy="720000"/>
            </a:xfrm>
            <a:prstGeom prst="rect">
              <a:avLst/>
            </a:prstGeom>
          </p:spPr>
        </p:pic>
        <p:sp>
          <p:nvSpPr>
            <p:cNvPr id="37" name="Freeform 38"/>
            <p:cNvSpPr>
              <a:spLocks/>
            </p:cNvSpPr>
            <p:nvPr/>
          </p:nvSpPr>
          <p:spPr bwMode="auto">
            <a:xfrm>
              <a:off x="1255277" y="726765"/>
              <a:ext cx="528858" cy="454283"/>
            </a:xfrm>
            <a:custGeom>
              <a:avLst/>
              <a:gdLst>
                <a:gd name="T0" fmla="*/ 56 w 1224"/>
                <a:gd name="T1" fmla="*/ 1088 h 1088"/>
                <a:gd name="T2" fmla="*/ 24 w 1224"/>
                <a:gd name="T3" fmla="*/ 1080 h 1088"/>
                <a:gd name="T4" fmla="*/ 8 w 1224"/>
                <a:gd name="T5" fmla="*/ 1064 h 1088"/>
                <a:gd name="T6" fmla="*/ 0 w 1224"/>
                <a:gd name="T7" fmla="*/ 1040 h 1088"/>
                <a:gd name="T8" fmla="*/ 8 w 1224"/>
                <a:gd name="T9" fmla="*/ 1008 h 1088"/>
                <a:gd name="T10" fmla="*/ 576 w 1224"/>
                <a:gd name="T11" fmla="*/ 32 h 1088"/>
                <a:gd name="T12" fmla="*/ 600 w 1224"/>
                <a:gd name="T13" fmla="*/ 8 h 1088"/>
                <a:gd name="T14" fmla="*/ 624 w 1224"/>
                <a:gd name="T15" fmla="*/ 0 h 1088"/>
                <a:gd name="T16" fmla="*/ 648 w 1224"/>
                <a:gd name="T17" fmla="*/ 8 h 1088"/>
                <a:gd name="T18" fmla="*/ 664 w 1224"/>
                <a:gd name="T19" fmla="*/ 32 h 1088"/>
                <a:gd name="T20" fmla="*/ 1216 w 1224"/>
                <a:gd name="T21" fmla="*/ 1008 h 1088"/>
                <a:gd name="T22" fmla="*/ 1224 w 1224"/>
                <a:gd name="T23" fmla="*/ 1040 h 1088"/>
                <a:gd name="T24" fmla="*/ 1224 w 1224"/>
                <a:gd name="T25" fmla="*/ 1064 h 1088"/>
                <a:gd name="T26" fmla="*/ 1200 w 1224"/>
                <a:gd name="T27" fmla="*/ 1080 h 1088"/>
                <a:gd name="T28" fmla="*/ 1176 w 1224"/>
                <a:gd name="T29" fmla="*/ 1088 h 1088"/>
                <a:gd name="T30" fmla="*/ 56 w 1224"/>
                <a:gd name="T3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4" h="1088">
                  <a:moveTo>
                    <a:pt x="56" y="1088"/>
                  </a:moveTo>
                  <a:lnTo>
                    <a:pt x="24" y="1080"/>
                  </a:lnTo>
                  <a:lnTo>
                    <a:pt x="8" y="1064"/>
                  </a:lnTo>
                  <a:lnTo>
                    <a:pt x="0" y="1040"/>
                  </a:lnTo>
                  <a:lnTo>
                    <a:pt x="8" y="1008"/>
                  </a:lnTo>
                  <a:lnTo>
                    <a:pt x="576" y="32"/>
                  </a:lnTo>
                  <a:lnTo>
                    <a:pt x="600" y="8"/>
                  </a:lnTo>
                  <a:lnTo>
                    <a:pt x="624" y="0"/>
                  </a:lnTo>
                  <a:lnTo>
                    <a:pt x="648" y="8"/>
                  </a:lnTo>
                  <a:lnTo>
                    <a:pt x="664" y="32"/>
                  </a:lnTo>
                  <a:lnTo>
                    <a:pt x="1216" y="1008"/>
                  </a:lnTo>
                  <a:lnTo>
                    <a:pt x="1224" y="1040"/>
                  </a:lnTo>
                  <a:lnTo>
                    <a:pt x="1224" y="1064"/>
                  </a:lnTo>
                  <a:lnTo>
                    <a:pt x="1200" y="1080"/>
                  </a:lnTo>
                  <a:lnTo>
                    <a:pt x="1176" y="1088"/>
                  </a:lnTo>
                  <a:lnTo>
                    <a:pt x="56" y="1088"/>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8" name="Freeform 40"/>
            <p:cNvSpPr>
              <a:spLocks/>
            </p:cNvSpPr>
            <p:nvPr/>
          </p:nvSpPr>
          <p:spPr bwMode="auto">
            <a:xfrm>
              <a:off x="1472140" y="908425"/>
              <a:ext cx="100241" cy="197079"/>
            </a:xfrm>
            <a:custGeom>
              <a:avLst/>
              <a:gdLst>
                <a:gd name="T0" fmla="*/ 144 w 232"/>
                <a:gd name="T1" fmla="*/ 0 h 472"/>
                <a:gd name="T2" fmla="*/ 0 w 232"/>
                <a:gd name="T3" fmla="*/ 256 h 472"/>
                <a:gd name="T4" fmla="*/ 120 w 232"/>
                <a:gd name="T5" fmla="*/ 256 h 472"/>
                <a:gd name="T6" fmla="*/ 64 w 232"/>
                <a:gd name="T7" fmla="*/ 472 h 472"/>
                <a:gd name="T8" fmla="*/ 232 w 232"/>
                <a:gd name="T9" fmla="*/ 200 h 472"/>
                <a:gd name="T10" fmla="*/ 104 w 232"/>
                <a:gd name="T11" fmla="*/ 200 h 472"/>
                <a:gd name="T12" fmla="*/ 144 w 232"/>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232" h="472">
                  <a:moveTo>
                    <a:pt x="144" y="0"/>
                  </a:moveTo>
                  <a:lnTo>
                    <a:pt x="0" y="256"/>
                  </a:lnTo>
                  <a:lnTo>
                    <a:pt x="120" y="256"/>
                  </a:lnTo>
                  <a:lnTo>
                    <a:pt x="64" y="472"/>
                  </a:lnTo>
                  <a:lnTo>
                    <a:pt x="232" y="200"/>
                  </a:lnTo>
                  <a:lnTo>
                    <a:pt x="104" y="200"/>
                  </a:lnTo>
                  <a:lnTo>
                    <a:pt x="144" y="0"/>
                  </a:lnTo>
                  <a:close/>
                </a:path>
              </a:pathLst>
            </a:custGeom>
            <a:solidFill>
              <a:schemeClr val="accent4"/>
            </a:solidFill>
            <a:ln>
              <a:solidFill>
                <a:schemeClr val="accent4"/>
              </a:solid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9" name="Freeform 39"/>
            <p:cNvSpPr>
              <a:spLocks/>
            </p:cNvSpPr>
            <p:nvPr/>
          </p:nvSpPr>
          <p:spPr bwMode="auto">
            <a:xfrm>
              <a:off x="1255278" y="710863"/>
              <a:ext cx="528858" cy="482547"/>
            </a:xfrm>
            <a:custGeom>
              <a:avLst/>
              <a:gdLst>
                <a:gd name="T0" fmla="*/ 1000 w 1000"/>
                <a:gd name="T1" fmla="*/ 840 h 888"/>
                <a:gd name="T2" fmla="*/ 536 w 1000"/>
                <a:gd name="T3" fmla="*/ 16 h 888"/>
                <a:gd name="T4" fmla="*/ 528 w 1000"/>
                <a:gd name="T5" fmla="*/ 0 h 888"/>
                <a:gd name="T6" fmla="*/ 512 w 1000"/>
                <a:gd name="T7" fmla="*/ 0 h 888"/>
                <a:gd name="T8" fmla="*/ 496 w 1000"/>
                <a:gd name="T9" fmla="*/ 0 h 888"/>
                <a:gd name="T10" fmla="*/ 480 w 1000"/>
                <a:gd name="T11" fmla="*/ 16 h 888"/>
                <a:gd name="T12" fmla="*/ 8 w 1000"/>
                <a:gd name="T13" fmla="*/ 840 h 888"/>
                <a:gd name="T14" fmla="*/ 0 w 1000"/>
                <a:gd name="T15" fmla="*/ 856 h 888"/>
                <a:gd name="T16" fmla="*/ 0 w 1000"/>
                <a:gd name="T17" fmla="*/ 872 h 888"/>
                <a:gd name="T18" fmla="*/ 16 w 1000"/>
                <a:gd name="T19" fmla="*/ 888 h 888"/>
                <a:gd name="T20" fmla="*/ 32 w 1000"/>
                <a:gd name="T21" fmla="*/ 888 h 888"/>
                <a:gd name="T22" fmla="*/ 968 w 1000"/>
                <a:gd name="T23" fmla="*/ 888 h 888"/>
                <a:gd name="T24" fmla="*/ 992 w 1000"/>
                <a:gd name="T25" fmla="*/ 888 h 888"/>
                <a:gd name="T26" fmla="*/ 1000 w 1000"/>
                <a:gd name="T27" fmla="*/ 872 h 888"/>
                <a:gd name="T28" fmla="*/ 1000 w 1000"/>
                <a:gd name="T29" fmla="*/ 856 h 888"/>
                <a:gd name="T30" fmla="*/ 1000 w 1000"/>
                <a:gd name="T31" fmla="*/ 848 h 888"/>
                <a:gd name="T32" fmla="*/ 1000 w 1000"/>
                <a:gd name="T33" fmla="*/ 840 h 888"/>
                <a:gd name="T34" fmla="*/ 88 w 1000"/>
                <a:gd name="T35" fmla="*/ 824 h 888"/>
                <a:gd name="T36" fmla="*/ 512 w 1000"/>
                <a:gd name="T37" fmla="*/ 96 h 888"/>
                <a:gd name="T38" fmla="*/ 912 w 1000"/>
                <a:gd name="T39" fmla="*/ 824 h 888"/>
                <a:gd name="T40" fmla="*/ 88 w 1000"/>
                <a:gd name="T41" fmla="*/ 824 h 888"/>
                <a:gd name="T42" fmla="*/ 1000 w 1000"/>
                <a:gd name="T43" fmla="*/ 84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0" h="888">
                  <a:moveTo>
                    <a:pt x="1000" y="840"/>
                  </a:moveTo>
                  <a:lnTo>
                    <a:pt x="536" y="16"/>
                  </a:lnTo>
                  <a:lnTo>
                    <a:pt x="528" y="0"/>
                  </a:lnTo>
                  <a:lnTo>
                    <a:pt x="512" y="0"/>
                  </a:lnTo>
                  <a:lnTo>
                    <a:pt x="496" y="0"/>
                  </a:lnTo>
                  <a:lnTo>
                    <a:pt x="480" y="16"/>
                  </a:lnTo>
                  <a:lnTo>
                    <a:pt x="8" y="840"/>
                  </a:lnTo>
                  <a:lnTo>
                    <a:pt x="0" y="856"/>
                  </a:lnTo>
                  <a:lnTo>
                    <a:pt x="0" y="872"/>
                  </a:lnTo>
                  <a:lnTo>
                    <a:pt x="16" y="888"/>
                  </a:lnTo>
                  <a:lnTo>
                    <a:pt x="32" y="888"/>
                  </a:lnTo>
                  <a:lnTo>
                    <a:pt x="968" y="888"/>
                  </a:lnTo>
                  <a:lnTo>
                    <a:pt x="992" y="888"/>
                  </a:lnTo>
                  <a:lnTo>
                    <a:pt x="1000" y="872"/>
                  </a:lnTo>
                  <a:lnTo>
                    <a:pt x="1000" y="856"/>
                  </a:lnTo>
                  <a:lnTo>
                    <a:pt x="1000" y="848"/>
                  </a:lnTo>
                  <a:lnTo>
                    <a:pt x="1000" y="840"/>
                  </a:lnTo>
                  <a:lnTo>
                    <a:pt x="88" y="824"/>
                  </a:lnTo>
                  <a:lnTo>
                    <a:pt x="512" y="96"/>
                  </a:lnTo>
                  <a:lnTo>
                    <a:pt x="912" y="824"/>
                  </a:lnTo>
                  <a:lnTo>
                    <a:pt x="88" y="824"/>
                  </a:lnTo>
                  <a:lnTo>
                    <a:pt x="1000" y="840"/>
                  </a:lnTo>
                  <a:close/>
                </a:path>
              </a:pathLst>
            </a:custGeom>
            <a:noFill/>
            <a:ln>
              <a:solidFill>
                <a:schemeClr val="accent4"/>
              </a:solid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grpSp>
        <p:nvGrpSpPr>
          <p:cNvPr id="40" name="Gruppo 94"/>
          <p:cNvGrpSpPr/>
          <p:nvPr/>
        </p:nvGrpSpPr>
        <p:grpSpPr>
          <a:xfrm>
            <a:off x="462742" y="3864401"/>
            <a:ext cx="353063" cy="207574"/>
            <a:chOff x="5754688" y="4264025"/>
            <a:chExt cx="2603500" cy="1333500"/>
          </a:xfrm>
        </p:grpSpPr>
        <p:sp>
          <p:nvSpPr>
            <p:cNvPr id="41" name="Freeform 45"/>
            <p:cNvSpPr>
              <a:spLocks/>
            </p:cNvSpPr>
            <p:nvPr/>
          </p:nvSpPr>
          <p:spPr bwMode="auto">
            <a:xfrm>
              <a:off x="5945188" y="4683125"/>
              <a:ext cx="2273300" cy="622300"/>
            </a:xfrm>
            <a:custGeom>
              <a:avLst/>
              <a:gdLst>
                <a:gd name="T0" fmla="*/ 1432 w 1432"/>
                <a:gd name="T1" fmla="*/ 392 h 392"/>
                <a:gd name="T2" fmla="*/ 0 w 1432"/>
                <a:gd name="T3" fmla="*/ 392 h 392"/>
                <a:gd name="T4" fmla="*/ 152 w 1432"/>
                <a:gd name="T5" fmla="*/ 232 h 392"/>
                <a:gd name="T6" fmla="*/ 232 w 1432"/>
                <a:gd name="T7" fmla="*/ 312 h 392"/>
                <a:gd name="T8" fmla="*/ 984 w 1432"/>
                <a:gd name="T9" fmla="*/ 0 h 392"/>
                <a:gd name="T10" fmla="*/ 1208 w 1432"/>
                <a:gd name="T11" fmla="*/ 392 h 392"/>
                <a:gd name="T12" fmla="*/ 1432 w 1432"/>
                <a:gd name="T13" fmla="*/ 312 h 392"/>
                <a:gd name="T14" fmla="*/ 1432 w 1432"/>
                <a:gd name="T15" fmla="*/ 384 h 392"/>
                <a:gd name="T16" fmla="*/ 1432 w 1432"/>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2" h="392">
                  <a:moveTo>
                    <a:pt x="1432" y="392"/>
                  </a:moveTo>
                  <a:lnTo>
                    <a:pt x="0" y="392"/>
                  </a:lnTo>
                  <a:lnTo>
                    <a:pt x="152" y="232"/>
                  </a:lnTo>
                  <a:lnTo>
                    <a:pt x="232" y="312"/>
                  </a:lnTo>
                  <a:lnTo>
                    <a:pt x="984" y="0"/>
                  </a:lnTo>
                  <a:lnTo>
                    <a:pt x="1208" y="392"/>
                  </a:lnTo>
                  <a:lnTo>
                    <a:pt x="1432" y="312"/>
                  </a:lnTo>
                  <a:lnTo>
                    <a:pt x="1432" y="384"/>
                  </a:lnTo>
                  <a:lnTo>
                    <a:pt x="1432" y="392"/>
                  </a:lnTo>
                  <a:close/>
                </a:path>
              </a:pathLst>
            </a:custGeom>
            <a:solidFill>
              <a:srgbClr val="555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2" name="Freeform 46"/>
            <p:cNvSpPr>
              <a:spLocks/>
            </p:cNvSpPr>
            <p:nvPr/>
          </p:nvSpPr>
          <p:spPr bwMode="auto">
            <a:xfrm>
              <a:off x="5945188" y="4429125"/>
              <a:ext cx="2273300" cy="876300"/>
            </a:xfrm>
            <a:custGeom>
              <a:avLst/>
              <a:gdLst>
                <a:gd name="T0" fmla="*/ 1136 w 1432"/>
                <a:gd name="T1" fmla="*/ 312 h 552"/>
                <a:gd name="T2" fmla="*/ 984 w 1432"/>
                <a:gd name="T3" fmla="*/ 80 h 552"/>
                <a:gd name="T4" fmla="*/ 680 w 1432"/>
                <a:gd name="T5" fmla="*/ 232 h 552"/>
                <a:gd name="T6" fmla="*/ 608 w 1432"/>
                <a:gd name="T7" fmla="*/ 160 h 552"/>
                <a:gd name="T8" fmla="*/ 232 w 1432"/>
                <a:gd name="T9" fmla="*/ 392 h 552"/>
                <a:gd name="T10" fmla="*/ 0 w 1432"/>
                <a:gd name="T11" fmla="*/ 232 h 552"/>
                <a:gd name="T12" fmla="*/ 0 w 1432"/>
                <a:gd name="T13" fmla="*/ 552 h 552"/>
                <a:gd name="T14" fmla="*/ 152 w 1432"/>
                <a:gd name="T15" fmla="*/ 392 h 552"/>
                <a:gd name="T16" fmla="*/ 232 w 1432"/>
                <a:gd name="T17" fmla="*/ 472 h 552"/>
                <a:gd name="T18" fmla="*/ 984 w 1432"/>
                <a:gd name="T19" fmla="*/ 160 h 552"/>
                <a:gd name="T20" fmla="*/ 1208 w 1432"/>
                <a:gd name="T21" fmla="*/ 552 h 552"/>
                <a:gd name="T22" fmla="*/ 1216 w 1432"/>
                <a:gd name="T23" fmla="*/ 552 h 552"/>
                <a:gd name="T24" fmla="*/ 1432 w 1432"/>
                <a:gd name="T25" fmla="*/ 472 h 552"/>
                <a:gd name="T26" fmla="*/ 1432 w 1432"/>
                <a:gd name="T27" fmla="*/ 0 h 552"/>
                <a:gd name="T28" fmla="*/ 1144 w 1432"/>
                <a:gd name="T29" fmla="*/ 312 h 552"/>
                <a:gd name="T30" fmla="*/ 1136 w 1432"/>
                <a:gd name="T31" fmla="*/ 31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2" h="552">
                  <a:moveTo>
                    <a:pt x="1136" y="312"/>
                  </a:moveTo>
                  <a:lnTo>
                    <a:pt x="984" y="80"/>
                  </a:lnTo>
                  <a:lnTo>
                    <a:pt x="680" y="232"/>
                  </a:lnTo>
                  <a:lnTo>
                    <a:pt x="608" y="160"/>
                  </a:lnTo>
                  <a:lnTo>
                    <a:pt x="232" y="392"/>
                  </a:lnTo>
                  <a:lnTo>
                    <a:pt x="0" y="232"/>
                  </a:lnTo>
                  <a:lnTo>
                    <a:pt x="0" y="552"/>
                  </a:lnTo>
                  <a:lnTo>
                    <a:pt x="152" y="392"/>
                  </a:lnTo>
                  <a:lnTo>
                    <a:pt x="232" y="472"/>
                  </a:lnTo>
                  <a:lnTo>
                    <a:pt x="984" y="160"/>
                  </a:lnTo>
                  <a:lnTo>
                    <a:pt x="1208" y="552"/>
                  </a:lnTo>
                  <a:lnTo>
                    <a:pt x="1216" y="552"/>
                  </a:lnTo>
                  <a:lnTo>
                    <a:pt x="1432" y="472"/>
                  </a:lnTo>
                  <a:lnTo>
                    <a:pt x="1432" y="0"/>
                  </a:lnTo>
                  <a:lnTo>
                    <a:pt x="1144" y="312"/>
                  </a:lnTo>
                  <a:lnTo>
                    <a:pt x="1136" y="312"/>
                  </a:lnTo>
                  <a:close/>
                </a:path>
              </a:pathLst>
            </a:custGeom>
            <a:solidFill>
              <a:srgbClr val="727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3" name="Freeform 47"/>
            <p:cNvSpPr>
              <a:spLocks/>
            </p:cNvSpPr>
            <p:nvPr/>
          </p:nvSpPr>
          <p:spPr bwMode="auto">
            <a:xfrm>
              <a:off x="5945188" y="4429125"/>
              <a:ext cx="2273300" cy="622300"/>
            </a:xfrm>
            <a:custGeom>
              <a:avLst/>
              <a:gdLst>
                <a:gd name="T0" fmla="*/ 1288 w 1432"/>
                <a:gd name="T1" fmla="*/ 0 h 392"/>
                <a:gd name="T2" fmla="*/ 1208 w 1432"/>
                <a:gd name="T3" fmla="*/ 152 h 392"/>
                <a:gd name="T4" fmla="*/ 1056 w 1432"/>
                <a:gd name="T5" fmla="*/ 0 h 392"/>
                <a:gd name="T6" fmla="*/ 904 w 1432"/>
                <a:gd name="T7" fmla="*/ 80 h 392"/>
                <a:gd name="T8" fmla="*/ 832 w 1432"/>
                <a:gd name="T9" fmla="*/ 0 h 392"/>
                <a:gd name="T10" fmla="*/ 528 w 1432"/>
                <a:gd name="T11" fmla="*/ 152 h 392"/>
                <a:gd name="T12" fmla="*/ 376 w 1432"/>
                <a:gd name="T13" fmla="*/ 80 h 392"/>
                <a:gd name="T14" fmla="*/ 232 w 1432"/>
                <a:gd name="T15" fmla="*/ 312 h 392"/>
                <a:gd name="T16" fmla="*/ 0 w 1432"/>
                <a:gd name="T17" fmla="*/ 80 h 392"/>
                <a:gd name="T18" fmla="*/ 0 w 1432"/>
                <a:gd name="T19" fmla="*/ 232 h 392"/>
                <a:gd name="T20" fmla="*/ 232 w 1432"/>
                <a:gd name="T21" fmla="*/ 392 h 392"/>
                <a:gd name="T22" fmla="*/ 608 w 1432"/>
                <a:gd name="T23" fmla="*/ 160 h 392"/>
                <a:gd name="T24" fmla="*/ 680 w 1432"/>
                <a:gd name="T25" fmla="*/ 232 h 392"/>
                <a:gd name="T26" fmla="*/ 984 w 1432"/>
                <a:gd name="T27" fmla="*/ 80 h 392"/>
                <a:gd name="T28" fmla="*/ 1136 w 1432"/>
                <a:gd name="T29" fmla="*/ 312 h 392"/>
                <a:gd name="T30" fmla="*/ 1432 w 1432"/>
                <a:gd name="T31" fmla="*/ 0 h 392"/>
                <a:gd name="T32" fmla="*/ 1288 w 1432"/>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2" h="392">
                  <a:moveTo>
                    <a:pt x="1288" y="0"/>
                  </a:moveTo>
                  <a:lnTo>
                    <a:pt x="1208" y="152"/>
                  </a:lnTo>
                  <a:lnTo>
                    <a:pt x="1056" y="0"/>
                  </a:lnTo>
                  <a:lnTo>
                    <a:pt x="904" y="80"/>
                  </a:lnTo>
                  <a:lnTo>
                    <a:pt x="832" y="0"/>
                  </a:lnTo>
                  <a:lnTo>
                    <a:pt x="528" y="152"/>
                  </a:lnTo>
                  <a:lnTo>
                    <a:pt x="376" y="80"/>
                  </a:lnTo>
                  <a:lnTo>
                    <a:pt x="232" y="312"/>
                  </a:lnTo>
                  <a:lnTo>
                    <a:pt x="0" y="80"/>
                  </a:lnTo>
                  <a:lnTo>
                    <a:pt x="0" y="232"/>
                  </a:lnTo>
                  <a:lnTo>
                    <a:pt x="232" y="392"/>
                  </a:lnTo>
                  <a:lnTo>
                    <a:pt x="608" y="160"/>
                  </a:lnTo>
                  <a:lnTo>
                    <a:pt x="680" y="232"/>
                  </a:lnTo>
                  <a:lnTo>
                    <a:pt x="984" y="80"/>
                  </a:lnTo>
                  <a:lnTo>
                    <a:pt x="1136" y="312"/>
                  </a:lnTo>
                  <a:lnTo>
                    <a:pt x="1432" y="0"/>
                  </a:lnTo>
                  <a:lnTo>
                    <a:pt x="1288" y="0"/>
                  </a:lnTo>
                  <a:close/>
                </a:path>
              </a:pathLst>
            </a:custGeom>
            <a:solidFill>
              <a:srgbClr val="BB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4" name="Freeform 51"/>
            <p:cNvSpPr>
              <a:spLocks/>
            </p:cNvSpPr>
            <p:nvPr/>
          </p:nvSpPr>
          <p:spPr bwMode="auto">
            <a:xfrm>
              <a:off x="5945188" y="5280025"/>
              <a:ext cx="63500" cy="25400"/>
            </a:xfrm>
            <a:custGeom>
              <a:avLst/>
              <a:gdLst>
                <a:gd name="T0" fmla="*/ 16 w 40"/>
                <a:gd name="T1" fmla="*/ 0 h 16"/>
                <a:gd name="T2" fmla="*/ 0 w 40"/>
                <a:gd name="T3" fmla="*/ 16 h 16"/>
                <a:gd name="T4" fmla="*/ 40 w 40"/>
                <a:gd name="T5" fmla="*/ 16 h 16"/>
                <a:gd name="T6" fmla="*/ 24 w 40"/>
                <a:gd name="T7" fmla="*/ 0 h 16"/>
                <a:gd name="T8" fmla="*/ 16 w 40"/>
                <a:gd name="T9" fmla="*/ 0 h 16"/>
              </a:gdLst>
              <a:ahLst/>
              <a:cxnLst>
                <a:cxn ang="0">
                  <a:pos x="T0" y="T1"/>
                </a:cxn>
                <a:cxn ang="0">
                  <a:pos x="T2" y="T3"/>
                </a:cxn>
                <a:cxn ang="0">
                  <a:pos x="T4" y="T5"/>
                </a:cxn>
                <a:cxn ang="0">
                  <a:pos x="T6" y="T7"/>
                </a:cxn>
                <a:cxn ang="0">
                  <a:pos x="T8" y="T9"/>
                </a:cxn>
              </a:cxnLst>
              <a:rect l="0" t="0" r="r" b="b"/>
              <a:pathLst>
                <a:path w="40" h="16">
                  <a:moveTo>
                    <a:pt x="16" y="0"/>
                  </a:moveTo>
                  <a:lnTo>
                    <a:pt x="0" y="16"/>
                  </a:lnTo>
                  <a:lnTo>
                    <a:pt x="40" y="16"/>
                  </a:lnTo>
                  <a:lnTo>
                    <a:pt x="24" y="0"/>
                  </a:lnTo>
                  <a:lnTo>
                    <a:pt x="16" y="0"/>
                  </a:lnTo>
                  <a:close/>
                </a:path>
              </a:pathLst>
            </a:custGeom>
            <a:solidFill>
              <a:srgbClr val="747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5" name="Freeform 52"/>
            <p:cNvSpPr>
              <a:spLocks/>
            </p:cNvSpPr>
            <p:nvPr/>
          </p:nvSpPr>
          <p:spPr bwMode="auto">
            <a:xfrm>
              <a:off x="5945188" y="5241925"/>
              <a:ext cx="25400" cy="63500"/>
            </a:xfrm>
            <a:custGeom>
              <a:avLst/>
              <a:gdLst>
                <a:gd name="T0" fmla="*/ 0 w 16"/>
                <a:gd name="T1" fmla="*/ 0 h 40"/>
                <a:gd name="T2" fmla="*/ 0 w 16"/>
                <a:gd name="T3" fmla="*/ 40 h 40"/>
                <a:gd name="T4" fmla="*/ 16 w 16"/>
                <a:gd name="T5" fmla="*/ 24 h 40"/>
                <a:gd name="T6" fmla="*/ 8 w 16"/>
                <a:gd name="T7" fmla="*/ 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40"/>
                  </a:lnTo>
                  <a:lnTo>
                    <a:pt x="16" y="24"/>
                  </a:lnTo>
                  <a:lnTo>
                    <a:pt x="8" y="0"/>
                  </a:lnTo>
                  <a:lnTo>
                    <a:pt x="0" y="0"/>
                  </a:lnTo>
                  <a:close/>
                </a:path>
              </a:pathLst>
            </a:custGeom>
            <a:solidFill>
              <a:srgbClr val="8D8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6" name="Freeform 56"/>
            <p:cNvSpPr>
              <a:spLocks/>
            </p:cNvSpPr>
            <p:nvPr/>
          </p:nvSpPr>
          <p:spPr bwMode="auto">
            <a:xfrm>
              <a:off x="8104188" y="5178425"/>
              <a:ext cx="114300" cy="127000"/>
            </a:xfrm>
            <a:custGeom>
              <a:avLst/>
              <a:gdLst>
                <a:gd name="T0" fmla="*/ 72 w 72"/>
                <a:gd name="T1" fmla="*/ 0 h 80"/>
                <a:gd name="T2" fmla="*/ 0 w 72"/>
                <a:gd name="T3" fmla="*/ 80 h 80"/>
                <a:gd name="T4" fmla="*/ 72 w 72"/>
                <a:gd name="T5" fmla="*/ 80 h 80"/>
                <a:gd name="T6" fmla="*/ 72 w 72"/>
                <a:gd name="T7" fmla="*/ 8 h 80"/>
                <a:gd name="T8" fmla="*/ 72 w 72"/>
                <a:gd name="T9" fmla="*/ 0 h 80"/>
              </a:gdLst>
              <a:ahLst/>
              <a:cxnLst>
                <a:cxn ang="0">
                  <a:pos x="T0" y="T1"/>
                </a:cxn>
                <a:cxn ang="0">
                  <a:pos x="T2" y="T3"/>
                </a:cxn>
                <a:cxn ang="0">
                  <a:pos x="T4" y="T5"/>
                </a:cxn>
                <a:cxn ang="0">
                  <a:pos x="T6" y="T7"/>
                </a:cxn>
                <a:cxn ang="0">
                  <a:pos x="T8" y="T9"/>
                </a:cxn>
              </a:cxnLst>
              <a:rect l="0" t="0" r="r" b="b"/>
              <a:pathLst>
                <a:path w="72" h="80">
                  <a:moveTo>
                    <a:pt x="72" y="0"/>
                  </a:moveTo>
                  <a:lnTo>
                    <a:pt x="0" y="80"/>
                  </a:lnTo>
                  <a:lnTo>
                    <a:pt x="72" y="80"/>
                  </a:lnTo>
                  <a:lnTo>
                    <a:pt x="72" y="8"/>
                  </a:lnTo>
                  <a:lnTo>
                    <a:pt x="72" y="0"/>
                  </a:lnTo>
                  <a:close/>
                </a:path>
              </a:pathLst>
            </a:custGeom>
            <a:solidFill>
              <a:srgbClr val="747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7" name="Freeform 60"/>
            <p:cNvSpPr>
              <a:spLocks/>
            </p:cNvSpPr>
            <p:nvPr/>
          </p:nvSpPr>
          <p:spPr bwMode="auto">
            <a:xfrm>
              <a:off x="5754688" y="4264025"/>
              <a:ext cx="2603500" cy="1333500"/>
            </a:xfrm>
            <a:custGeom>
              <a:avLst/>
              <a:gdLst>
                <a:gd name="T0" fmla="*/ 1120 w 1640"/>
                <a:gd name="T1" fmla="*/ 840 h 840"/>
                <a:gd name="T2" fmla="*/ 984 w 1640"/>
                <a:gd name="T3" fmla="*/ 192 h 840"/>
                <a:gd name="T4" fmla="*/ 856 w 1640"/>
                <a:gd name="T5" fmla="*/ 536 h 840"/>
                <a:gd name="T6" fmla="*/ 760 w 1640"/>
                <a:gd name="T7" fmla="*/ 392 h 840"/>
                <a:gd name="T8" fmla="*/ 600 w 1640"/>
                <a:gd name="T9" fmla="*/ 712 h 840"/>
                <a:gd name="T10" fmla="*/ 440 w 1640"/>
                <a:gd name="T11" fmla="*/ 120 h 840"/>
                <a:gd name="T12" fmla="*/ 336 w 1640"/>
                <a:gd name="T13" fmla="*/ 392 h 840"/>
                <a:gd name="T14" fmla="*/ 0 w 1640"/>
                <a:gd name="T15" fmla="*/ 392 h 840"/>
                <a:gd name="T16" fmla="*/ 0 w 1640"/>
                <a:gd name="T17" fmla="*/ 360 h 840"/>
                <a:gd name="T18" fmla="*/ 312 w 1640"/>
                <a:gd name="T19" fmla="*/ 360 h 840"/>
                <a:gd name="T20" fmla="*/ 448 w 1640"/>
                <a:gd name="T21" fmla="*/ 0 h 840"/>
                <a:gd name="T22" fmla="*/ 616 w 1640"/>
                <a:gd name="T23" fmla="*/ 616 h 840"/>
                <a:gd name="T24" fmla="*/ 752 w 1640"/>
                <a:gd name="T25" fmla="*/ 328 h 840"/>
                <a:gd name="T26" fmla="*/ 848 w 1640"/>
                <a:gd name="T27" fmla="*/ 456 h 840"/>
                <a:gd name="T28" fmla="*/ 992 w 1640"/>
                <a:gd name="T29" fmla="*/ 56 h 840"/>
                <a:gd name="T30" fmla="*/ 1136 w 1640"/>
                <a:gd name="T31" fmla="*/ 736 h 840"/>
                <a:gd name="T32" fmla="*/ 1344 w 1640"/>
                <a:gd name="T33" fmla="*/ 360 h 840"/>
                <a:gd name="T34" fmla="*/ 1640 w 1640"/>
                <a:gd name="T35" fmla="*/ 360 h 840"/>
                <a:gd name="T36" fmla="*/ 1640 w 1640"/>
                <a:gd name="T37" fmla="*/ 392 h 840"/>
                <a:gd name="T38" fmla="*/ 1368 w 1640"/>
                <a:gd name="T39" fmla="*/ 392 h 840"/>
                <a:gd name="T40" fmla="*/ 1120 w 1640"/>
                <a:gd name="T41"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0" h="840">
                  <a:moveTo>
                    <a:pt x="1120" y="840"/>
                  </a:moveTo>
                  <a:lnTo>
                    <a:pt x="984" y="192"/>
                  </a:lnTo>
                  <a:lnTo>
                    <a:pt x="856" y="536"/>
                  </a:lnTo>
                  <a:lnTo>
                    <a:pt x="760" y="392"/>
                  </a:lnTo>
                  <a:lnTo>
                    <a:pt x="600" y="712"/>
                  </a:lnTo>
                  <a:lnTo>
                    <a:pt x="440" y="120"/>
                  </a:lnTo>
                  <a:lnTo>
                    <a:pt x="336" y="392"/>
                  </a:lnTo>
                  <a:lnTo>
                    <a:pt x="0" y="392"/>
                  </a:lnTo>
                  <a:lnTo>
                    <a:pt x="0" y="360"/>
                  </a:lnTo>
                  <a:lnTo>
                    <a:pt x="312" y="360"/>
                  </a:lnTo>
                  <a:lnTo>
                    <a:pt x="448" y="0"/>
                  </a:lnTo>
                  <a:lnTo>
                    <a:pt x="616" y="616"/>
                  </a:lnTo>
                  <a:lnTo>
                    <a:pt x="752" y="328"/>
                  </a:lnTo>
                  <a:lnTo>
                    <a:pt x="848" y="456"/>
                  </a:lnTo>
                  <a:lnTo>
                    <a:pt x="992" y="56"/>
                  </a:lnTo>
                  <a:lnTo>
                    <a:pt x="1136" y="736"/>
                  </a:lnTo>
                  <a:lnTo>
                    <a:pt x="1344" y="360"/>
                  </a:lnTo>
                  <a:lnTo>
                    <a:pt x="1640" y="360"/>
                  </a:lnTo>
                  <a:lnTo>
                    <a:pt x="1640" y="392"/>
                  </a:lnTo>
                  <a:lnTo>
                    <a:pt x="1368" y="392"/>
                  </a:lnTo>
                  <a:lnTo>
                    <a:pt x="112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sp>
        <p:nvSpPr>
          <p:cNvPr id="55" name="Rettangolo 116"/>
          <p:cNvSpPr/>
          <p:nvPr/>
        </p:nvSpPr>
        <p:spPr>
          <a:xfrm>
            <a:off x="1582078" y="3290665"/>
            <a:ext cx="2377304" cy="40169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buClr>
                <a:srgbClr val="00B0F0"/>
              </a:buClr>
            </a:pPr>
            <a:r>
              <a:rPr lang="en-US" sz="450" dirty="0"/>
              <a:t>India- Pakistan turmoil remains a risk. On the supportive side, </a:t>
            </a:r>
            <a:r>
              <a:rPr lang="it-IT" sz="450" dirty="0"/>
              <a:t>India </a:t>
            </a:r>
            <a:r>
              <a:rPr lang="it-IT" sz="450" dirty="0" err="1"/>
              <a:t>remains</a:t>
            </a:r>
            <a:r>
              <a:rPr lang="it-IT" sz="450" dirty="0"/>
              <a:t> </a:t>
            </a:r>
            <a:r>
              <a:rPr lang="it-IT" sz="450" dirty="0" err="1"/>
              <a:t>quite</a:t>
            </a:r>
            <a:r>
              <a:rPr lang="it-IT" sz="450" dirty="0"/>
              <a:t> </a:t>
            </a:r>
            <a:r>
              <a:rPr lang="it-IT" sz="450" dirty="0" err="1"/>
              <a:t>insulated</a:t>
            </a:r>
            <a:r>
              <a:rPr lang="it-IT" sz="450" dirty="0"/>
              <a:t> from Trump </a:t>
            </a:r>
            <a:r>
              <a:rPr lang="it-IT" sz="450" dirty="0" err="1"/>
              <a:t>tariffs</a:t>
            </a:r>
            <a:r>
              <a:rPr lang="it-IT" sz="450" dirty="0"/>
              <a:t> risk</a:t>
            </a:r>
            <a:r>
              <a:rPr lang="en-US" sz="450" dirty="0">
                <a:solidFill>
                  <a:schemeClr val="bg1"/>
                </a:solidFill>
              </a:rPr>
              <a:t> bottoming out signal is also confirmed  by some marginal and bumpy improvement in revisions (still negative).</a:t>
            </a:r>
            <a:endParaRPr lang="en-US" sz="450" dirty="0"/>
          </a:p>
        </p:txBody>
      </p:sp>
      <p:sp>
        <p:nvSpPr>
          <p:cNvPr id="56" name="Freccia a destra con strisce 129"/>
          <p:cNvSpPr/>
          <p:nvPr/>
        </p:nvSpPr>
        <p:spPr>
          <a:xfrm rot="10800000">
            <a:off x="4667003" y="3328505"/>
            <a:ext cx="114401" cy="389317"/>
          </a:xfrm>
          <a:prstGeom prst="stripedRightArrow">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57" name="Rettangolo 79"/>
          <p:cNvSpPr/>
          <p:nvPr/>
        </p:nvSpPr>
        <p:spPr>
          <a:xfrm>
            <a:off x="1504356" y="2849156"/>
            <a:ext cx="2532067" cy="38698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fontAlgn="base">
              <a:spcBef>
                <a:spcPct val="0"/>
              </a:spcBef>
              <a:spcAft>
                <a:spcPct val="0"/>
              </a:spcAft>
            </a:pPr>
            <a:r>
              <a:rPr lang="en-US" sz="450" dirty="0">
                <a:solidFill>
                  <a:schemeClr val="bg1"/>
                </a:solidFill>
              </a:rPr>
              <a:t>Valuations less stretched than in the past, notwithstanding the recent recovery. India appears quite insulated from tariffs risks. Internal EPS growth expectations stabilized close to a solid 10% (even if lower than IBES consensus, at 16%). Some marginal and bumpy improvement in revisions (still negative). Profitability quite attractive.</a:t>
            </a:r>
          </a:p>
        </p:txBody>
      </p:sp>
      <p:sp>
        <p:nvSpPr>
          <p:cNvPr id="2" name="TextBox 1"/>
          <p:cNvSpPr txBox="1"/>
          <p:nvPr/>
        </p:nvSpPr>
        <p:spPr>
          <a:xfrm>
            <a:off x="263420" y="741811"/>
            <a:ext cx="5159396" cy="1338828"/>
          </a:xfrm>
          <a:prstGeom prst="rect">
            <a:avLst/>
          </a:prstGeom>
          <a:noFill/>
        </p:spPr>
        <p:txBody>
          <a:bodyPr wrap="square" rtlCol="0">
            <a:spAutoFit/>
          </a:bodyPr>
          <a:lstStyle/>
          <a:p>
            <a:pPr marL="96441" indent="-96441">
              <a:buFont typeface="Arial" panose="020B0604020202020204" pitchFamily="34" charset="0"/>
              <a:buChar char="•"/>
            </a:pPr>
            <a:r>
              <a:rPr lang="en-US" sz="675" dirty="0">
                <a:solidFill>
                  <a:srgbClr val="003C6A"/>
                </a:solidFill>
                <a:latin typeface="Arial" charset="0"/>
              </a:rPr>
              <a:t>India stock market was quite weak since the end of Sept 2024 and for the first 4 months of this year; since then we observed some recovery. Some volatility recently due to the India - Pakistan turmoil. Valuations less stretched than in the past, notwithstanding the recent recovery. India appears quite insulated from tariffs risks. Internal EPS growth expectations stabilized close to a solid 10% (even if lower than IBES consensus, at 16%). Some marginal and bumpy improvement in revisions (still negative). Profitability quite attractive.</a:t>
            </a:r>
          </a:p>
          <a:p>
            <a:pPr marL="96441" indent="-96441">
              <a:buFont typeface="Arial" panose="020B0604020202020204" pitchFamily="34" charset="0"/>
              <a:buChar char="•"/>
            </a:pPr>
            <a:r>
              <a:rPr lang="en-GB" sz="675" dirty="0">
                <a:solidFill>
                  <a:srgbClr val="003C6A"/>
                </a:solidFill>
                <a:latin typeface="Arial" charset="0"/>
              </a:rPr>
              <a:t>India remains </a:t>
            </a:r>
            <a:r>
              <a:rPr lang="en-GB" sz="675" b="1" dirty="0">
                <a:solidFill>
                  <a:srgbClr val="003C6A"/>
                </a:solidFill>
                <a:latin typeface="Arial" charset="0"/>
              </a:rPr>
              <a:t>a structural story</a:t>
            </a:r>
            <a:r>
              <a:rPr lang="en-GB" sz="675" dirty="0">
                <a:solidFill>
                  <a:srgbClr val="003C6A"/>
                </a:solidFill>
                <a:latin typeface="Arial" charset="0"/>
              </a:rPr>
              <a:t> of reforms and digital transformation. The country is becoming more important in financial markets. Strong Manufacturing data from electronics. Government incentives with a skilled workforce (apple supply chain)</a:t>
            </a:r>
          </a:p>
          <a:p>
            <a:pPr marL="96441" indent="-96441" algn="just">
              <a:buFont typeface="Arial" panose="020B0604020202020204" pitchFamily="34" charset="0"/>
              <a:buChar char="•"/>
            </a:pPr>
            <a:r>
              <a:rPr lang="en-US" sz="675" dirty="0">
                <a:solidFill>
                  <a:srgbClr val="003C6A"/>
                </a:solidFill>
                <a:latin typeface="Arial" charset="0"/>
              </a:rPr>
              <a:t>Some growth moderation seen recently, with weaker capex. However, GDP perspectives continue to stand out (towards 6-7%) and remain a bright spot in a world of growth scarcity.</a:t>
            </a:r>
          </a:p>
          <a:p>
            <a:pPr marL="96441" indent="-96441" algn="just">
              <a:buFont typeface="Arial" panose="020B0604020202020204" pitchFamily="34" charset="0"/>
              <a:buChar char="•"/>
            </a:pPr>
            <a:r>
              <a:rPr lang="en-US" sz="675" dirty="0">
                <a:solidFill>
                  <a:srgbClr val="003C6A"/>
                </a:solidFill>
                <a:latin typeface="Arial" charset="0"/>
              </a:rPr>
              <a:t>On the positive side, we can also mention that India seems  overall insulated by geopolitical risks.  More exposed to risks coming from commodity prices.</a:t>
            </a:r>
          </a:p>
          <a:p>
            <a:pPr marL="96441" indent="-96441" algn="just">
              <a:buFont typeface="Arial" panose="020B0604020202020204" pitchFamily="34" charset="0"/>
              <a:buChar char="•"/>
            </a:pPr>
            <a:r>
              <a:rPr lang="en-US" sz="675" dirty="0">
                <a:solidFill>
                  <a:srgbClr val="003C6A"/>
                </a:solidFill>
                <a:latin typeface="Arial" charset="0"/>
              </a:rPr>
              <a:t> Earnings dynamic is recovering but still to be closely monitored</a:t>
            </a:r>
            <a:endParaRPr lang="en-US" sz="675" dirty="0">
              <a:latin typeface="Arial" charset="0"/>
            </a:endParaRPr>
          </a:p>
        </p:txBody>
      </p:sp>
      <p:sp>
        <p:nvSpPr>
          <p:cNvPr id="58" name="TextBox 57"/>
          <p:cNvSpPr txBox="1"/>
          <p:nvPr/>
        </p:nvSpPr>
        <p:spPr>
          <a:xfrm>
            <a:off x="5359232" y="781669"/>
            <a:ext cx="1418364" cy="1188402"/>
          </a:xfrm>
          <a:prstGeom prst="rect">
            <a:avLst/>
          </a:prstGeom>
          <a:noFill/>
        </p:spPr>
        <p:txBody>
          <a:bodyPr wrap="square" rtlCol="0">
            <a:spAutoFit/>
          </a:bodyPr>
          <a:lstStyle/>
          <a:p>
            <a:pPr marL="96441" indent="-96441" algn="just">
              <a:buFont typeface="Arial" panose="020B0604020202020204" pitchFamily="34" charset="0"/>
              <a:buChar char="•"/>
            </a:pPr>
            <a:endParaRPr lang="en-US" sz="750" dirty="0">
              <a:solidFill>
                <a:srgbClr val="003C6A"/>
              </a:solidFill>
              <a:latin typeface="Arial" charset="0"/>
            </a:endParaRPr>
          </a:p>
          <a:p>
            <a:pPr algn="just"/>
            <a:r>
              <a:rPr lang="en-US" sz="750" dirty="0">
                <a:solidFill>
                  <a:srgbClr val="003C6A"/>
                </a:solidFill>
                <a:latin typeface="Arial" charset="0"/>
              </a:rPr>
              <a:t>Main risk factors: </a:t>
            </a:r>
          </a:p>
          <a:p>
            <a:pPr marL="96441" lvl="1" indent="-96441" algn="just">
              <a:buFont typeface="Arial" panose="020B0604020202020204" pitchFamily="34" charset="0"/>
              <a:buChar char="•"/>
            </a:pPr>
            <a:r>
              <a:rPr lang="en-US" sz="563" dirty="0">
                <a:solidFill>
                  <a:srgbClr val="003C6A"/>
                </a:solidFill>
                <a:latin typeface="Arial" charset="0"/>
              </a:rPr>
              <a:t>Valuation is not cheap and vulnerable from re rating in strong risk off move</a:t>
            </a:r>
          </a:p>
          <a:p>
            <a:pPr marL="96441" lvl="1" indent="-96441" algn="just">
              <a:spcAft>
                <a:spcPts val="225"/>
              </a:spcAft>
              <a:buFont typeface="Arial" panose="020B0604020202020204" pitchFamily="34" charset="0"/>
              <a:buChar char="•"/>
            </a:pPr>
            <a:r>
              <a:rPr lang="en-US" sz="563" dirty="0">
                <a:solidFill>
                  <a:srgbClr val="003C6A"/>
                </a:solidFill>
                <a:latin typeface="Arial" charset="0"/>
              </a:rPr>
              <a:t>Earnings dynamic to monitor</a:t>
            </a:r>
          </a:p>
          <a:p>
            <a:pPr marL="96441" lvl="1" indent="-96441" algn="just">
              <a:spcAft>
                <a:spcPts val="225"/>
              </a:spcAft>
              <a:buFont typeface="Arial" panose="020B0604020202020204" pitchFamily="34" charset="0"/>
              <a:buChar char="•"/>
            </a:pPr>
            <a:r>
              <a:rPr lang="en-US" sz="563" dirty="0">
                <a:solidFill>
                  <a:srgbClr val="003C6A"/>
                </a:solidFill>
                <a:latin typeface="Arial" charset="0"/>
              </a:rPr>
              <a:t>Oil price is a key determinant for India.</a:t>
            </a:r>
          </a:p>
          <a:p>
            <a:pPr marL="96441" lvl="1" indent="-96441" algn="just">
              <a:spcAft>
                <a:spcPts val="225"/>
              </a:spcAft>
              <a:buFont typeface="Arial" panose="020B0604020202020204" pitchFamily="34" charset="0"/>
              <a:buChar char="•"/>
            </a:pPr>
            <a:r>
              <a:rPr lang="en-US" sz="563" dirty="0">
                <a:solidFill>
                  <a:srgbClr val="003C6A"/>
                </a:solidFill>
                <a:latin typeface="Arial" charset="0"/>
              </a:rPr>
              <a:t>China new stimulus could drive flows out of India.</a:t>
            </a:r>
          </a:p>
          <a:p>
            <a:pPr algn="just"/>
            <a:endParaRPr lang="en-US" sz="619" dirty="0">
              <a:latin typeface="Arial" charset="0"/>
            </a:endParaRPr>
          </a:p>
        </p:txBody>
      </p:sp>
    </p:spTree>
    <p:extLst>
      <p:ext uri="{BB962C8B-B14F-4D97-AF65-F5344CB8AC3E}">
        <p14:creationId xmlns:p14="http://schemas.microsoft.com/office/powerpoint/2010/main" val="2206913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39A6C00-4EF1-BB43-FCB0-BA1B76354F98}"/>
              </a:ext>
            </a:extLst>
          </p:cNvPr>
          <p:cNvPicPr>
            <a:picLocks noChangeAspect="1"/>
          </p:cNvPicPr>
          <p:nvPr/>
        </p:nvPicPr>
        <p:blipFill>
          <a:blip r:embed="rId3"/>
          <a:stretch>
            <a:fillRect/>
          </a:stretch>
        </p:blipFill>
        <p:spPr>
          <a:xfrm>
            <a:off x="527203" y="697816"/>
            <a:ext cx="5867801" cy="3826930"/>
          </a:xfrm>
          <a:prstGeom prst="rect">
            <a:avLst/>
          </a:prstGeom>
        </p:spPr>
      </p:pic>
      <p:sp>
        <p:nvSpPr>
          <p:cNvPr id="2" name="Titre 1"/>
          <p:cNvSpPr>
            <a:spLocks noGrp="1"/>
          </p:cNvSpPr>
          <p:nvPr>
            <p:ph type="title"/>
          </p:nvPr>
        </p:nvSpPr>
        <p:spPr/>
        <p:txBody>
          <a:bodyPr>
            <a:normAutofit/>
          </a:bodyPr>
          <a:lstStyle/>
          <a:p>
            <a:r>
              <a:rPr lang="en-IE" noProof="0" dirty="0"/>
              <a:t>Portfolio Overview – Active Risk</a:t>
            </a:r>
            <a:endParaRPr lang="en-GB" noProof="0" dirty="0"/>
          </a:p>
        </p:txBody>
      </p:sp>
      <p:sp>
        <p:nvSpPr>
          <p:cNvPr id="4" name="Espace réservé du pied de page 3"/>
          <p:cNvSpPr>
            <a:spLocks noGrp="1"/>
          </p:cNvSpPr>
          <p:nvPr>
            <p:ph type="ftr" sz="quarter" idx="11"/>
          </p:nvPr>
        </p:nvSpPr>
        <p:spPr/>
        <p:txBody>
          <a:bodyPr/>
          <a:lstStyle/>
          <a:p>
            <a:r>
              <a:rPr lang="en-GB" dirty="0"/>
              <a:t>Active Risk</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130</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15197061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35C5709-3FBE-AE61-383A-9BAB73BAA3B0}"/>
              </a:ext>
            </a:extLst>
          </p:cNvPr>
          <p:cNvPicPr>
            <a:picLocks noChangeAspect="1"/>
          </p:cNvPicPr>
          <p:nvPr/>
        </p:nvPicPr>
        <p:blipFill>
          <a:blip r:embed="rId3"/>
          <a:stretch>
            <a:fillRect/>
          </a:stretch>
        </p:blipFill>
        <p:spPr>
          <a:xfrm>
            <a:off x="229130" y="1065028"/>
            <a:ext cx="6397647" cy="3093578"/>
          </a:xfrm>
          <a:prstGeom prst="rect">
            <a:avLst/>
          </a:prstGeom>
        </p:spPr>
      </p:pic>
      <p:sp>
        <p:nvSpPr>
          <p:cNvPr id="2" name="Titre 1"/>
          <p:cNvSpPr>
            <a:spLocks noGrp="1"/>
          </p:cNvSpPr>
          <p:nvPr>
            <p:ph type="title"/>
          </p:nvPr>
        </p:nvSpPr>
        <p:spPr/>
        <p:txBody>
          <a:bodyPr>
            <a:normAutofit/>
          </a:bodyPr>
          <a:lstStyle/>
          <a:p>
            <a:r>
              <a:rPr lang="en-IE" noProof="0" dirty="0"/>
              <a:t>Portfolio Overview – Risk by Strategy</a:t>
            </a:r>
            <a:endParaRPr lang="en-GB" noProof="0" dirty="0"/>
          </a:p>
        </p:txBody>
      </p:sp>
      <p:sp>
        <p:nvSpPr>
          <p:cNvPr id="4" name="Espace réservé du pied de page 3"/>
          <p:cNvSpPr>
            <a:spLocks noGrp="1"/>
          </p:cNvSpPr>
          <p:nvPr>
            <p:ph type="ftr" sz="quarter" idx="11"/>
          </p:nvPr>
        </p:nvSpPr>
        <p:spPr/>
        <p:txBody>
          <a:bodyPr/>
          <a:lstStyle/>
          <a:p>
            <a:r>
              <a:rPr lang="en-GB" dirty="0"/>
              <a:t>Risk by Strategy</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131</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6349686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3E6EBAA-32D8-6C07-353D-B7C310E04007}"/>
              </a:ext>
            </a:extLst>
          </p:cNvPr>
          <p:cNvPicPr>
            <a:picLocks noChangeAspect="1"/>
          </p:cNvPicPr>
          <p:nvPr/>
        </p:nvPicPr>
        <p:blipFill>
          <a:blip r:embed="rId3"/>
          <a:stretch>
            <a:fillRect/>
          </a:stretch>
        </p:blipFill>
        <p:spPr>
          <a:xfrm>
            <a:off x="612247" y="1400475"/>
            <a:ext cx="5350604" cy="1662956"/>
          </a:xfrm>
          <a:prstGeom prst="rect">
            <a:avLst/>
          </a:prstGeom>
        </p:spPr>
      </p:pic>
      <p:sp>
        <p:nvSpPr>
          <p:cNvPr id="2" name="Titre 1"/>
          <p:cNvSpPr>
            <a:spLocks noGrp="1"/>
          </p:cNvSpPr>
          <p:nvPr>
            <p:ph type="title"/>
          </p:nvPr>
        </p:nvSpPr>
        <p:spPr/>
        <p:txBody>
          <a:bodyPr>
            <a:normAutofit/>
          </a:bodyPr>
          <a:lstStyle/>
          <a:p>
            <a:r>
              <a:rPr lang="en-IE" noProof="0" dirty="0"/>
              <a:t>Portfolio Overview – Correlation</a:t>
            </a:r>
            <a:endParaRPr lang="en-GB" noProof="0" dirty="0"/>
          </a:p>
        </p:txBody>
      </p:sp>
      <p:sp>
        <p:nvSpPr>
          <p:cNvPr id="4" name="Espace réservé du pied de page 3"/>
          <p:cNvSpPr>
            <a:spLocks noGrp="1"/>
          </p:cNvSpPr>
          <p:nvPr>
            <p:ph type="ftr" sz="quarter" idx="11"/>
          </p:nvPr>
        </p:nvSpPr>
        <p:spPr/>
        <p:txBody>
          <a:bodyPr/>
          <a:lstStyle/>
          <a:p>
            <a:r>
              <a:rPr lang="en-GB" dirty="0"/>
              <a:t>Correlation</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132</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
        <p:nvSpPr>
          <p:cNvPr id="10" name="Rectángulo 9">
            <a:extLst>
              <a:ext uri="{FF2B5EF4-FFF2-40B4-BE49-F238E27FC236}">
                <a16:creationId xmlns:a16="http://schemas.microsoft.com/office/drawing/2014/main" id="{3FC8DBA3-EC38-6A69-33C5-0FED25CF7F26}"/>
              </a:ext>
            </a:extLst>
          </p:cNvPr>
          <p:cNvSpPr/>
          <p:nvPr/>
        </p:nvSpPr>
        <p:spPr>
          <a:xfrm>
            <a:off x="1470749" y="2708055"/>
            <a:ext cx="4471200" cy="189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249994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02</a:t>
            </a:r>
          </a:p>
        </p:txBody>
      </p:sp>
      <p:sp>
        <p:nvSpPr>
          <p:cNvPr id="3" name="Titre 2"/>
          <p:cNvSpPr>
            <a:spLocks noGrp="1"/>
          </p:cNvSpPr>
          <p:nvPr>
            <p:ph type="title"/>
          </p:nvPr>
        </p:nvSpPr>
        <p:spPr/>
        <p:txBody>
          <a:bodyPr>
            <a:normAutofit/>
          </a:bodyPr>
          <a:lstStyle/>
          <a:p>
            <a:r>
              <a:rPr lang="en-GB" noProof="0" dirty="0"/>
              <a:t>Asset Class Groups</a:t>
            </a:r>
          </a:p>
        </p:txBody>
      </p:sp>
      <p:sp>
        <p:nvSpPr>
          <p:cNvPr id="5" name="Espace réservé du pied de page 4"/>
          <p:cNvSpPr>
            <a:spLocks noGrp="1"/>
          </p:cNvSpPr>
          <p:nvPr>
            <p:ph type="ftr" sz="quarter" idx="11"/>
          </p:nvPr>
        </p:nvSpPr>
        <p:spPr/>
        <p:txBody>
          <a:bodyPr/>
          <a:lstStyle/>
          <a:p>
            <a:r>
              <a:rPr lang="en-GB" dirty="0"/>
              <a:t>Asset Class Groups</a:t>
            </a:r>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133</a:t>
            </a:fld>
            <a:endParaRPr lang="fr-FR"/>
          </a:p>
        </p:txBody>
      </p:sp>
    </p:spTree>
    <p:extLst>
      <p:ext uri="{BB962C8B-B14F-4D97-AF65-F5344CB8AC3E}">
        <p14:creationId xmlns:p14="http://schemas.microsoft.com/office/powerpoint/2010/main" val="19552458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BA685558-3193-3545-449C-E05C48C743BB}"/>
              </a:ext>
            </a:extLst>
          </p:cNvPr>
          <p:cNvPicPr>
            <a:picLocks noChangeAspect="1"/>
          </p:cNvPicPr>
          <p:nvPr/>
        </p:nvPicPr>
        <p:blipFill>
          <a:blip r:embed="rId3"/>
          <a:stretch>
            <a:fillRect/>
          </a:stretch>
        </p:blipFill>
        <p:spPr>
          <a:xfrm>
            <a:off x="229906" y="1532803"/>
            <a:ext cx="6479382" cy="606101"/>
          </a:xfrm>
          <a:prstGeom prst="rect">
            <a:avLst/>
          </a:prstGeom>
        </p:spPr>
      </p:pic>
      <p:pic>
        <p:nvPicPr>
          <p:cNvPr id="4" name="Imagen 3">
            <a:extLst>
              <a:ext uri="{FF2B5EF4-FFF2-40B4-BE49-F238E27FC236}">
                <a16:creationId xmlns:a16="http://schemas.microsoft.com/office/drawing/2014/main" id="{C1D51D5F-2B7F-06D6-7F20-DDC399A4E067}"/>
              </a:ext>
            </a:extLst>
          </p:cNvPr>
          <p:cNvPicPr>
            <a:picLocks noChangeAspect="1"/>
          </p:cNvPicPr>
          <p:nvPr/>
        </p:nvPicPr>
        <p:blipFill>
          <a:blip r:embed="rId4"/>
          <a:stretch>
            <a:fillRect/>
          </a:stretch>
        </p:blipFill>
        <p:spPr>
          <a:xfrm>
            <a:off x="2408558" y="2930394"/>
            <a:ext cx="2029872" cy="980878"/>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noProof="0" dirty="0"/>
              <a:t>EM Debt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134</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15417376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7689AE0-6768-7FE1-7D32-A3FC2AB4A1D8}"/>
              </a:ext>
            </a:extLst>
          </p:cNvPr>
          <p:cNvPicPr>
            <a:picLocks noChangeAspect="1"/>
          </p:cNvPicPr>
          <p:nvPr/>
        </p:nvPicPr>
        <p:blipFill>
          <a:blip r:embed="rId3"/>
          <a:stretch>
            <a:fillRect/>
          </a:stretch>
        </p:blipFill>
        <p:spPr>
          <a:xfrm>
            <a:off x="193547" y="1852081"/>
            <a:ext cx="6470887" cy="923631"/>
          </a:xfrm>
          <a:prstGeom prst="rect">
            <a:avLst/>
          </a:prstGeom>
        </p:spPr>
      </p:pic>
      <p:sp>
        <p:nvSpPr>
          <p:cNvPr id="2" name="Titre 1"/>
          <p:cNvSpPr>
            <a:spLocks noGrp="1"/>
          </p:cNvSpPr>
          <p:nvPr>
            <p:ph type="title"/>
          </p:nvPr>
        </p:nvSpPr>
        <p:spPr>
          <a:noFill/>
        </p:spPr>
        <p:txBody>
          <a:bodyPr>
            <a:normAutofit/>
          </a:bodyPr>
          <a:lstStyle/>
          <a:p>
            <a:r>
              <a:rPr lang="en-IE" noProof="0" dirty="0"/>
              <a:t>EM Debt -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135</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39437759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480EE95-745D-3D31-37B5-3ECC6A352356}"/>
              </a:ext>
            </a:extLst>
          </p:cNvPr>
          <p:cNvPicPr>
            <a:picLocks noChangeAspect="1"/>
          </p:cNvPicPr>
          <p:nvPr/>
        </p:nvPicPr>
        <p:blipFill>
          <a:blip r:embed="rId3"/>
          <a:stretch>
            <a:fillRect/>
          </a:stretch>
        </p:blipFill>
        <p:spPr>
          <a:xfrm>
            <a:off x="2353849" y="2915035"/>
            <a:ext cx="2078855" cy="1025199"/>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dirty="0"/>
              <a:t>E</a:t>
            </a:r>
            <a:r>
              <a:rPr lang="en-IE" noProof="0" dirty="0"/>
              <a:t>M Equity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136</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pic>
        <p:nvPicPr>
          <p:cNvPr id="4" name="Imagen 3">
            <a:extLst>
              <a:ext uri="{FF2B5EF4-FFF2-40B4-BE49-F238E27FC236}">
                <a16:creationId xmlns:a16="http://schemas.microsoft.com/office/drawing/2014/main" id="{0F0E8BC5-D714-762C-F71C-635AC6580AF0}"/>
              </a:ext>
            </a:extLst>
          </p:cNvPr>
          <p:cNvPicPr>
            <a:picLocks noChangeAspect="1"/>
          </p:cNvPicPr>
          <p:nvPr/>
        </p:nvPicPr>
        <p:blipFill>
          <a:blip r:embed="rId5"/>
          <a:stretch>
            <a:fillRect/>
          </a:stretch>
        </p:blipFill>
        <p:spPr>
          <a:xfrm>
            <a:off x="189298" y="1482202"/>
            <a:ext cx="6479381" cy="606101"/>
          </a:xfrm>
          <a:prstGeom prst="rect">
            <a:avLst/>
          </a:prstGeom>
        </p:spPr>
      </p:pic>
    </p:spTree>
    <p:extLst>
      <p:ext uri="{BB962C8B-B14F-4D97-AF65-F5344CB8AC3E}">
        <p14:creationId xmlns:p14="http://schemas.microsoft.com/office/powerpoint/2010/main" val="1883318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E76A0D7-2B95-7252-C14F-7A81C1428803}"/>
              </a:ext>
            </a:extLst>
          </p:cNvPr>
          <p:cNvPicPr>
            <a:picLocks noChangeAspect="1"/>
          </p:cNvPicPr>
          <p:nvPr/>
        </p:nvPicPr>
        <p:blipFill>
          <a:blip r:embed="rId3"/>
          <a:stretch>
            <a:fillRect/>
          </a:stretch>
        </p:blipFill>
        <p:spPr>
          <a:xfrm>
            <a:off x="160654" y="1894360"/>
            <a:ext cx="6470390" cy="1061526"/>
          </a:xfrm>
          <a:prstGeom prst="rect">
            <a:avLst/>
          </a:prstGeom>
        </p:spPr>
      </p:pic>
      <p:sp>
        <p:nvSpPr>
          <p:cNvPr id="2" name="Titre 1"/>
          <p:cNvSpPr>
            <a:spLocks noGrp="1"/>
          </p:cNvSpPr>
          <p:nvPr>
            <p:ph type="title"/>
          </p:nvPr>
        </p:nvSpPr>
        <p:spPr/>
        <p:txBody>
          <a:bodyPr>
            <a:normAutofit/>
          </a:bodyPr>
          <a:lstStyle/>
          <a:p>
            <a:r>
              <a:rPr lang="en-IE" dirty="0"/>
              <a:t>E</a:t>
            </a:r>
            <a:r>
              <a:rPr lang="en-IE" noProof="0" dirty="0"/>
              <a:t>M Equity -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137</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41454920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DB245161-2C70-AF9E-2B06-FA6DD4A3AB48}"/>
              </a:ext>
            </a:extLst>
          </p:cNvPr>
          <p:cNvPicPr>
            <a:picLocks noChangeAspect="1"/>
          </p:cNvPicPr>
          <p:nvPr/>
        </p:nvPicPr>
        <p:blipFill>
          <a:blip r:embed="rId3"/>
          <a:stretch>
            <a:fillRect/>
          </a:stretch>
        </p:blipFill>
        <p:spPr>
          <a:xfrm>
            <a:off x="2198429" y="2956488"/>
            <a:ext cx="2767464" cy="910168"/>
          </a:xfrm>
          <a:prstGeom prst="rect">
            <a:avLst/>
          </a:prstGeom>
        </p:spPr>
      </p:pic>
      <p:pic>
        <p:nvPicPr>
          <p:cNvPr id="3" name="Imagen 2">
            <a:extLst>
              <a:ext uri="{FF2B5EF4-FFF2-40B4-BE49-F238E27FC236}">
                <a16:creationId xmlns:a16="http://schemas.microsoft.com/office/drawing/2014/main" id="{6B8DD4A6-EA6A-05FE-DFF1-DD5AE6EC371F}"/>
              </a:ext>
            </a:extLst>
          </p:cNvPr>
          <p:cNvPicPr>
            <a:picLocks noChangeAspect="1"/>
          </p:cNvPicPr>
          <p:nvPr/>
        </p:nvPicPr>
        <p:blipFill>
          <a:blip r:embed="rId4"/>
          <a:stretch>
            <a:fillRect/>
          </a:stretch>
        </p:blipFill>
        <p:spPr>
          <a:xfrm>
            <a:off x="193811" y="1538998"/>
            <a:ext cx="6470373" cy="652250"/>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noProof="0" dirty="0"/>
              <a:t>Commodities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138</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20298287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84814DB-44C7-7260-3763-CCA214903DB9}"/>
              </a:ext>
            </a:extLst>
          </p:cNvPr>
          <p:cNvPicPr>
            <a:picLocks noChangeAspect="1"/>
          </p:cNvPicPr>
          <p:nvPr/>
        </p:nvPicPr>
        <p:blipFill>
          <a:blip r:embed="rId3"/>
          <a:stretch>
            <a:fillRect/>
          </a:stretch>
        </p:blipFill>
        <p:spPr>
          <a:xfrm>
            <a:off x="197414" y="1778224"/>
            <a:ext cx="6463152" cy="806756"/>
          </a:xfrm>
          <a:prstGeom prst="rect">
            <a:avLst/>
          </a:prstGeom>
        </p:spPr>
      </p:pic>
      <p:sp>
        <p:nvSpPr>
          <p:cNvPr id="2" name="Titre 1"/>
          <p:cNvSpPr>
            <a:spLocks noGrp="1"/>
          </p:cNvSpPr>
          <p:nvPr>
            <p:ph type="title"/>
          </p:nvPr>
        </p:nvSpPr>
        <p:spPr>
          <a:noFill/>
        </p:spPr>
        <p:txBody>
          <a:bodyPr>
            <a:normAutofit/>
          </a:bodyPr>
          <a:lstStyle/>
          <a:p>
            <a:r>
              <a:rPr lang="en-IE" noProof="0" dirty="0"/>
              <a:t>Commodities</a:t>
            </a:r>
            <a:r>
              <a:rPr lang="es-ES" dirty="0"/>
              <a:t> </a:t>
            </a:r>
            <a:r>
              <a:rPr lang="en-IE" noProof="0" dirty="0"/>
              <a:t>-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139</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272462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E38B3E19-E055-4E71-8252-0894C91AD502}"/>
              </a:ext>
            </a:extLst>
          </p:cNvPr>
          <p:cNvGraphicFramePr>
            <a:graphicFrameLocks noChangeAspect="1"/>
          </p:cNvGraphicFramePr>
          <p:nvPr/>
        </p:nvGraphicFramePr>
        <p:xfrm>
          <a:off x="3801979" y="900750"/>
          <a:ext cx="2659856" cy="1968103"/>
        </p:xfrm>
        <a:graphic>
          <a:graphicData uri="http://schemas.openxmlformats.org/presentationml/2006/ole">
            <mc:AlternateContent xmlns:mc="http://schemas.openxmlformats.org/markup-compatibility/2006">
              <mc:Choice xmlns:v="urn:schemas-microsoft-com:vml" Requires="v">
                <p:oleObj name="Worksheet" r:id="rId2" imgW="4572000" imgH="3383693" progId="Excel.Sheet.12">
                  <p:link updateAutomatic="1"/>
                </p:oleObj>
              </mc:Choice>
              <mc:Fallback>
                <p:oleObj name="Worksheet" r:id="rId2" imgW="4572000" imgH="3383693" progId="Excel.Sheet.12">
                  <p:link updateAutomatic="1"/>
                  <p:pic>
                    <p:nvPicPr>
                      <p:cNvPr id="8" name="Object 7">
                        <a:extLst>
                          <a:ext uri="{FF2B5EF4-FFF2-40B4-BE49-F238E27FC236}">
                            <a16:creationId xmlns:a16="http://schemas.microsoft.com/office/drawing/2014/main" id="{E38B3E19-E055-4E71-8252-0894C91AD502}"/>
                          </a:ext>
                        </a:extLst>
                      </p:cNvPr>
                      <p:cNvPicPr/>
                      <p:nvPr/>
                    </p:nvPicPr>
                    <p:blipFill>
                      <a:blip r:embed="rId3"/>
                      <a:stretch>
                        <a:fillRect/>
                      </a:stretch>
                    </p:blipFill>
                    <p:spPr>
                      <a:xfrm>
                        <a:off x="3801979" y="900750"/>
                        <a:ext cx="2659856" cy="1968103"/>
                      </a:xfrm>
                      <a:prstGeom prst="rect">
                        <a:avLst/>
                      </a:prstGeom>
                    </p:spPr>
                  </p:pic>
                </p:oleObj>
              </mc:Fallback>
            </mc:AlternateContent>
          </a:graphicData>
        </a:graphic>
      </p:graphicFrame>
      <p:sp>
        <p:nvSpPr>
          <p:cNvPr id="4" name="TextBox 3"/>
          <p:cNvSpPr txBox="1"/>
          <p:nvPr/>
        </p:nvSpPr>
        <p:spPr>
          <a:xfrm>
            <a:off x="371213" y="478249"/>
            <a:ext cx="6159617" cy="415498"/>
          </a:xfrm>
          <a:prstGeom prst="rect">
            <a:avLst/>
          </a:prstGeom>
          <a:noFill/>
        </p:spPr>
        <p:txBody>
          <a:bodyPr wrap="square" rtlCol="0">
            <a:spAutoFit/>
          </a:bodyPr>
          <a:lstStyle/>
          <a:p>
            <a:r>
              <a:rPr lang="it-IT" sz="1050" b="1" dirty="0">
                <a:latin typeface="+mj-lt"/>
              </a:rPr>
              <a:t>PE for MSCI India </a:t>
            </a:r>
            <a:r>
              <a:rPr lang="it-IT" sz="1050" b="1" dirty="0" err="1">
                <a:latin typeface="+mj-lt"/>
              </a:rPr>
              <a:t>structurally</a:t>
            </a:r>
            <a:r>
              <a:rPr lang="it-IT" sz="1050" b="1" dirty="0">
                <a:latin typeface="+mj-lt"/>
              </a:rPr>
              <a:t> </a:t>
            </a:r>
            <a:r>
              <a:rPr lang="it-IT" sz="1050" b="1" dirty="0" err="1">
                <a:latin typeface="+mj-lt"/>
              </a:rPr>
              <a:t>expensive</a:t>
            </a:r>
            <a:r>
              <a:rPr lang="it-IT" sz="1050" b="1" dirty="0">
                <a:latin typeface="+mj-lt"/>
              </a:rPr>
              <a:t> vs history </a:t>
            </a:r>
            <a:r>
              <a:rPr lang="it-IT" sz="1050" dirty="0">
                <a:latin typeface="+mj-lt"/>
              </a:rPr>
              <a:t>(</a:t>
            </a:r>
            <a:r>
              <a:rPr lang="it-IT" sz="1050" dirty="0" err="1">
                <a:latin typeface="+mj-lt"/>
              </a:rPr>
              <a:t>both</a:t>
            </a:r>
            <a:r>
              <a:rPr lang="it-IT" sz="1050" dirty="0">
                <a:latin typeface="+mj-lt"/>
              </a:rPr>
              <a:t> in </a:t>
            </a:r>
            <a:r>
              <a:rPr lang="it-IT" sz="1050" dirty="0" err="1">
                <a:latin typeface="+mj-lt"/>
              </a:rPr>
              <a:t>mkt</a:t>
            </a:r>
            <a:r>
              <a:rPr lang="it-IT" sz="1050" dirty="0">
                <a:latin typeface="+mj-lt"/>
              </a:rPr>
              <a:t> </a:t>
            </a:r>
            <a:r>
              <a:rPr lang="it-IT" sz="1050" dirty="0" err="1">
                <a:latin typeface="+mj-lt"/>
              </a:rPr>
              <a:t>cap</a:t>
            </a:r>
            <a:r>
              <a:rPr lang="it-IT" sz="1050" dirty="0">
                <a:latin typeface="+mj-lt"/>
              </a:rPr>
              <a:t> </a:t>
            </a:r>
            <a:r>
              <a:rPr lang="it-IT" sz="1050" dirty="0" err="1">
                <a:latin typeface="+mj-lt"/>
              </a:rPr>
              <a:t>weighted</a:t>
            </a:r>
            <a:r>
              <a:rPr lang="it-IT" sz="1050" dirty="0">
                <a:latin typeface="+mj-lt"/>
              </a:rPr>
              <a:t> and </a:t>
            </a:r>
            <a:r>
              <a:rPr lang="it-IT" sz="1050" dirty="0" err="1">
                <a:latin typeface="+mj-lt"/>
              </a:rPr>
              <a:t>equally</a:t>
            </a:r>
            <a:r>
              <a:rPr lang="it-IT" sz="1050" dirty="0">
                <a:latin typeface="+mj-lt"/>
              </a:rPr>
              <a:t> </a:t>
            </a:r>
            <a:r>
              <a:rPr lang="it-IT" sz="1050" dirty="0" err="1">
                <a:latin typeface="+mj-lt"/>
              </a:rPr>
              <a:t>weighted</a:t>
            </a:r>
            <a:r>
              <a:rPr lang="it-IT" sz="1050" dirty="0">
                <a:latin typeface="+mj-lt"/>
              </a:rPr>
              <a:t> </a:t>
            </a:r>
            <a:r>
              <a:rPr lang="it-IT" sz="1050" dirty="0" err="1">
                <a:latin typeface="+mj-lt"/>
              </a:rPr>
              <a:t>terms</a:t>
            </a:r>
            <a:r>
              <a:rPr lang="it-IT" sz="1050" dirty="0">
                <a:latin typeface="+mj-lt"/>
              </a:rPr>
              <a:t>). </a:t>
            </a:r>
            <a:r>
              <a:rPr lang="it-IT" sz="1050" b="1" dirty="0">
                <a:latin typeface="+mj-lt"/>
              </a:rPr>
              <a:t>Macro fair </a:t>
            </a:r>
            <a:r>
              <a:rPr lang="it-IT" sz="1050" b="1" dirty="0" err="1">
                <a:latin typeface="+mj-lt"/>
              </a:rPr>
              <a:t>value</a:t>
            </a:r>
            <a:r>
              <a:rPr lang="it-IT" sz="1050" b="1" dirty="0">
                <a:latin typeface="+mj-lt"/>
              </a:rPr>
              <a:t> shows </a:t>
            </a:r>
            <a:r>
              <a:rPr lang="it-IT" sz="1050" b="1" dirty="0" err="1">
                <a:latin typeface="+mj-lt"/>
              </a:rPr>
              <a:t>quite</a:t>
            </a:r>
            <a:r>
              <a:rPr lang="it-IT" sz="1050" b="1" dirty="0">
                <a:latin typeface="+mj-lt"/>
              </a:rPr>
              <a:t> positive </a:t>
            </a:r>
            <a:r>
              <a:rPr lang="it-IT" sz="1050" b="1" dirty="0" err="1">
                <a:latin typeface="+mj-lt"/>
              </a:rPr>
              <a:t>upside</a:t>
            </a:r>
            <a:r>
              <a:rPr lang="it-IT" sz="1050" b="1" dirty="0">
                <a:latin typeface="+mj-lt"/>
              </a:rPr>
              <a:t> </a:t>
            </a:r>
            <a:r>
              <a:rPr lang="it-IT" sz="1050" b="1" dirty="0" err="1">
                <a:latin typeface="+mj-lt"/>
              </a:rPr>
              <a:t>at</a:t>
            </a:r>
            <a:r>
              <a:rPr lang="it-IT" sz="1050" b="1" dirty="0">
                <a:latin typeface="+mj-lt"/>
              </a:rPr>
              <a:t> 12m </a:t>
            </a:r>
            <a:r>
              <a:rPr lang="it-IT" sz="1050" b="1" dirty="0" err="1">
                <a:latin typeface="+mj-lt"/>
              </a:rPr>
              <a:t>horizon</a:t>
            </a:r>
            <a:r>
              <a:rPr lang="it-IT" sz="1050" b="1" dirty="0">
                <a:latin typeface="+mj-lt"/>
              </a:rPr>
              <a:t>.</a:t>
            </a:r>
            <a:endParaRPr lang="it-IT" sz="1050" dirty="0">
              <a:latin typeface="+mj-lt"/>
            </a:endParaRPr>
          </a:p>
        </p:txBody>
      </p:sp>
      <p:sp>
        <p:nvSpPr>
          <p:cNvPr id="6" name="Oval 5">
            <a:extLst>
              <a:ext uri="{FF2B5EF4-FFF2-40B4-BE49-F238E27FC236}">
                <a16:creationId xmlns:a16="http://schemas.microsoft.com/office/drawing/2014/main" id="{90D5976C-5308-4380-B2AA-C86192D522F9}"/>
              </a:ext>
            </a:extLst>
          </p:cNvPr>
          <p:cNvSpPr/>
          <p:nvPr/>
        </p:nvSpPr>
        <p:spPr>
          <a:xfrm>
            <a:off x="6249370" y="1214697"/>
            <a:ext cx="233039" cy="1038688"/>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3" name="Object 2">
            <a:extLst>
              <a:ext uri="{FF2B5EF4-FFF2-40B4-BE49-F238E27FC236}">
                <a16:creationId xmlns:a16="http://schemas.microsoft.com/office/drawing/2014/main" id="{77514599-28AA-4C2D-9A58-DA78B9EE6AB2}"/>
              </a:ext>
            </a:extLst>
          </p:cNvPr>
          <p:cNvGraphicFramePr>
            <a:graphicFrameLocks noChangeAspect="1"/>
          </p:cNvGraphicFramePr>
          <p:nvPr/>
        </p:nvGraphicFramePr>
        <p:xfrm>
          <a:off x="180618" y="1265068"/>
          <a:ext cx="3253625" cy="2472281"/>
        </p:xfrm>
        <a:graphic>
          <a:graphicData uri="http://schemas.openxmlformats.org/presentationml/2006/ole">
            <mc:AlternateContent xmlns:mc="http://schemas.openxmlformats.org/markup-compatibility/2006">
              <mc:Choice xmlns:v="urn:schemas-microsoft-com:vml" Requires="v">
                <p:oleObj name="Binary Worksheet" r:id="rId4" imgW="5235139" imgH="3977817" progId="Excel.SheetBinaryMacroEnabled.12">
                  <p:link updateAutomatic="1"/>
                </p:oleObj>
              </mc:Choice>
              <mc:Fallback>
                <p:oleObj name="Binary Worksheet" r:id="rId4" imgW="5235139" imgH="3977817" progId="Excel.SheetBinaryMacroEnabled.12">
                  <p:link updateAutomatic="1"/>
                  <p:pic>
                    <p:nvPicPr>
                      <p:cNvPr id="3" name="Object 2">
                        <a:extLst>
                          <a:ext uri="{FF2B5EF4-FFF2-40B4-BE49-F238E27FC236}">
                            <a16:creationId xmlns:a16="http://schemas.microsoft.com/office/drawing/2014/main" id="{77514599-28AA-4C2D-9A58-DA78B9EE6AB2}"/>
                          </a:ext>
                        </a:extLst>
                      </p:cNvPr>
                      <p:cNvPicPr/>
                      <p:nvPr/>
                    </p:nvPicPr>
                    <p:blipFill>
                      <a:blip r:embed="rId5"/>
                      <a:stretch>
                        <a:fillRect/>
                      </a:stretch>
                    </p:blipFill>
                    <p:spPr>
                      <a:xfrm>
                        <a:off x="180618" y="1265068"/>
                        <a:ext cx="3253625" cy="2472281"/>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BEBC22C2-A13F-493B-B227-71672DE56235}"/>
              </a:ext>
            </a:extLst>
          </p:cNvPr>
          <p:cNvGraphicFramePr>
            <a:graphicFrameLocks noChangeAspect="1"/>
          </p:cNvGraphicFramePr>
          <p:nvPr/>
        </p:nvGraphicFramePr>
        <p:xfrm>
          <a:off x="3655380" y="3100830"/>
          <a:ext cx="2977939" cy="1882733"/>
        </p:xfrm>
        <a:graphic>
          <a:graphicData uri="http://schemas.openxmlformats.org/presentationml/2006/ole">
            <mc:AlternateContent xmlns:mc="http://schemas.openxmlformats.org/markup-compatibility/2006">
              <mc:Choice xmlns:v="urn:schemas-microsoft-com:vml" Requires="v">
                <p:oleObj name="Binary Worksheet" r:id="rId6" imgW="4640381" imgH="2933454" progId="Excel.SheetBinaryMacroEnabled.12">
                  <p:link updateAutomatic="1"/>
                </p:oleObj>
              </mc:Choice>
              <mc:Fallback>
                <p:oleObj name="Binary Worksheet" r:id="rId6" imgW="4640381" imgH="2933454" progId="Excel.SheetBinaryMacroEnabled.12">
                  <p:link updateAutomatic="1"/>
                  <p:pic>
                    <p:nvPicPr>
                      <p:cNvPr id="10" name="Object 9">
                        <a:extLst>
                          <a:ext uri="{FF2B5EF4-FFF2-40B4-BE49-F238E27FC236}">
                            <a16:creationId xmlns:a16="http://schemas.microsoft.com/office/drawing/2014/main" id="{BEBC22C2-A13F-493B-B227-71672DE56235}"/>
                          </a:ext>
                        </a:extLst>
                      </p:cNvPr>
                      <p:cNvPicPr/>
                      <p:nvPr/>
                    </p:nvPicPr>
                    <p:blipFill>
                      <a:blip r:embed="rId7"/>
                      <a:stretch>
                        <a:fillRect/>
                      </a:stretch>
                    </p:blipFill>
                    <p:spPr>
                      <a:xfrm>
                        <a:off x="3655380" y="3100830"/>
                        <a:ext cx="2977939" cy="1882733"/>
                      </a:xfrm>
                      <a:prstGeom prst="rect">
                        <a:avLst/>
                      </a:prstGeom>
                    </p:spPr>
                  </p:pic>
                </p:oleObj>
              </mc:Fallback>
            </mc:AlternateContent>
          </a:graphicData>
        </a:graphic>
      </p:graphicFrame>
    </p:spTree>
    <p:extLst>
      <p:ext uri="{BB962C8B-B14F-4D97-AF65-F5344CB8AC3E}">
        <p14:creationId xmlns:p14="http://schemas.microsoft.com/office/powerpoint/2010/main" val="10238137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E54A008-2045-B0C9-556E-ED6A16E7FF11}"/>
              </a:ext>
            </a:extLst>
          </p:cNvPr>
          <p:cNvPicPr>
            <a:picLocks noChangeAspect="1"/>
          </p:cNvPicPr>
          <p:nvPr/>
        </p:nvPicPr>
        <p:blipFill>
          <a:blip r:embed="rId3"/>
          <a:stretch>
            <a:fillRect/>
          </a:stretch>
        </p:blipFill>
        <p:spPr>
          <a:xfrm>
            <a:off x="2389327" y="2940552"/>
            <a:ext cx="2063886" cy="923091"/>
          </a:xfrm>
          <a:prstGeom prst="rect">
            <a:avLst/>
          </a:prstGeom>
        </p:spPr>
      </p:pic>
      <p:pic>
        <p:nvPicPr>
          <p:cNvPr id="3" name="Imagen 2">
            <a:extLst>
              <a:ext uri="{FF2B5EF4-FFF2-40B4-BE49-F238E27FC236}">
                <a16:creationId xmlns:a16="http://schemas.microsoft.com/office/drawing/2014/main" id="{A20CD9B5-15F3-B454-8C82-EB3D54A3DE00}"/>
              </a:ext>
            </a:extLst>
          </p:cNvPr>
          <p:cNvPicPr>
            <a:picLocks noChangeAspect="1"/>
          </p:cNvPicPr>
          <p:nvPr/>
        </p:nvPicPr>
        <p:blipFill>
          <a:blip r:embed="rId4"/>
          <a:stretch>
            <a:fillRect/>
          </a:stretch>
        </p:blipFill>
        <p:spPr>
          <a:xfrm>
            <a:off x="193808" y="1556996"/>
            <a:ext cx="6470373" cy="645252"/>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noProof="0" dirty="0"/>
              <a:t>DM Credit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140</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420490566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760AC4B-94AC-063D-BDAE-EB19DA17ED04}"/>
              </a:ext>
            </a:extLst>
          </p:cNvPr>
          <p:cNvPicPr>
            <a:picLocks noChangeAspect="1"/>
          </p:cNvPicPr>
          <p:nvPr/>
        </p:nvPicPr>
        <p:blipFill>
          <a:blip r:embed="rId3"/>
          <a:stretch>
            <a:fillRect/>
          </a:stretch>
        </p:blipFill>
        <p:spPr>
          <a:xfrm>
            <a:off x="306674" y="1884799"/>
            <a:ext cx="6244653" cy="976732"/>
          </a:xfrm>
          <a:prstGeom prst="rect">
            <a:avLst/>
          </a:prstGeom>
        </p:spPr>
      </p:pic>
      <p:sp>
        <p:nvSpPr>
          <p:cNvPr id="2" name="Titre 1"/>
          <p:cNvSpPr>
            <a:spLocks noGrp="1"/>
          </p:cNvSpPr>
          <p:nvPr>
            <p:ph type="title"/>
          </p:nvPr>
        </p:nvSpPr>
        <p:spPr>
          <a:noFill/>
        </p:spPr>
        <p:txBody>
          <a:bodyPr>
            <a:normAutofit/>
          </a:bodyPr>
          <a:lstStyle/>
          <a:p>
            <a:r>
              <a:rPr lang="en-IE" noProof="0" dirty="0"/>
              <a:t>DM Credit -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141</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37894110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A95C4A7-1144-DE95-33E3-E7229656C7C5}"/>
              </a:ext>
            </a:extLst>
          </p:cNvPr>
          <p:cNvPicPr>
            <a:picLocks noChangeAspect="1"/>
          </p:cNvPicPr>
          <p:nvPr/>
        </p:nvPicPr>
        <p:blipFill>
          <a:blip r:embed="rId3"/>
          <a:stretch>
            <a:fillRect/>
          </a:stretch>
        </p:blipFill>
        <p:spPr>
          <a:xfrm>
            <a:off x="2398577" y="2955625"/>
            <a:ext cx="2029872" cy="1409591"/>
          </a:xfrm>
          <a:prstGeom prst="rect">
            <a:avLst/>
          </a:prstGeom>
        </p:spPr>
      </p:pic>
      <p:pic>
        <p:nvPicPr>
          <p:cNvPr id="3" name="Imagen 2">
            <a:extLst>
              <a:ext uri="{FF2B5EF4-FFF2-40B4-BE49-F238E27FC236}">
                <a16:creationId xmlns:a16="http://schemas.microsoft.com/office/drawing/2014/main" id="{A0EA7BFE-AC24-89D4-8D6C-9BF5E9443DB0}"/>
              </a:ext>
            </a:extLst>
          </p:cNvPr>
          <p:cNvPicPr>
            <a:picLocks noChangeAspect="1"/>
          </p:cNvPicPr>
          <p:nvPr/>
        </p:nvPicPr>
        <p:blipFill>
          <a:blip r:embed="rId4"/>
          <a:stretch>
            <a:fillRect/>
          </a:stretch>
        </p:blipFill>
        <p:spPr>
          <a:xfrm>
            <a:off x="187116" y="1201649"/>
            <a:ext cx="6479385" cy="1405445"/>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noProof="0" dirty="0"/>
              <a:t>Global FX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142</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132797456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0EF59A3-778A-58C8-26C7-4CE641CC8339}"/>
              </a:ext>
            </a:extLst>
          </p:cNvPr>
          <p:cNvPicPr>
            <a:picLocks noChangeAspect="1"/>
          </p:cNvPicPr>
          <p:nvPr/>
        </p:nvPicPr>
        <p:blipFill>
          <a:blip r:embed="rId3"/>
          <a:stretch>
            <a:fillRect/>
          </a:stretch>
        </p:blipFill>
        <p:spPr>
          <a:xfrm>
            <a:off x="167890" y="1890411"/>
            <a:ext cx="6472265" cy="1079119"/>
          </a:xfrm>
          <a:prstGeom prst="rect">
            <a:avLst/>
          </a:prstGeom>
        </p:spPr>
      </p:pic>
      <p:sp>
        <p:nvSpPr>
          <p:cNvPr id="2" name="Titre 1"/>
          <p:cNvSpPr>
            <a:spLocks noGrp="1"/>
          </p:cNvSpPr>
          <p:nvPr>
            <p:ph type="title"/>
          </p:nvPr>
        </p:nvSpPr>
        <p:spPr>
          <a:xfrm>
            <a:off x="321489" y="399825"/>
            <a:ext cx="6215400" cy="290620"/>
          </a:xfrm>
          <a:noFill/>
        </p:spPr>
        <p:txBody>
          <a:bodyPr>
            <a:normAutofit/>
          </a:bodyPr>
          <a:lstStyle/>
          <a:p>
            <a:r>
              <a:rPr lang="en-IE" dirty="0"/>
              <a:t>Global FX</a:t>
            </a:r>
            <a:r>
              <a:rPr lang="es-ES" dirty="0"/>
              <a:t> </a:t>
            </a:r>
            <a:r>
              <a:rPr lang="en-IE" noProof="0" dirty="0"/>
              <a:t>-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143</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6586234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93622F-379D-E288-1A63-FFD3CBAA70DF}"/>
              </a:ext>
            </a:extLst>
          </p:cNvPr>
          <p:cNvPicPr>
            <a:picLocks noChangeAspect="1"/>
          </p:cNvPicPr>
          <p:nvPr/>
        </p:nvPicPr>
        <p:blipFill>
          <a:blip r:embed="rId3"/>
          <a:stretch>
            <a:fillRect/>
          </a:stretch>
        </p:blipFill>
        <p:spPr>
          <a:xfrm>
            <a:off x="191626" y="1178030"/>
            <a:ext cx="6471458" cy="1102434"/>
          </a:xfrm>
          <a:prstGeom prst="rect">
            <a:avLst/>
          </a:prstGeom>
        </p:spPr>
      </p:pic>
      <p:pic>
        <p:nvPicPr>
          <p:cNvPr id="4" name="Imagen 3">
            <a:extLst>
              <a:ext uri="{FF2B5EF4-FFF2-40B4-BE49-F238E27FC236}">
                <a16:creationId xmlns:a16="http://schemas.microsoft.com/office/drawing/2014/main" id="{21A8DC45-549E-3570-2BD3-C3ECB4937C18}"/>
              </a:ext>
            </a:extLst>
          </p:cNvPr>
          <p:cNvPicPr>
            <a:picLocks noChangeAspect="1"/>
          </p:cNvPicPr>
          <p:nvPr/>
        </p:nvPicPr>
        <p:blipFill>
          <a:blip r:embed="rId4"/>
          <a:stretch>
            <a:fillRect/>
          </a:stretch>
        </p:blipFill>
        <p:spPr>
          <a:xfrm>
            <a:off x="2414793" y="2908835"/>
            <a:ext cx="2029872" cy="1012694"/>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noProof="0" dirty="0"/>
              <a:t>DM Rates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144</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13800900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EDD9F34-5245-6000-1411-82D11095B20F}"/>
              </a:ext>
            </a:extLst>
          </p:cNvPr>
          <p:cNvPicPr>
            <a:picLocks noChangeAspect="1"/>
          </p:cNvPicPr>
          <p:nvPr/>
        </p:nvPicPr>
        <p:blipFill>
          <a:blip r:embed="rId3"/>
          <a:stretch>
            <a:fillRect/>
          </a:stretch>
        </p:blipFill>
        <p:spPr>
          <a:xfrm>
            <a:off x="196400" y="1687825"/>
            <a:ext cx="6465200" cy="1634522"/>
          </a:xfrm>
          <a:prstGeom prst="rect">
            <a:avLst/>
          </a:prstGeom>
        </p:spPr>
      </p:pic>
      <p:sp>
        <p:nvSpPr>
          <p:cNvPr id="2" name="Titre 1"/>
          <p:cNvSpPr>
            <a:spLocks noGrp="1"/>
          </p:cNvSpPr>
          <p:nvPr>
            <p:ph type="title"/>
          </p:nvPr>
        </p:nvSpPr>
        <p:spPr>
          <a:noFill/>
        </p:spPr>
        <p:txBody>
          <a:bodyPr>
            <a:normAutofit/>
          </a:bodyPr>
          <a:lstStyle/>
          <a:p>
            <a:r>
              <a:rPr lang="en-IE" noProof="0" dirty="0"/>
              <a:t>DM Rates -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145</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35577180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A82ACBE6-A31F-D1CF-E4D5-4E25AC00B8BB}"/>
              </a:ext>
            </a:extLst>
          </p:cNvPr>
          <p:cNvPicPr>
            <a:picLocks noChangeAspect="1"/>
          </p:cNvPicPr>
          <p:nvPr/>
        </p:nvPicPr>
        <p:blipFill>
          <a:blip r:embed="rId3"/>
          <a:stretch>
            <a:fillRect/>
          </a:stretch>
        </p:blipFill>
        <p:spPr>
          <a:xfrm>
            <a:off x="2368122" y="2885279"/>
            <a:ext cx="2088607" cy="909492"/>
          </a:xfrm>
          <a:prstGeom prst="rect">
            <a:avLst/>
          </a:prstGeom>
        </p:spPr>
      </p:pic>
      <p:pic>
        <p:nvPicPr>
          <p:cNvPr id="4" name="Imagen 3">
            <a:extLst>
              <a:ext uri="{FF2B5EF4-FFF2-40B4-BE49-F238E27FC236}">
                <a16:creationId xmlns:a16="http://schemas.microsoft.com/office/drawing/2014/main" id="{E7B4BDF9-5296-34ED-744F-1491AA34FA5A}"/>
              </a:ext>
            </a:extLst>
          </p:cNvPr>
          <p:cNvPicPr>
            <a:picLocks noChangeAspect="1"/>
          </p:cNvPicPr>
          <p:nvPr/>
        </p:nvPicPr>
        <p:blipFill>
          <a:blip r:embed="rId4"/>
          <a:stretch>
            <a:fillRect/>
          </a:stretch>
        </p:blipFill>
        <p:spPr>
          <a:xfrm>
            <a:off x="189297" y="1327657"/>
            <a:ext cx="6479383" cy="954488"/>
          </a:xfrm>
          <a:prstGeom prst="rect">
            <a:avLst/>
          </a:prstGeom>
        </p:spPr>
      </p:pic>
      <p:sp>
        <p:nvSpPr>
          <p:cNvPr id="2" name="Titre 1"/>
          <p:cNvSpPr>
            <a:spLocks noGrp="1"/>
          </p:cNvSpPr>
          <p:nvPr>
            <p:ph type="title"/>
          </p:nvPr>
        </p:nvSpPr>
        <p:spPr>
          <a:xfrm>
            <a:off x="321489" y="414113"/>
            <a:ext cx="6215400" cy="290620"/>
          </a:xfrm>
          <a:noFill/>
        </p:spPr>
        <p:txBody>
          <a:bodyPr>
            <a:normAutofit/>
          </a:bodyPr>
          <a:lstStyle/>
          <a:p>
            <a:r>
              <a:rPr lang="en-IE" noProof="0" dirty="0"/>
              <a:t>DM Equity - Strategy Performance &amp; Risk Overview</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146</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24278389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C12F362-289D-6A9F-EB84-0113C25F2677}"/>
              </a:ext>
            </a:extLst>
          </p:cNvPr>
          <p:cNvPicPr>
            <a:picLocks noChangeAspect="1"/>
          </p:cNvPicPr>
          <p:nvPr/>
        </p:nvPicPr>
        <p:blipFill>
          <a:blip r:embed="rId3"/>
          <a:stretch>
            <a:fillRect/>
          </a:stretch>
        </p:blipFill>
        <p:spPr>
          <a:xfrm>
            <a:off x="148987" y="1811429"/>
            <a:ext cx="6482057" cy="1072835"/>
          </a:xfrm>
          <a:prstGeom prst="rect">
            <a:avLst/>
          </a:prstGeom>
        </p:spPr>
      </p:pic>
      <p:sp>
        <p:nvSpPr>
          <p:cNvPr id="2" name="Titre 1"/>
          <p:cNvSpPr>
            <a:spLocks noGrp="1"/>
          </p:cNvSpPr>
          <p:nvPr>
            <p:ph type="title"/>
          </p:nvPr>
        </p:nvSpPr>
        <p:spPr>
          <a:noFill/>
        </p:spPr>
        <p:txBody>
          <a:bodyPr>
            <a:normAutofit/>
          </a:bodyPr>
          <a:lstStyle/>
          <a:p>
            <a:r>
              <a:rPr lang="en-IE" noProof="0" dirty="0"/>
              <a:t>DM Equity - </a:t>
            </a:r>
            <a:r>
              <a:rPr lang="es-ES" dirty="0"/>
              <a:t>Agenda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147</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2" indent="-102392">
              <a:spcAft>
                <a:spcPts val="450"/>
              </a:spcAft>
              <a:buFont typeface="Arial" charset="0"/>
              <a:buChar char="•"/>
            </a:pPr>
            <a:r>
              <a:rPr lang="en-GB" sz="848" dirty="0">
                <a:solidFill>
                  <a:schemeClr val="accent1"/>
                </a:solidFill>
              </a:rPr>
              <a:t>Click on Home menu / Slides / New Slide,</a:t>
            </a:r>
          </a:p>
          <a:p>
            <a:pPr marL="102392" indent="-102392">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6"/>
          </a:xfrm>
        </p:grpSpPr>
        <p:sp>
          <p:nvSpPr>
            <p:cNvPr id="20" name="ZoneTexte 19"/>
            <p:cNvSpPr txBox="1"/>
            <p:nvPr/>
          </p:nvSpPr>
          <p:spPr>
            <a:xfrm>
              <a:off x="9607698" y="2720115"/>
              <a:ext cx="2437157" cy="2324566"/>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3" indent="-102383">
                <a:buFont typeface="Arial" charset="0"/>
                <a:buChar char="•"/>
              </a:pPr>
              <a:r>
                <a:rPr lang="en-GB" sz="848" b="1" dirty="0">
                  <a:solidFill>
                    <a:schemeClr val="accent1"/>
                  </a:solidFill>
                </a:rPr>
                <a:t>In the Home menu:</a:t>
              </a:r>
            </a:p>
            <a:p>
              <a:pPr marL="101195">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3" indent="-102383">
                <a:spcAft>
                  <a:spcPts val="450"/>
                </a:spcAft>
                <a:buFont typeface="Arial" charset="0"/>
                <a:buChar char="•"/>
              </a:pPr>
              <a:r>
                <a:rPr lang="en-GB" sz="848" b="1" dirty="0">
                  <a:solidFill>
                    <a:schemeClr val="accent1"/>
                  </a:solidFill>
                </a:rPr>
                <a:t>With the tab key:</a:t>
              </a:r>
            </a:p>
            <a:p>
              <a:pPr marL="507158" lvl="1">
                <a:spcAft>
                  <a:spcPts val="450"/>
                </a:spcAft>
              </a:pPr>
              <a:r>
                <a:rPr lang="en-GB" sz="848" dirty="0">
                  <a:solidFill>
                    <a:schemeClr val="accent1"/>
                  </a:solidFill>
                </a:rPr>
                <a:t>Next level</a:t>
              </a:r>
            </a:p>
            <a:p>
              <a:pPr marL="901216" lvl="1" indent="-28574">
                <a:spcAft>
                  <a:spcPts val="450"/>
                </a:spcAft>
              </a:pPr>
              <a:r>
                <a:rPr lang="en-GB" sz="848" dirty="0">
                  <a:solidFill>
                    <a:schemeClr val="accent1"/>
                  </a:solidFill>
                </a:rPr>
                <a:t>Previous level</a:t>
              </a:r>
            </a:p>
            <a:p>
              <a:pPr marL="101195">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0"/>
              <a:chOff x="9921584" y="3824312"/>
              <a:chExt cx="608428" cy="501630"/>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2"/>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spTree>
    <p:extLst>
      <p:ext uri="{BB962C8B-B14F-4D97-AF65-F5344CB8AC3E}">
        <p14:creationId xmlns:p14="http://schemas.microsoft.com/office/powerpoint/2010/main" val="2053335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BBBE6283-DFB7-47A7-9C16-343B82AE0861}"/>
              </a:ext>
            </a:extLst>
          </p:cNvPr>
          <p:cNvGraphicFramePr>
            <a:graphicFrameLocks noChangeAspect="1"/>
          </p:cNvGraphicFramePr>
          <p:nvPr/>
        </p:nvGraphicFramePr>
        <p:xfrm>
          <a:off x="3811713" y="1032029"/>
          <a:ext cx="2346200" cy="1752843"/>
        </p:xfrm>
        <a:graphic>
          <a:graphicData uri="http://schemas.openxmlformats.org/presentationml/2006/ole">
            <mc:AlternateContent xmlns:mc="http://schemas.openxmlformats.org/markup-compatibility/2006">
              <mc:Choice xmlns:v="urn:schemas-microsoft-com:vml" Requires="v">
                <p:oleObj name="Worksheet" r:id="rId2" imgW="5448234" imgH="4069139" progId="Excel.Sheet.12">
                  <p:link updateAutomatic="1"/>
                </p:oleObj>
              </mc:Choice>
              <mc:Fallback>
                <p:oleObj name="Worksheet" r:id="rId2" imgW="5448234" imgH="4069139" progId="Excel.Sheet.12">
                  <p:link updateAutomatic="1"/>
                  <p:pic>
                    <p:nvPicPr>
                      <p:cNvPr id="3" name="Object 2">
                        <a:extLst>
                          <a:ext uri="{FF2B5EF4-FFF2-40B4-BE49-F238E27FC236}">
                            <a16:creationId xmlns:a16="http://schemas.microsoft.com/office/drawing/2014/main" id="{BBBE6283-DFB7-47A7-9C16-343B82AE0861}"/>
                          </a:ext>
                        </a:extLst>
                      </p:cNvPr>
                      <p:cNvPicPr/>
                      <p:nvPr/>
                    </p:nvPicPr>
                    <p:blipFill>
                      <a:blip r:embed="rId3"/>
                      <a:stretch>
                        <a:fillRect/>
                      </a:stretch>
                    </p:blipFill>
                    <p:spPr>
                      <a:xfrm>
                        <a:off x="3811713" y="1032029"/>
                        <a:ext cx="2346200" cy="1752843"/>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47B16FF6-3D29-4115-B861-E9B0E556E363}"/>
              </a:ext>
            </a:extLst>
          </p:cNvPr>
          <p:cNvGraphicFramePr>
            <a:graphicFrameLocks noChangeAspect="1"/>
          </p:cNvGraphicFramePr>
          <p:nvPr/>
        </p:nvGraphicFramePr>
        <p:xfrm>
          <a:off x="4008268" y="2817349"/>
          <a:ext cx="2343704" cy="1846556"/>
        </p:xfrm>
        <a:graphic>
          <a:graphicData uri="http://schemas.openxmlformats.org/presentationml/2006/ole">
            <mc:AlternateContent xmlns:mc="http://schemas.openxmlformats.org/markup-compatibility/2006">
              <mc:Choice xmlns:v="urn:schemas-microsoft-com:vml" Requires="v">
                <p:oleObj name="Worksheet" r:id="rId4" imgW="5982031" imgH="4709455" progId="Excel.Sheet.12">
                  <p:link updateAutomatic="1"/>
                </p:oleObj>
              </mc:Choice>
              <mc:Fallback>
                <p:oleObj name="Worksheet" r:id="rId4" imgW="5982031" imgH="4709455" progId="Excel.Sheet.12">
                  <p:link updateAutomatic="1"/>
                  <p:pic>
                    <p:nvPicPr>
                      <p:cNvPr id="12" name="Object 11">
                        <a:extLst>
                          <a:ext uri="{FF2B5EF4-FFF2-40B4-BE49-F238E27FC236}">
                            <a16:creationId xmlns:a16="http://schemas.microsoft.com/office/drawing/2014/main" id="{47B16FF6-3D29-4115-B861-E9B0E556E363}"/>
                          </a:ext>
                        </a:extLst>
                      </p:cNvPr>
                      <p:cNvPicPr/>
                      <p:nvPr/>
                    </p:nvPicPr>
                    <p:blipFill>
                      <a:blip r:embed="rId5"/>
                      <a:stretch>
                        <a:fillRect/>
                      </a:stretch>
                    </p:blipFill>
                    <p:spPr>
                      <a:xfrm>
                        <a:off x="4008268" y="2817349"/>
                        <a:ext cx="2343704" cy="1846556"/>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F3ADDC8A-1C1D-4EE0-89C3-03EE6E2242AE}"/>
              </a:ext>
            </a:extLst>
          </p:cNvPr>
          <p:cNvGraphicFramePr>
            <a:graphicFrameLocks noChangeAspect="1"/>
          </p:cNvGraphicFramePr>
          <p:nvPr/>
        </p:nvGraphicFramePr>
        <p:xfrm>
          <a:off x="266966" y="2727456"/>
          <a:ext cx="2808684" cy="2205038"/>
        </p:xfrm>
        <a:graphic>
          <a:graphicData uri="http://schemas.openxmlformats.org/presentationml/2006/ole">
            <mc:AlternateContent xmlns:mc="http://schemas.openxmlformats.org/markup-compatibility/2006">
              <mc:Choice xmlns:v="urn:schemas-microsoft-com:vml" Requires="v">
                <p:oleObj name="Worksheet" r:id="rId6" imgW="5982031" imgH="4694058" progId="Excel.Sheet.12">
                  <p:link updateAutomatic="1"/>
                </p:oleObj>
              </mc:Choice>
              <mc:Fallback>
                <p:oleObj name="Worksheet" r:id="rId6" imgW="5982031" imgH="4694058" progId="Excel.Sheet.12">
                  <p:link updateAutomatic="1"/>
                  <p:pic>
                    <p:nvPicPr>
                      <p:cNvPr id="13" name="Object 12">
                        <a:extLst>
                          <a:ext uri="{FF2B5EF4-FFF2-40B4-BE49-F238E27FC236}">
                            <a16:creationId xmlns:a16="http://schemas.microsoft.com/office/drawing/2014/main" id="{F3ADDC8A-1C1D-4EE0-89C3-03EE6E2242AE}"/>
                          </a:ext>
                        </a:extLst>
                      </p:cNvPr>
                      <p:cNvPicPr/>
                      <p:nvPr/>
                    </p:nvPicPr>
                    <p:blipFill>
                      <a:blip r:embed="rId7"/>
                      <a:stretch>
                        <a:fillRect/>
                      </a:stretch>
                    </p:blipFill>
                    <p:spPr>
                      <a:xfrm>
                        <a:off x="266966" y="2727456"/>
                        <a:ext cx="2808684" cy="2205038"/>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4A307FAA-E0B5-4C7A-BAB1-2D131DCF3307}"/>
              </a:ext>
            </a:extLst>
          </p:cNvPr>
          <p:cNvGraphicFramePr>
            <a:graphicFrameLocks noChangeAspect="1"/>
          </p:cNvGraphicFramePr>
          <p:nvPr/>
        </p:nvGraphicFramePr>
        <p:xfrm>
          <a:off x="263236" y="887357"/>
          <a:ext cx="2765144" cy="1890913"/>
        </p:xfrm>
        <a:graphic>
          <a:graphicData uri="http://schemas.openxmlformats.org/presentationml/2006/ole">
            <mc:AlternateContent xmlns:mc="http://schemas.openxmlformats.org/markup-compatibility/2006">
              <mc:Choice xmlns:v="urn:schemas-microsoft-com:vml" Requires="v">
                <p:oleObj name="Worksheet" r:id="rId8" imgW="6964813" imgH="4762549" progId="Excel.Sheet.12">
                  <p:link updateAutomatic="1"/>
                </p:oleObj>
              </mc:Choice>
              <mc:Fallback>
                <p:oleObj name="Worksheet" r:id="rId8" imgW="6964813" imgH="4762549" progId="Excel.Sheet.12">
                  <p:link updateAutomatic="1"/>
                  <p:pic>
                    <p:nvPicPr>
                      <p:cNvPr id="2" name="Object 1">
                        <a:extLst>
                          <a:ext uri="{FF2B5EF4-FFF2-40B4-BE49-F238E27FC236}">
                            <a16:creationId xmlns:a16="http://schemas.microsoft.com/office/drawing/2014/main" id="{4A307FAA-E0B5-4C7A-BAB1-2D131DCF3307}"/>
                          </a:ext>
                        </a:extLst>
                      </p:cNvPr>
                      <p:cNvPicPr/>
                      <p:nvPr/>
                    </p:nvPicPr>
                    <p:blipFill>
                      <a:blip r:embed="rId9"/>
                      <a:stretch>
                        <a:fillRect/>
                      </a:stretch>
                    </p:blipFill>
                    <p:spPr>
                      <a:xfrm>
                        <a:off x="263236" y="887357"/>
                        <a:ext cx="2765144" cy="1890913"/>
                      </a:xfrm>
                      <a:prstGeom prst="rect">
                        <a:avLst/>
                      </a:prstGeom>
                    </p:spPr>
                  </p:pic>
                </p:oleObj>
              </mc:Fallback>
            </mc:AlternateContent>
          </a:graphicData>
        </a:graphic>
      </p:graphicFrame>
      <p:sp>
        <p:nvSpPr>
          <p:cNvPr id="4" name="TextBox 3"/>
          <p:cNvSpPr txBox="1"/>
          <p:nvPr/>
        </p:nvSpPr>
        <p:spPr>
          <a:xfrm>
            <a:off x="279147" y="345297"/>
            <a:ext cx="6066236" cy="577081"/>
          </a:xfrm>
          <a:prstGeom prst="rect">
            <a:avLst/>
          </a:prstGeom>
          <a:noFill/>
        </p:spPr>
        <p:txBody>
          <a:bodyPr wrap="square" rtlCol="0">
            <a:spAutoFit/>
          </a:bodyPr>
          <a:lstStyle/>
          <a:p>
            <a:r>
              <a:rPr lang="en-US" sz="1050" b="1" dirty="0">
                <a:latin typeface="+mj-lt"/>
              </a:rPr>
              <a:t>Internal EPS growth expectations stabilized close to a solid 10</a:t>
            </a:r>
            <a:r>
              <a:rPr lang="en-US" sz="1050" dirty="0">
                <a:latin typeface="+mj-lt"/>
              </a:rPr>
              <a:t>% (even if lower than IBES consensus, at 16%).</a:t>
            </a:r>
            <a:r>
              <a:rPr lang="en-US" sz="1050" b="1" dirty="0">
                <a:latin typeface="+mj-lt"/>
              </a:rPr>
              <a:t> </a:t>
            </a:r>
            <a:r>
              <a:rPr lang="en-US" sz="1050" dirty="0">
                <a:solidFill>
                  <a:srgbClr val="003C6A"/>
                </a:solidFill>
                <a:latin typeface="Arial" charset="0"/>
              </a:rPr>
              <a:t>Some marginal and bumpy </a:t>
            </a:r>
            <a:r>
              <a:rPr lang="en-US" sz="1050" b="1" dirty="0">
                <a:solidFill>
                  <a:srgbClr val="003C6A"/>
                </a:solidFill>
                <a:latin typeface="Arial" charset="0"/>
              </a:rPr>
              <a:t>improvement in revisions </a:t>
            </a:r>
            <a:r>
              <a:rPr lang="en-US" sz="1050" dirty="0">
                <a:solidFill>
                  <a:srgbClr val="003C6A"/>
                </a:solidFill>
                <a:latin typeface="Arial" charset="0"/>
              </a:rPr>
              <a:t>(still negative)</a:t>
            </a:r>
            <a:r>
              <a:rPr lang="en-US" sz="1050" b="1" dirty="0">
                <a:latin typeface="+mj-lt"/>
              </a:rPr>
              <a:t>. Quite stable and high profitability. Institutional investors positioning not negligible. </a:t>
            </a:r>
            <a:endParaRPr lang="en-US" sz="1200" dirty="0">
              <a:latin typeface="+mj-lt"/>
            </a:endParaRPr>
          </a:p>
        </p:txBody>
      </p:sp>
      <p:sp>
        <p:nvSpPr>
          <p:cNvPr id="25" name="Rectangle 24">
            <a:extLst>
              <a:ext uri="{FF2B5EF4-FFF2-40B4-BE49-F238E27FC236}">
                <a16:creationId xmlns:a16="http://schemas.microsoft.com/office/drawing/2014/main" id="{C75FA12D-149E-4736-A87D-AFF0A48EBE70}"/>
              </a:ext>
            </a:extLst>
          </p:cNvPr>
          <p:cNvSpPr/>
          <p:nvPr/>
        </p:nvSpPr>
        <p:spPr>
          <a:xfrm flipH="1">
            <a:off x="5705115" y="3490836"/>
            <a:ext cx="128792" cy="101431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94F6413C-F163-4443-96A4-E417B12D697D}"/>
              </a:ext>
            </a:extLst>
          </p:cNvPr>
          <p:cNvSpPr/>
          <p:nvPr/>
        </p:nvSpPr>
        <p:spPr>
          <a:xfrm>
            <a:off x="1869816" y="1099783"/>
            <a:ext cx="164236" cy="135384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F510B2AB-C76F-4D09-9B4D-83D63566C4DC}"/>
              </a:ext>
            </a:extLst>
          </p:cNvPr>
          <p:cNvSpPr/>
          <p:nvPr/>
        </p:nvSpPr>
        <p:spPr>
          <a:xfrm>
            <a:off x="1366216" y="3251514"/>
            <a:ext cx="186704" cy="143555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A43779C-CD7D-4F3E-9E2B-C49C1205CB3D}"/>
              </a:ext>
            </a:extLst>
          </p:cNvPr>
          <p:cNvSpPr/>
          <p:nvPr/>
        </p:nvSpPr>
        <p:spPr>
          <a:xfrm>
            <a:off x="5505062" y="2048068"/>
            <a:ext cx="426129" cy="16645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092A111A-07D2-49B2-8585-3CCE9D3DA450}"/>
              </a:ext>
            </a:extLst>
          </p:cNvPr>
          <p:cNvSpPr txBox="1"/>
          <p:nvPr/>
        </p:nvSpPr>
        <p:spPr>
          <a:xfrm>
            <a:off x="3555505" y="4593513"/>
            <a:ext cx="3229253" cy="300082"/>
          </a:xfrm>
          <a:prstGeom prst="rect">
            <a:avLst/>
          </a:prstGeom>
          <a:solidFill>
            <a:schemeClr val="bg1"/>
          </a:solidFill>
        </p:spPr>
        <p:txBody>
          <a:bodyPr wrap="square" rtlCol="0">
            <a:spAutoFit/>
          </a:bodyPr>
          <a:lstStyle/>
          <a:p>
            <a:r>
              <a:rPr lang="it-IT" sz="675" dirty="0">
                <a:highlight>
                  <a:srgbClr val="FFFFFF"/>
                </a:highlight>
              </a:rPr>
              <a:t>State Street </a:t>
            </a:r>
            <a:r>
              <a:rPr lang="it-IT" sz="675" dirty="0" err="1">
                <a:highlight>
                  <a:srgbClr val="FFFFFF"/>
                </a:highlight>
              </a:rPr>
              <a:t>run</a:t>
            </a:r>
            <a:r>
              <a:rPr lang="it-IT" sz="675" dirty="0">
                <a:highlight>
                  <a:srgbClr val="FFFFFF"/>
                </a:highlight>
              </a:rPr>
              <a:t> a </a:t>
            </a:r>
            <a:r>
              <a:rPr lang="it-IT" sz="675" dirty="0" err="1">
                <a:highlight>
                  <a:srgbClr val="FFFFFF"/>
                </a:highlight>
              </a:rPr>
              <a:t>revisions</a:t>
            </a:r>
            <a:r>
              <a:rPr lang="it-IT" sz="675" dirty="0">
                <a:highlight>
                  <a:srgbClr val="FFFFFF"/>
                </a:highlight>
              </a:rPr>
              <a:t> of </a:t>
            </a:r>
            <a:r>
              <a:rPr lang="it-IT" sz="675" dirty="0" err="1">
                <a:highlight>
                  <a:srgbClr val="FFFFFF"/>
                </a:highlight>
              </a:rPr>
              <a:t>historical</a:t>
            </a:r>
            <a:r>
              <a:rPr lang="it-IT" sz="675" dirty="0">
                <a:highlight>
                  <a:srgbClr val="FFFFFF"/>
                </a:highlight>
              </a:rPr>
              <a:t> time </a:t>
            </a:r>
            <a:r>
              <a:rPr lang="it-IT" sz="675" dirty="0" err="1">
                <a:highlight>
                  <a:srgbClr val="FFFFFF"/>
                </a:highlight>
              </a:rPr>
              <a:t>series</a:t>
            </a:r>
            <a:r>
              <a:rPr lang="it-IT" sz="675" dirty="0">
                <a:highlight>
                  <a:srgbClr val="FFFFFF"/>
                </a:highlight>
              </a:rPr>
              <a:t> in April </a:t>
            </a:r>
            <a:r>
              <a:rPr lang="it-IT" sz="675" dirty="0" err="1">
                <a:highlight>
                  <a:srgbClr val="FFFFFF"/>
                </a:highlight>
              </a:rPr>
              <a:t>that</a:t>
            </a:r>
            <a:r>
              <a:rPr lang="it-IT" sz="675" dirty="0">
                <a:highlight>
                  <a:srgbClr val="FFFFFF"/>
                </a:highlight>
              </a:rPr>
              <a:t> </a:t>
            </a:r>
            <a:r>
              <a:rPr lang="it-IT" sz="675" dirty="0" err="1">
                <a:highlight>
                  <a:srgbClr val="FFFFFF"/>
                </a:highlight>
              </a:rPr>
              <a:t>created</a:t>
            </a:r>
            <a:r>
              <a:rPr lang="it-IT" sz="675" dirty="0">
                <a:highlight>
                  <a:srgbClr val="FFFFFF"/>
                </a:highlight>
              </a:rPr>
              <a:t> some </a:t>
            </a:r>
            <a:r>
              <a:rPr lang="it-IT" sz="675" dirty="0" err="1">
                <a:highlight>
                  <a:srgbClr val="FFFFFF"/>
                </a:highlight>
              </a:rPr>
              <a:t>discontinuity</a:t>
            </a:r>
            <a:endParaRPr lang="en-US" sz="675" dirty="0">
              <a:highlight>
                <a:srgbClr val="FFFFFF"/>
              </a:highlight>
            </a:endParaRPr>
          </a:p>
        </p:txBody>
      </p:sp>
    </p:spTree>
    <p:extLst>
      <p:ext uri="{BB962C8B-B14F-4D97-AF65-F5344CB8AC3E}">
        <p14:creationId xmlns:p14="http://schemas.microsoft.com/office/powerpoint/2010/main" val="4104282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IE" noProof="0" dirty="0"/>
              <a:t>03</a:t>
            </a:r>
          </a:p>
        </p:txBody>
      </p:sp>
      <p:sp>
        <p:nvSpPr>
          <p:cNvPr id="3" name="Title 2"/>
          <p:cNvSpPr>
            <a:spLocks noGrp="1"/>
          </p:cNvSpPr>
          <p:nvPr>
            <p:ph type="title"/>
          </p:nvPr>
        </p:nvSpPr>
        <p:spPr>
          <a:xfrm>
            <a:off x="621000" y="2602939"/>
            <a:ext cx="5829068" cy="1133242"/>
          </a:xfrm>
        </p:spPr>
        <p:txBody>
          <a:bodyPr>
            <a:normAutofit/>
          </a:bodyPr>
          <a:lstStyle/>
          <a:p>
            <a:r>
              <a:rPr lang="en-GB" dirty="0"/>
              <a:t>Quant Analysis</a:t>
            </a:r>
            <a:br>
              <a:rPr lang="en-GB" dirty="0"/>
            </a:br>
            <a:br>
              <a:rPr lang="en-GB" sz="1650" dirty="0"/>
            </a:br>
            <a:endParaRPr lang="en-IE" sz="1650" dirty="0"/>
          </a:p>
        </p:txBody>
      </p:sp>
    </p:spTree>
    <p:extLst>
      <p:ext uri="{BB962C8B-B14F-4D97-AF65-F5344CB8AC3E}">
        <p14:creationId xmlns:p14="http://schemas.microsoft.com/office/powerpoint/2010/main" val="3606996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04</a:t>
            </a:r>
          </a:p>
        </p:txBody>
      </p:sp>
      <p:sp>
        <p:nvSpPr>
          <p:cNvPr id="3" name="Titre 2"/>
          <p:cNvSpPr>
            <a:spLocks noGrp="1"/>
          </p:cNvSpPr>
          <p:nvPr>
            <p:ph type="title"/>
          </p:nvPr>
        </p:nvSpPr>
        <p:spPr/>
        <p:txBody>
          <a:bodyPr>
            <a:normAutofit/>
          </a:bodyPr>
          <a:lstStyle/>
          <a:p>
            <a:r>
              <a:rPr lang="en-GB" noProof="0" dirty="0"/>
              <a:t>Appendix</a:t>
            </a:r>
          </a:p>
        </p:txBody>
      </p:sp>
    </p:spTree>
    <p:extLst>
      <p:ext uri="{BB962C8B-B14F-4D97-AF65-F5344CB8AC3E}">
        <p14:creationId xmlns:p14="http://schemas.microsoft.com/office/powerpoint/2010/main" val="2736419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51691" y="4455942"/>
            <a:ext cx="4576500" cy="161583"/>
          </a:xfrm>
          <a:prstGeom prst="rect">
            <a:avLst/>
          </a:prstGeom>
          <a:noFill/>
        </p:spPr>
        <p:txBody>
          <a:bodyPr wrap="square" lIns="0" rtlCol="0" anchor="ctr" anchorCtr="0">
            <a:spAutoFit/>
          </a:bodyPr>
          <a:lstStyle/>
          <a:p>
            <a:pPr marL="3572" algn="just"/>
            <a:r>
              <a:rPr lang="en-US" sz="450" dirty="0">
                <a:solidFill>
                  <a:schemeClr val="bg2">
                    <a:lumMod val="50000"/>
                  </a:schemeClr>
                </a:solidFill>
              </a:rPr>
              <a:t>Source: </a:t>
            </a:r>
            <a:r>
              <a:rPr lang="en-GB" sz="450" dirty="0">
                <a:solidFill>
                  <a:schemeClr val="bg2">
                    <a:lumMod val="50000"/>
                  </a:schemeClr>
                </a:solidFill>
              </a:rPr>
              <a:t>Amundi Investment Institute. </a:t>
            </a:r>
            <a:r>
              <a:rPr lang="en-US" sz="450" dirty="0">
                <a:solidFill>
                  <a:schemeClr val="bg2">
                    <a:lumMod val="50000"/>
                  </a:schemeClr>
                </a:solidFill>
              </a:rPr>
              <a:t>Data is as of 04 November 2024.</a:t>
            </a:r>
          </a:p>
        </p:txBody>
      </p:sp>
      <p:pic>
        <p:nvPicPr>
          <p:cNvPr id="5" name="Picture 4"/>
          <p:cNvPicPr>
            <a:picLocks noChangeAspect="1"/>
          </p:cNvPicPr>
          <p:nvPr/>
        </p:nvPicPr>
        <p:blipFill>
          <a:blip r:embed="rId3"/>
          <a:stretch>
            <a:fillRect/>
          </a:stretch>
        </p:blipFill>
        <p:spPr>
          <a:xfrm>
            <a:off x="510729" y="743145"/>
            <a:ext cx="3986769" cy="3645526"/>
          </a:xfrm>
          <a:prstGeom prst="rect">
            <a:avLst/>
          </a:prstGeom>
        </p:spPr>
      </p:pic>
    </p:spTree>
    <p:extLst>
      <p:ext uri="{BB962C8B-B14F-4D97-AF65-F5344CB8AC3E}">
        <p14:creationId xmlns:p14="http://schemas.microsoft.com/office/powerpoint/2010/main" val="237136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1547" y="536516"/>
            <a:ext cx="5285547" cy="363203"/>
          </a:xfrm>
        </p:spPr>
        <p:txBody>
          <a:bodyPr>
            <a:normAutofit/>
          </a:bodyPr>
          <a:lstStyle/>
          <a:p>
            <a:r>
              <a:rPr lang="en-GB" sz="1125" spc="21" dirty="0"/>
              <a:t>China Politburo pledged to take “extraordinary counter cyclical” policies, is it already happening ?</a:t>
            </a:r>
          </a:p>
        </p:txBody>
      </p:sp>
      <p:sp>
        <p:nvSpPr>
          <p:cNvPr id="7" name="TextBox 6"/>
          <p:cNvSpPr txBox="1"/>
          <p:nvPr/>
        </p:nvSpPr>
        <p:spPr>
          <a:xfrm>
            <a:off x="751691" y="4455942"/>
            <a:ext cx="4576500" cy="161583"/>
          </a:xfrm>
          <a:prstGeom prst="rect">
            <a:avLst/>
          </a:prstGeom>
          <a:noFill/>
        </p:spPr>
        <p:txBody>
          <a:bodyPr wrap="square" lIns="0" rtlCol="0" anchor="ctr" anchorCtr="0">
            <a:spAutoFit/>
          </a:bodyPr>
          <a:lstStyle/>
          <a:p>
            <a:pPr marL="3572" algn="just"/>
            <a:r>
              <a:rPr lang="en-US" sz="450" dirty="0">
                <a:solidFill>
                  <a:schemeClr val="bg2">
                    <a:lumMod val="50000"/>
                  </a:schemeClr>
                </a:solidFill>
              </a:rPr>
              <a:t>Source: </a:t>
            </a:r>
            <a:r>
              <a:rPr lang="en-GB" sz="450" dirty="0">
                <a:solidFill>
                  <a:schemeClr val="bg2">
                    <a:lumMod val="50000"/>
                  </a:schemeClr>
                </a:solidFill>
              </a:rPr>
              <a:t>Amundi Investment Institute. </a:t>
            </a:r>
            <a:r>
              <a:rPr lang="en-US" sz="450" dirty="0">
                <a:solidFill>
                  <a:schemeClr val="bg2">
                    <a:lumMod val="50000"/>
                  </a:schemeClr>
                </a:solidFill>
              </a:rPr>
              <a:t>Data is as of 04 November 2024.</a:t>
            </a:r>
          </a:p>
        </p:txBody>
      </p:sp>
      <p:pic>
        <p:nvPicPr>
          <p:cNvPr id="4" name="Picture 3"/>
          <p:cNvPicPr>
            <a:picLocks noChangeAspect="1"/>
          </p:cNvPicPr>
          <p:nvPr/>
        </p:nvPicPr>
        <p:blipFill>
          <a:blip r:embed="rId3"/>
          <a:stretch>
            <a:fillRect/>
          </a:stretch>
        </p:blipFill>
        <p:spPr>
          <a:xfrm>
            <a:off x="102676" y="899720"/>
            <a:ext cx="3326324" cy="1812741"/>
          </a:xfrm>
          <a:prstGeom prst="rect">
            <a:avLst/>
          </a:prstGeom>
        </p:spPr>
      </p:pic>
      <p:pic>
        <p:nvPicPr>
          <p:cNvPr id="5" name="Picture 4"/>
          <p:cNvPicPr>
            <a:picLocks noChangeAspect="1"/>
          </p:cNvPicPr>
          <p:nvPr/>
        </p:nvPicPr>
        <p:blipFill>
          <a:blip r:embed="rId4"/>
          <a:stretch>
            <a:fillRect/>
          </a:stretch>
        </p:blipFill>
        <p:spPr>
          <a:xfrm>
            <a:off x="3524385" y="982230"/>
            <a:ext cx="3081945" cy="1730231"/>
          </a:xfrm>
          <a:prstGeom prst="rect">
            <a:avLst/>
          </a:prstGeom>
        </p:spPr>
      </p:pic>
      <p:pic>
        <p:nvPicPr>
          <p:cNvPr id="6" name="Picture 5">
            <a:extLst>
              <a:ext uri="{FF2B5EF4-FFF2-40B4-BE49-F238E27FC236}">
                <a16:creationId xmlns:a16="http://schemas.microsoft.com/office/drawing/2014/main" id="{070B621E-B7B7-4787-AF9F-74EEDB393C5E}"/>
              </a:ext>
            </a:extLst>
          </p:cNvPr>
          <p:cNvPicPr>
            <a:picLocks noChangeAspect="1"/>
          </p:cNvPicPr>
          <p:nvPr/>
        </p:nvPicPr>
        <p:blipFill>
          <a:blip r:embed="rId5"/>
          <a:stretch>
            <a:fillRect/>
          </a:stretch>
        </p:blipFill>
        <p:spPr>
          <a:xfrm>
            <a:off x="245378" y="2856452"/>
            <a:ext cx="6455328" cy="1686187"/>
          </a:xfrm>
          <a:prstGeom prst="rect">
            <a:avLst/>
          </a:prstGeom>
        </p:spPr>
      </p:pic>
    </p:spTree>
    <p:extLst>
      <p:ext uri="{BB962C8B-B14F-4D97-AF65-F5344CB8AC3E}">
        <p14:creationId xmlns:p14="http://schemas.microsoft.com/office/powerpoint/2010/main" val="757083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617220"/>
            <a:ext cx="6215400" cy="355368"/>
          </a:xfrm>
        </p:spPr>
        <p:txBody>
          <a:bodyPr>
            <a:normAutofit/>
          </a:bodyPr>
          <a:lstStyle/>
          <a:p>
            <a:r>
              <a:rPr lang="en-GB" noProof="0" dirty="0"/>
              <a:t>Overview</a:t>
            </a:r>
          </a:p>
        </p:txBody>
      </p:sp>
      <p:graphicFrame>
        <p:nvGraphicFramePr>
          <p:cNvPr id="8" name="Espace réservé du contenu 6">
            <a:extLst>
              <a:ext uri="{FF2B5EF4-FFF2-40B4-BE49-F238E27FC236}">
                <a16:creationId xmlns:a16="http://schemas.microsoft.com/office/drawing/2014/main" id="{0279C3FF-257E-4842-95C1-8BEB993F22D5}"/>
              </a:ext>
            </a:extLst>
          </p:cNvPr>
          <p:cNvGraphicFramePr>
            <a:graphicFrameLocks/>
          </p:cNvGraphicFramePr>
          <p:nvPr/>
        </p:nvGraphicFramePr>
        <p:xfrm>
          <a:off x="456301" y="1684898"/>
          <a:ext cx="5856918" cy="1310715"/>
        </p:xfrm>
        <a:graphic>
          <a:graphicData uri="http://schemas.openxmlformats.org/drawingml/2006/table">
            <a:tbl>
              <a:tblPr firstRow="1" bandRow="1">
                <a:tableStyleId>{2D5ABB26-0587-4C30-8999-92F81FD0307C}</a:tableStyleId>
              </a:tblPr>
              <a:tblGrid>
                <a:gridCol w="1464230">
                  <a:extLst>
                    <a:ext uri="{9D8B030D-6E8A-4147-A177-3AD203B41FA5}">
                      <a16:colId xmlns:a16="http://schemas.microsoft.com/office/drawing/2014/main" val="20001"/>
                    </a:ext>
                  </a:extLst>
                </a:gridCol>
                <a:gridCol w="1464230">
                  <a:extLst>
                    <a:ext uri="{9D8B030D-6E8A-4147-A177-3AD203B41FA5}">
                      <a16:colId xmlns:a16="http://schemas.microsoft.com/office/drawing/2014/main" val="20002"/>
                    </a:ext>
                  </a:extLst>
                </a:gridCol>
                <a:gridCol w="1464230">
                  <a:extLst>
                    <a:ext uri="{9D8B030D-6E8A-4147-A177-3AD203B41FA5}">
                      <a16:colId xmlns:a16="http://schemas.microsoft.com/office/drawing/2014/main" val="20003"/>
                    </a:ext>
                  </a:extLst>
                </a:gridCol>
                <a:gridCol w="1464230">
                  <a:extLst>
                    <a:ext uri="{9D8B030D-6E8A-4147-A177-3AD203B41FA5}">
                      <a16:colId xmlns:a16="http://schemas.microsoft.com/office/drawing/2014/main" val="20004"/>
                    </a:ext>
                  </a:extLst>
                </a:gridCol>
              </a:tblGrid>
              <a:tr h="394689">
                <a:tc>
                  <a:txBody>
                    <a:bodyPr/>
                    <a:lstStyle/>
                    <a:p>
                      <a:pPr algn="ctr"/>
                      <a:r>
                        <a:rPr lang="en-IE" sz="800" i="0" spc="70" baseline="0" noProof="0" dirty="0">
                          <a:solidFill>
                            <a:schemeClr val="bg1"/>
                          </a:solidFill>
                        </a:rPr>
                        <a:t>Asia</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3C6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sz="800" i="0" spc="70" baseline="0" noProof="0" dirty="0">
                          <a:solidFill>
                            <a:schemeClr val="bg1"/>
                          </a:solidFill>
                        </a:rPr>
                        <a:t>China</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5483"/>
                    </a:solidFill>
                  </a:tcPr>
                </a:tc>
                <a:tc>
                  <a:txBody>
                    <a:bodyPr/>
                    <a:lstStyle/>
                    <a:p>
                      <a:pPr algn="ctr"/>
                      <a:r>
                        <a:rPr lang="en-IE" sz="800" i="0" spc="70" baseline="0" noProof="0" dirty="0" err="1">
                          <a:solidFill>
                            <a:schemeClr val="bg1"/>
                          </a:solidFill>
                        </a:rPr>
                        <a:t>Latam</a:t>
                      </a:r>
                      <a:endParaRPr lang="en-IE" sz="800" i="0" spc="70" baseline="0" noProof="0" dirty="0">
                        <a:solidFill>
                          <a:schemeClr val="bg1"/>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3A3"/>
                    </a:solidFill>
                  </a:tcPr>
                </a:tc>
                <a:tc>
                  <a:txBody>
                    <a:bodyPr/>
                    <a:lstStyle/>
                    <a:p>
                      <a:pPr algn="ctr"/>
                      <a:r>
                        <a:rPr lang="en-IE" sz="800" i="0" spc="70" baseline="0" noProof="0" dirty="0">
                          <a:solidFill>
                            <a:schemeClr val="bg1"/>
                          </a:solidFill>
                        </a:rPr>
                        <a:t>EMEA</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596C8"/>
                    </a:solidFill>
                  </a:tcPr>
                </a:tc>
                <a:extLst>
                  <a:ext uri="{0D108BD9-81ED-4DB2-BD59-A6C34878D82A}">
                    <a16:rowId xmlns:a16="http://schemas.microsoft.com/office/drawing/2014/main" val="10000"/>
                  </a:ext>
                </a:extLst>
              </a:tr>
              <a:tr h="916026">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E" sz="700" b="1" i="0" spc="70" baseline="0" noProof="0" dirty="0">
                          <a:solidFill>
                            <a:srgbClr val="005483"/>
                          </a:solidFill>
                        </a:rPr>
                        <a:t>NEUTRAL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IE" sz="700" b="1" i="0" spc="70" baseline="0" noProof="0" dirty="0">
                        <a:solidFill>
                          <a:srgbClr val="005483"/>
                        </a:solidFill>
                      </a:endParaRPr>
                    </a:p>
                    <a:p>
                      <a:pPr algn="ctr"/>
                      <a:r>
                        <a:rPr lang="en-IE" sz="700" b="1" i="0" spc="70" baseline="0" noProof="0" dirty="0"/>
                        <a:t>                                                                                 </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IE" sz="700" b="1" i="0" spc="70" baseline="0" noProof="0" dirty="0">
                          <a:solidFill>
                            <a:srgbClr val="005483"/>
                          </a:solidFill>
                        </a:rPr>
                        <a:t>POSITIVE</a:t>
                      </a:r>
                    </a:p>
                    <a:p>
                      <a:pPr algn="ctr"/>
                      <a:endParaRPr lang="en-IE" sz="700" b="1" i="0" spc="70" baseline="0" noProof="0" dirty="0">
                        <a:solidFill>
                          <a:srgbClr val="005483"/>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IE" sz="700" b="1" i="0" spc="70" baseline="0" noProof="0" dirty="0">
                          <a:solidFill>
                            <a:srgbClr val="0073A3"/>
                          </a:solidFill>
                        </a:rPr>
                        <a:t>NEUTRAL</a:t>
                      </a:r>
                    </a:p>
                    <a:p>
                      <a:pPr algn="ctr"/>
                      <a:endParaRPr lang="en-IE" sz="700" b="1" i="0" spc="70" baseline="0" noProof="0" dirty="0">
                        <a:solidFill>
                          <a:srgbClr val="0073A3"/>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IE" sz="700" b="1" i="0" spc="70" baseline="0" noProof="0" dirty="0">
                          <a:solidFill>
                            <a:srgbClr val="1596C8"/>
                          </a:solidFill>
                        </a:rPr>
                        <a:t>NEUTRAL</a:t>
                      </a:r>
                    </a:p>
                    <a:p>
                      <a:pPr algn="ctr"/>
                      <a:endParaRPr lang="en-IE" sz="700" b="1" i="0" spc="70" baseline="0" noProof="0" dirty="0">
                        <a:solidFill>
                          <a:srgbClr val="1596C8"/>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4783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49985" y="536516"/>
            <a:ext cx="4757109" cy="206628"/>
          </a:xfrm>
        </p:spPr>
        <p:txBody>
          <a:bodyPr>
            <a:normAutofit/>
          </a:bodyPr>
          <a:lstStyle/>
          <a:p>
            <a:r>
              <a:rPr lang="en-GB" sz="1125" spc="21" dirty="0"/>
              <a:t>Exports remain robust helped by frontloading</a:t>
            </a:r>
          </a:p>
        </p:txBody>
      </p:sp>
      <p:pic>
        <p:nvPicPr>
          <p:cNvPr id="3" name="Picture 2"/>
          <p:cNvPicPr>
            <a:picLocks noChangeAspect="1"/>
          </p:cNvPicPr>
          <p:nvPr/>
        </p:nvPicPr>
        <p:blipFill>
          <a:blip r:embed="rId3"/>
          <a:stretch>
            <a:fillRect/>
          </a:stretch>
        </p:blipFill>
        <p:spPr>
          <a:xfrm>
            <a:off x="421547" y="743144"/>
            <a:ext cx="6014908" cy="1912691"/>
          </a:xfrm>
          <a:prstGeom prst="rect">
            <a:avLst/>
          </a:prstGeom>
        </p:spPr>
      </p:pic>
      <p:pic>
        <p:nvPicPr>
          <p:cNvPr id="5" name="Picture 4">
            <a:extLst>
              <a:ext uri="{FF2B5EF4-FFF2-40B4-BE49-F238E27FC236}">
                <a16:creationId xmlns:a16="http://schemas.microsoft.com/office/drawing/2014/main" id="{B973754C-C1AF-404B-AB23-77E71133D896}"/>
              </a:ext>
            </a:extLst>
          </p:cNvPr>
          <p:cNvPicPr>
            <a:picLocks noChangeAspect="1"/>
          </p:cNvPicPr>
          <p:nvPr/>
        </p:nvPicPr>
        <p:blipFill>
          <a:blip r:embed="rId4"/>
          <a:stretch>
            <a:fillRect/>
          </a:stretch>
        </p:blipFill>
        <p:spPr>
          <a:xfrm>
            <a:off x="498654" y="2655835"/>
            <a:ext cx="2886304" cy="1811648"/>
          </a:xfrm>
          <a:prstGeom prst="rect">
            <a:avLst/>
          </a:prstGeom>
        </p:spPr>
      </p:pic>
      <p:pic>
        <p:nvPicPr>
          <p:cNvPr id="8" name="Picture 7">
            <a:extLst>
              <a:ext uri="{FF2B5EF4-FFF2-40B4-BE49-F238E27FC236}">
                <a16:creationId xmlns:a16="http://schemas.microsoft.com/office/drawing/2014/main" id="{503D1B23-BDD3-4FEF-AA70-DADF8C17D0D6}"/>
              </a:ext>
            </a:extLst>
          </p:cNvPr>
          <p:cNvPicPr>
            <a:picLocks noChangeAspect="1"/>
          </p:cNvPicPr>
          <p:nvPr/>
        </p:nvPicPr>
        <p:blipFill>
          <a:blip r:embed="rId5"/>
          <a:stretch>
            <a:fillRect/>
          </a:stretch>
        </p:blipFill>
        <p:spPr>
          <a:xfrm>
            <a:off x="3429001" y="2655834"/>
            <a:ext cx="3007454" cy="1828607"/>
          </a:xfrm>
          <a:prstGeom prst="rect">
            <a:avLst/>
          </a:prstGeom>
        </p:spPr>
      </p:pic>
    </p:spTree>
    <p:extLst>
      <p:ext uri="{BB962C8B-B14F-4D97-AF65-F5344CB8AC3E}">
        <p14:creationId xmlns:p14="http://schemas.microsoft.com/office/powerpoint/2010/main" val="89958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49985" y="536516"/>
            <a:ext cx="4757109" cy="206628"/>
          </a:xfrm>
        </p:spPr>
        <p:txBody>
          <a:bodyPr>
            <a:normAutofit/>
          </a:bodyPr>
          <a:lstStyle/>
          <a:p>
            <a:r>
              <a:rPr lang="en-GB" sz="1125" spc="21" dirty="0"/>
              <a:t>Trump Tariffs Impact</a:t>
            </a:r>
          </a:p>
        </p:txBody>
      </p:sp>
      <p:sp>
        <p:nvSpPr>
          <p:cNvPr id="7" name="TextBox 6"/>
          <p:cNvSpPr txBox="1"/>
          <p:nvPr/>
        </p:nvSpPr>
        <p:spPr>
          <a:xfrm>
            <a:off x="751691" y="4455942"/>
            <a:ext cx="4576500" cy="161583"/>
          </a:xfrm>
          <a:prstGeom prst="rect">
            <a:avLst/>
          </a:prstGeom>
          <a:noFill/>
        </p:spPr>
        <p:txBody>
          <a:bodyPr wrap="square" lIns="0" rtlCol="0" anchor="ctr" anchorCtr="0">
            <a:spAutoFit/>
          </a:bodyPr>
          <a:lstStyle/>
          <a:p>
            <a:pPr marL="3572" algn="just"/>
            <a:r>
              <a:rPr lang="en-US" sz="450" dirty="0">
                <a:solidFill>
                  <a:schemeClr val="bg2">
                    <a:lumMod val="50000"/>
                  </a:schemeClr>
                </a:solidFill>
              </a:rPr>
              <a:t>Source: </a:t>
            </a:r>
            <a:r>
              <a:rPr lang="en-GB" sz="450" dirty="0">
                <a:solidFill>
                  <a:schemeClr val="bg2">
                    <a:lumMod val="50000"/>
                  </a:schemeClr>
                </a:solidFill>
              </a:rPr>
              <a:t>Amundi Investment Institute. </a:t>
            </a:r>
            <a:r>
              <a:rPr lang="en-US" sz="450" dirty="0">
                <a:solidFill>
                  <a:schemeClr val="bg2">
                    <a:lumMod val="50000"/>
                  </a:schemeClr>
                </a:solidFill>
              </a:rPr>
              <a:t>Data is as of 04 November 2024.</a:t>
            </a:r>
          </a:p>
        </p:txBody>
      </p:sp>
      <p:pic>
        <p:nvPicPr>
          <p:cNvPr id="3" name="Picture 2">
            <a:extLst>
              <a:ext uri="{FF2B5EF4-FFF2-40B4-BE49-F238E27FC236}">
                <a16:creationId xmlns:a16="http://schemas.microsoft.com/office/drawing/2014/main" id="{CFD2258D-57A1-4F59-A91C-CDB78607E1BA}"/>
              </a:ext>
            </a:extLst>
          </p:cNvPr>
          <p:cNvPicPr>
            <a:picLocks noChangeAspect="1"/>
          </p:cNvPicPr>
          <p:nvPr/>
        </p:nvPicPr>
        <p:blipFill>
          <a:blip r:embed="rId3"/>
          <a:stretch>
            <a:fillRect/>
          </a:stretch>
        </p:blipFill>
        <p:spPr>
          <a:xfrm>
            <a:off x="949984" y="850657"/>
            <a:ext cx="4881326" cy="3187121"/>
          </a:xfrm>
          <a:prstGeom prst="rect">
            <a:avLst/>
          </a:prstGeom>
        </p:spPr>
      </p:pic>
    </p:spTree>
    <p:extLst>
      <p:ext uri="{BB962C8B-B14F-4D97-AF65-F5344CB8AC3E}">
        <p14:creationId xmlns:p14="http://schemas.microsoft.com/office/powerpoint/2010/main" val="3728537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0C6DDDF-6AD8-4A1D-8AC5-474724637741}"/>
              </a:ext>
            </a:extLst>
          </p:cNvPr>
          <p:cNvSpPr>
            <a:spLocks noGrp="1"/>
          </p:cNvSpPr>
          <p:nvPr>
            <p:ph type="title"/>
          </p:nvPr>
        </p:nvSpPr>
        <p:spPr/>
        <p:txBody>
          <a:bodyPr/>
          <a:lstStyle/>
          <a:p>
            <a:r>
              <a:rPr lang="en-GB" dirty="0"/>
              <a:t>New growth engines: not enough to replace property</a:t>
            </a:r>
          </a:p>
        </p:txBody>
      </p:sp>
      <p:sp>
        <p:nvSpPr>
          <p:cNvPr id="5" name="Footer Placeholder 4">
            <a:extLst>
              <a:ext uri="{FF2B5EF4-FFF2-40B4-BE49-F238E27FC236}">
                <a16:creationId xmlns:a16="http://schemas.microsoft.com/office/drawing/2014/main" id="{47146EF5-6856-4B00-B86A-838575BEE7CD}"/>
              </a:ext>
            </a:extLst>
          </p:cNvPr>
          <p:cNvSpPr>
            <a:spLocks noGrp="1"/>
          </p:cNvSpPr>
          <p:nvPr>
            <p:ph type="ftr" sz="quarter" idx="11"/>
          </p:nvPr>
        </p:nvSpPr>
        <p:spPr/>
        <p:txBody>
          <a:bodyPr/>
          <a:lstStyle/>
          <a:p>
            <a:r>
              <a:rPr lang="en-GB"/>
              <a:t>Presentation title  l  00 month 0000</a:t>
            </a:r>
          </a:p>
        </p:txBody>
      </p:sp>
      <p:sp>
        <p:nvSpPr>
          <p:cNvPr id="6" name="Slide Number Placeholder 5">
            <a:extLst>
              <a:ext uri="{FF2B5EF4-FFF2-40B4-BE49-F238E27FC236}">
                <a16:creationId xmlns:a16="http://schemas.microsoft.com/office/drawing/2014/main" id="{129CAD71-1188-477B-A1ED-4973909AA78A}"/>
              </a:ext>
            </a:extLst>
          </p:cNvPr>
          <p:cNvSpPr>
            <a:spLocks noGrp="1"/>
          </p:cNvSpPr>
          <p:nvPr>
            <p:ph type="sldNum" sz="quarter" idx="12"/>
          </p:nvPr>
        </p:nvSpPr>
        <p:spPr/>
        <p:txBody>
          <a:bodyPr/>
          <a:lstStyle/>
          <a:p>
            <a:fld id="{B6DA55B2-71C7-D142-9718-47F3DB26F441}" type="slidenum">
              <a:rPr lang="en-GB" smtClean="0"/>
              <a:t>22</a:t>
            </a:fld>
            <a:endParaRPr lang="en-GB"/>
          </a:p>
        </p:txBody>
      </p:sp>
      <p:sp>
        <p:nvSpPr>
          <p:cNvPr id="11" name="Text Placeholder 10">
            <a:extLst>
              <a:ext uri="{FF2B5EF4-FFF2-40B4-BE49-F238E27FC236}">
                <a16:creationId xmlns:a16="http://schemas.microsoft.com/office/drawing/2014/main" id="{021B1438-2673-4062-94F1-46616A8D4765}"/>
              </a:ext>
            </a:extLst>
          </p:cNvPr>
          <p:cNvSpPr>
            <a:spLocks noGrp="1"/>
          </p:cNvSpPr>
          <p:nvPr>
            <p:ph type="body" sz="quarter" idx="13"/>
          </p:nvPr>
        </p:nvSpPr>
        <p:spPr>
          <a:xfrm>
            <a:off x="321486" y="1212202"/>
            <a:ext cx="6215400" cy="419234"/>
          </a:xfrm>
        </p:spPr>
        <p:txBody>
          <a:bodyPr>
            <a:normAutofit fontScale="77500" lnSpcReduction="20000"/>
          </a:bodyPr>
          <a:lstStyle/>
          <a:p>
            <a:r>
              <a:rPr lang="en-GB" dirty="0"/>
              <a:t>IMF 2024 Article IV: </a:t>
            </a:r>
            <a:r>
              <a:rPr lang="en-GB" i="1" dirty="0"/>
              <a:t>The authorities aim to counter headwinds to growth by promoting “new productive forces.” However, the focus remains on supply-side policies, notably industrial policies to support manufacturing broadly and emerging sectors such as electric vehicles (EVs), green technologies, and semiconductors. While these sectors can support growth, they are unlikely to replace the drag from the property sector.</a:t>
            </a:r>
          </a:p>
        </p:txBody>
      </p:sp>
      <p:sp>
        <p:nvSpPr>
          <p:cNvPr id="12" name="Text Placeholder 11">
            <a:extLst>
              <a:ext uri="{FF2B5EF4-FFF2-40B4-BE49-F238E27FC236}">
                <a16:creationId xmlns:a16="http://schemas.microsoft.com/office/drawing/2014/main" id="{B9188B48-8E41-41A6-85A4-2B348A70BD9E}"/>
              </a:ext>
            </a:extLst>
          </p:cNvPr>
          <p:cNvSpPr>
            <a:spLocks noGrp="1"/>
          </p:cNvSpPr>
          <p:nvPr>
            <p:ph type="body" sz="quarter" idx="14"/>
          </p:nvPr>
        </p:nvSpPr>
        <p:spPr>
          <a:xfrm>
            <a:off x="321299" y="3841147"/>
            <a:ext cx="6215400" cy="217965"/>
          </a:xfrm>
        </p:spPr>
        <p:txBody>
          <a:bodyPr/>
          <a:lstStyle/>
          <a:p>
            <a:r>
              <a:rPr lang="en-GB" dirty="0"/>
              <a:t>Source: IMF staff calculations. </a:t>
            </a:r>
            <a:r>
              <a:rPr lang="en-US" altLang="en-US" dirty="0"/>
              <a:t>From: International Monetary Fund. Asia and Pacific Dept. People</a:t>
            </a:r>
            <a:r>
              <a:rPr lang="en-US" altLang="en-US" dirty="0">
                <a:latin typeface="Calibri" panose="020F0502020204030204" pitchFamily="34" charset="0"/>
              </a:rPr>
              <a:t>’</a:t>
            </a:r>
            <a:r>
              <a:rPr lang="en-US" altLang="en-US" dirty="0"/>
              <a:t>s Republic of China: 2024 Article IV Consultation-Press Release; Staff Report; and Statement by the Executive Director for the People</a:t>
            </a:r>
            <a:r>
              <a:rPr lang="en-US" altLang="en-US" dirty="0">
                <a:latin typeface="Calibri" panose="020F0502020204030204" pitchFamily="34" charset="0"/>
              </a:rPr>
              <a:t>’</a:t>
            </a:r>
            <a:r>
              <a:rPr lang="en-US" altLang="en-US" dirty="0"/>
              <a:t>s Republic of China. </a:t>
            </a:r>
            <a:r>
              <a:rPr lang="en-US" altLang="en-US" i="1" dirty="0"/>
              <a:t>IMF Staff Country Reports. 2024;2024(258):A001. doi:10.5089/9798400284281.002.A001. </a:t>
            </a:r>
            <a:r>
              <a:rPr lang="en-GB" dirty="0"/>
              <a:t>Source: IMF staff calculations. </a:t>
            </a:r>
          </a:p>
          <a:p>
            <a:r>
              <a:rPr lang="en-GB" dirty="0"/>
              <a:t>Contribution to GDP Growth Relative to 2010-2020 Average (Percentage points). </a:t>
            </a:r>
          </a:p>
        </p:txBody>
      </p:sp>
      <p:pic>
        <p:nvPicPr>
          <p:cNvPr id="14" name="Picture 7">
            <a:extLst>
              <a:ext uri="{FF2B5EF4-FFF2-40B4-BE49-F238E27FC236}">
                <a16:creationId xmlns:a16="http://schemas.microsoft.com/office/drawing/2014/main" id="{5C877705-2773-49A4-A639-3130E8931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066" y="1669269"/>
            <a:ext cx="3168482" cy="184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934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9FA8-0DA1-485B-B4A6-CA4802A12532}"/>
              </a:ext>
            </a:extLst>
          </p:cNvPr>
          <p:cNvSpPr>
            <a:spLocks noGrp="1"/>
          </p:cNvSpPr>
          <p:nvPr>
            <p:ph type="title"/>
          </p:nvPr>
        </p:nvSpPr>
        <p:spPr/>
        <p:txBody>
          <a:bodyPr/>
          <a:lstStyle/>
          <a:p>
            <a:r>
              <a:rPr lang="en-GB" dirty="0"/>
              <a:t>China’s counter containment: going to the new market</a:t>
            </a:r>
          </a:p>
        </p:txBody>
      </p:sp>
      <p:sp>
        <p:nvSpPr>
          <p:cNvPr id="5" name="Footer Placeholder 4">
            <a:extLst>
              <a:ext uri="{FF2B5EF4-FFF2-40B4-BE49-F238E27FC236}">
                <a16:creationId xmlns:a16="http://schemas.microsoft.com/office/drawing/2014/main" id="{567FB10B-60E6-4777-B939-08CB3188245D}"/>
              </a:ext>
            </a:extLst>
          </p:cNvPr>
          <p:cNvSpPr>
            <a:spLocks noGrp="1"/>
          </p:cNvSpPr>
          <p:nvPr>
            <p:ph type="ftr" sz="quarter" idx="11"/>
          </p:nvPr>
        </p:nvSpPr>
        <p:spPr/>
        <p:txBody>
          <a:bodyPr/>
          <a:lstStyle/>
          <a:p>
            <a:r>
              <a:rPr lang="en-GB"/>
              <a:t>Presentation title  l  00 month 0000</a:t>
            </a:r>
          </a:p>
        </p:txBody>
      </p:sp>
      <p:sp>
        <p:nvSpPr>
          <p:cNvPr id="6" name="Slide Number Placeholder 5">
            <a:extLst>
              <a:ext uri="{FF2B5EF4-FFF2-40B4-BE49-F238E27FC236}">
                <a16:creationId xmlns:a16="http://schemas.microsoft.com/office/drawing/2014/main" id="{960143DA-6F49-4201-827C-BA05046039EF}"/>
              </a:ext>
            </a:extLst>
          </p:cNvPr>
          <p:cNvSpPr>
            <a:spLocks noGrp="1"/>
          </p:cNvSpPr>
          <p:nvPr>
            <p:ph type="sldNum" sz="quarter" idx="12"/>
          </p:nvPr>
        </p:nvSpPr>
        <p:spPr/>
        <p:txBody>
          <a:bodyPr/>
          <a:lstStyle/>
          <a:p>
            <a:fld id="{B6DA55B2-71C7-D142-9718-47F3DB26F441}" type="slidenum">
              <a:rPr lang="en-GB" smtClean="0"/>
              <a:t>23</a:t>
            </a:fld>
            <a:endParaRPr lang="en-GB"/>
          </a:p>
        </p:txBody>
      </p:sp>
      <p:sp>
        <p:nvSpPr>
          <p:cNvPr id="7" name="Text Placeholder 6">
            <a:extLst>
              <a:ext uri="{FF2B5EF4-FFF2-40B4-BE49-F238E27FC236}">
                <a16:creationId xmlns:a16="http://schemas.microsoft.com/office/drawing/2014/main" id="{C0A35331-2E15-4B1F-8B3D-439543FC5593}"/>
              </a:ext>
            </a:extLst>
          </p:cNvPr>
          <p:cNvSpPr>
            <a:spLocks noGrp="1"/>
          </p:cNvSpPr>
          <p:nvPr>
            <p:ph type="body" sz="quarter" idx="13"/>
          </p:nvPr>
        </p:nvSpPr>
        <p:spPr/>
        <p:txBody>
          <a:bodyPr/>
          <a:lstStyle/>
          <a:p>
            <a:r>
              <a:rPr lang="en-GB" dirty="0"/>
              <a:t>Before Covid, Global South market is similar to US+EU, now it is 50% bigger</a:t>
            </a:r>
          </a:p>
        </p:txBody>
      </p:sp>
      <p:sp>
        <p:nvSpPr>
          <p:cNvPr id="8" name="Content Placeholder 7">
            <a:extLst>
              <a:ext uri="{FF2B5EF4-FFF2-40B4-BE49-F238E27FC236}">
                <a16:creationId xmlns:a16="http://schemas.microsoft.com/office/drawing/2014/main" id="{542DA4C4-FF47-4F54-A057-9EFF4C432695}"/>
              </a:ext>
            </a:extLst>
          </p:cNvPr>
          <p:cNvSpPr>
            <a:spLocks noGrp="1"/>
          </p:cNvSpPr>
          <p:nvPr>
            <p:ph sz="quarter" idx="14"/>
          </p:nvPr>
        </p:nvSpPr>
        <p:spPr>
          <a:xfrm>
            <a:off x="321299" y="3873423"/>
            <a:ext cx="6215400" cy="191374"/>
          </a:xfrm>
        </p:spPr>
        <p:txBody>
          <a:bodyPr/>
          <a:lstStyle/>
          <a:p>
            <a:r>
              <a:rPr lang="en-GB" dirty="0"/>
              <a:t>Source: IMF, CEIC, Amundi Investment Institute.  </a:t>
            </a:r>
          </a:p>
        </p:txBody>
      </p:sp>
      <p:graphicFrame>
        <p:nvGraphicFramePr>
          <p:cNvPr id="10" name="Content Placeholder 2">
            <a:extLst>
              <a:ext uri="{FF2B5EF4-FFF2-40B4-BE49-F238E27FC236}">
                <a16:creationId xmlns:a16="http://schemas.microsoft.com/office/drawing/2014/main" id="{6EB30EDA-9183-4902-AAB9-9B66147D10B8}"/>
              </a:ext>
            </a:extLst>
          </p:cNvPr>
          <p:cNvGraphicFramePr>
            <a:graphicFrameLocks/>
          </p:cNvGraphicFramePr>
          <p:nvPr/>
        </p:nvGraphicFramePr>
        <p:xfrm>
          <a:off x="3813069" y="1759904"/>
          <a:ext cx="2489530" cy="793365"/>
        </p:xfrm>
        <a:graphic>
          <a:graphicData uri="http://schemas.openxmlformats.org/drawingml/2006/table">
            <a:tbl>
              <a:tblPr>
                <a:tableStyleId>{0E3FDE45-AF77-4B5C-9715-49D594BDF05E}</a:tableStyleId>
              </a:tblPr>
              <a:tblGrid>
                <a:gridCol w="770143">
                  <a:extLst>
                    <a:ext uri="{9D8B030D-6E8A-4147-A177-3AD203B41FA5}">
                      <a16:colId xmlns:a16="http://schemas.microsoft.com/office/drawing/2014/main" val="676219781"/>
                    </a:ext>
                  </a:extLst>
                </a:gridCol>
                <a:gridCol w="573129">
                  <a:extLst>
                    <a:ext uri="{9D8B030D-6E8A-4147-A177-3AD203B41FA5}">
                      <a16:colId xmlns:a16="http://schemas.microsoft.com/office/drawing/2014/main" val="3146939925"/>
                    </a:ext>
                  </a:extLst>
                </a:gridCol>
                <a:gridCol w="573129">
                  <a:extLst>
                    <a:ext uri="{9D8B030D-6E8A-4147-A177-3AD203B41FA5}">
                      <a16:colId xmlns:a16="http://schemas.microsoft.com/office/drawing/2014/main" val="1598683217"/>
                    </a:ext>
                  </a:extLst>
                </a:gridCol>
                <a:gridCol w="573129">
                  <a:extLst>
                    <a:ext uri="{9D8B030D-6E8A-4147-A177-3AD203B41FA5}">
                      <a16:colId xmlns:a16="http://schemas.microsoft.com/office/drawing/2014/main" val="843317199"/>
                    </a:ext>
                  </a:extLst>
                </a:gridCol>
              </a:tblGrid>
              <a:tr h="162872">
                <a:tc gridSpan="4">
                  <a:txBody>
                    <a:bodyPr/>
                    <a:lstStyle/>
                    <a:p>
                      <a:pPr algn="l" fontAlgn="b"/>
                      <a:r>
                        <a:rPr lang="en-GB" sz="700" b="1" u="none" strike="noStrike" dirty="0">
                          <a:effectLst/>
                        </a:rPr>
                        <a:t>GDP, </a:t>
                      </a:r>
                      <a:r>
                        <a:rPr lang="en-GB" sz="700" b="1" u="none" strike="noStrike" dirty="0" err="1">
                          <a:effectLst/>
                        </a:rPr>
                        <a:t>USDbn</a:t>
                      </a:r>
                      <a:endParaRPr lang="en-GB" sz="700" b="1" i="0" u="none" strike="noStrike" dirty="0">
                        <a:solidFill>
                          <a:srgbClr val="003C64"/>
                        </a:solidFill>
                        <a:effectLst/>
                        <a:latin typeface="Calibri" panose="020F0502020204030204" pitchFamily="34" charset="0"/>
                      </a:endParaRPr>
                    </a:p>
                  </a:txBody>
                  <a:tcPr marL="0" marR="0" marT="0" marB="0" anchor="b"/>
                </a:tc>
                <a:tc hMerge="1">
                  <a:txBody>
                    <a:bodyPr/>
                    <a:lstStyle/>
                    <a:p>
                      <a:pPr algn="l" fontAlgn="b"/>
                      <a:endParaRPr lang="en-GB" sz="1100" b="0" i="0" u="none" strike="noStrike" dirty="0">
                        <a:solidFill>
                          <a:srgbClr val="003C64"/>
                        </a:solidFill>
                        <a:effectLst/>
                        <a:latin typeface="Calibri" panose="020F0502020204030204" pitchFamily="34" charset="0"/>
                      </a:endParaRPr>
                    </a:p>
                  </a:txBody>
                  <a:tcPr marL="0" marR="0" marT="0" marB="0" anchor="b"/>
                </a:tc>
                <a:tc hMerge="1">
                  <a:txBody>
                    <a:bodyPr/>
                    <a:lstStyle/>
                    <a:p>
                      <a:pPr algn="l" fontAlgn="b"/>
                      <a:endParaRPr lang="en-GB" sz="1100" b="0" i="0" u="none" strike="noStrike" dirty="0">
                        <a:solidFill>
                          <a:srgbClr val="003C64"/>
                        </a:solidFill>
                        <a:effectLst/>
                        <a:latin typeface="Calibri" panose="020F0502020204030204" pitchFamily="34" charset="0"/>
                      </a:endParaRPr>
                    </a:p>
                  </a:txBody>
                  <a:tcPr marL="0" marR="0" marT="0" marB="0" anchor="b"/>
                </a:tc>
                <a:tc hMerge="1">
                  <a:txBody>
                    <a:bodyPr/>
                    <a:lstStyle/>
                    <a:p>
                      <a:pPr algn="l" fontAlgn="b"/>
                      <a:endParaRPr lang="en-GB" sz="1100" b="0" i="0" u="none" strike="noStrike" dirty="0">
                        <a:solidFill>
                          <a:srgbClr val="003C64"/>
                        </a:solidFill>
                        <a:effectLst/>
                        <a:latin typeface="Calibri" panose="020F0502020204030204" pitchFamily="34" charset="0"/>
                      </a:endParaRPr>
                    </a:p>
                  </a:txBody>
                  <a:tcPr marL="0" marR="0" marT="0" marB="0" anchor="b"/>
                </a:tc>
                <a:extLst>
                  <a:ext uri="{0D108BD9-81ED-4DB2-BD59-A6C34878D82A}">
                    <a16:rowId xmlns:a16="http://schemas.microsoft.com/office/drawing/2014/main" val="381718539"/>
                  </a:ext>
                </a:extLst>
              </a:tr>
              <a:tr h="205740">
                <a:tc>
                  <a:txBody>
                    <a:bodyPr/>
                    <a:lstStyle/>
                    <a:p>
                      <a:pPr algn="l" fontAlgn="b"/>
                      <a:endParaRPr lang="en-GB" sz="700" b="0" i="0" u="none" strike="noStrike">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dirty="0">
                          <a:effectLst/>
                        </a:rPr>
                        <a:t>2023</a:t>
                      </a:r>
                      <a:endParaRPr lang="en-GB" sz="700" b="1"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dirty="0">
                          <a:effectLst/>
                        </a:rPr>
                        <a:t>2029</a:t>
                      </a:r>
                      <a:endParaRPr lang="en-GB" sz="700" b="1"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dirty="0">
                          <a:effectLst/>
                        </a:rPr>
                        <a:t>CAGR (% 2023-2029)</a:t>
                      </a:r>
                      <a:endParaRPr lang="en-GB" sz="700" b="0" i="0" u="none" strike="noStrike" dirty="0">
                        <a:solidFill>
                          <a:srgbClr val="003C64"/>
                        </a:solidFill>
                        <a:effectLst/>
                        <a:latin typeface="Calibri" panose="020F0502020204030204" pitchFamily="34" charset="0"/>
                      </a:endParaRPr>
                    </a:p>
                  </a:txBody>
                  <a:tcPr marL="0" marR="0" marT="0" marB="0" anchor="b"/>
                </a:tc>
                <a:extLst>
                  <a:ext uri="{0D108BD9-81ED-4DB2-BD59-A6C34878D82A}">
                    <a16:rowId xmlns:a16="http://schemas.microsoft.com/office/drawing/2014/main" val="1000056292"/>
                  </a:ext>
                </a:extLst>
              </a:tr>
              <a:tr h="141584">
                <a:tc>
                  <a:txBody>
                    <a:bodyPr/>
                    <a:lstStyle/>
                    <a:p>
                      <a:pPr algn="l" fontAlgn="b"/>
                      <a:r>
                        <a:rPr lang="en-GB" sz="700" u="none" strike="noStrike" dirty="0">
                          <a:effectLst/>
                        </a:rPr>
                        <a:t>US</a:t>
                      </a:r>
                      <a:endParaRPr lang="en-GB" sz="700" b="0"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27,721</a:t>
                      </a:r>
                    </a:p>
                  </a:txBody>
                  <a:tcPr marL="0" marR="0" marT="0" marB="0" anchor="b"/>
                </a:tc>
                <a:tc>
                  <a:txBody>
                    <a:bodyPr/>
                    <a:lstStyle/>
                    <a:p>
                      <a:pPr algn="ctr" fontAlgn="b"/>
                      <a:r>
                        <a:rPr lang="en-GB" sz="700" u="none" strike="noStrike" kern="1200">
                          <a:solidFill>
                            <a:schemeClr val="tx1"/>
                          </a:solidFill>
                          <a:effectLst/>
                          <a:latin typeface="+mn-lt"/>
                          <a:ea typeface="+mn-ea"/>
                          <a:cs typeface="+mn-cs"/>
                        </a:rPr>
                        <a:t>35,458</a:t>
                      </a:r>
                    </a:p>
                  </a:txBody>
                  <a:tcPr marL="0" marR="0" marT="0" marB="0" anchor="b"/>
                </a:tc>
                <a:tc>
                  <a:txBody>
                    <a:bodyPr/>
                    <a:lstStyle/>
                    <a:p>
                      <a:pPr algn="ctr" fontAlgn="b"/>
                      <a:r>
                        <a:rPr lang="en-GB" sz="700" u="none" strike="noStrike" kern="1200">
                          <a:solidFill>
                            <a:schemeClr val="tx1"/>
                          </a:solidFill>
                          <a:effectLst/>
                          <a:latin typeface="+mn-lt"/>
                          <a:ea typeface="+mn-ea"/>
                          <a:cs typeface="+mn-cs"/>
                        </a:rPr>
                        <a:t>4.2</a:t>
                      </a:r>
                    </a:p>
                  </a:txBody>
                  <a:tcPr marL="0" marR="0" marT="0" marB="0" anchor="b"/>
                </a:tc>
                <a:extLst>
                  <a:ext uri="{0D108BD9-81ED-4DB2-BD59-A6C34878D82A}">
                    <a16:rowId xmlns:a16="http://schemas.microsoft.com/office/drawing/2014/main" val="2975069240"/>
                  </a:ext>
                </a:extLst>
              </a:tr>
              <a:tr h="141584">
                <a:tc>
                  <a:txBody>
                    <a:bodyPr/>
                    <a:lstStyle/>
                    <a:p>
                      <a:pPr algn="l" fontAlgn="b"/>
                      <a:r>
                        <a:rPr lang="en-GB" sz="700" u="none" strike="noStrike">
                          <a:effectLst/>
                        </a:rPr>
                        <a:t>EU</a:t>
                      </a:r>
                      <a:endParaRPr lang="en-GB" sz="700" b="0" i="0" u="none" strike="noStrike">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kern="1200">
                          <a:solidFill>
                            <a:schemeClr val="tx1"/>
                          </a:solidFill>
                          <a:effectLst/>
                          <a:latin typeface="+mn-lt"/>
                          <a:ea typeface="+mn-ea"/>
                          <a:cs typeface="+mn-cs"/>
                        </a:rPr>
                        <a:t>18,579</a:t>
                      </a: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23,374</a:t>
                      </a:r>
                    </a:p>
                  </a:txBody>
                  <a:tcPr marL="0" marR="0" marT="0" marB="0" anchor="b"/>
                </a:tc>
                <a:tc>
                  <a:txBody>
                    <a:bodyPr/>
                    <a:lstStyle/>
                    <a:p>
                      <a:pPr algn="ctr" fontAlgn="b"/>
                      <a:r>
                        <a:rPr lang="en-GB" sz="700" u="none" strike="noStrike" kern="1200">
                          <a:solidFill>
                            <a:schemeClr val="tx1"/>
                          </a:solidFill>
                          <a:effectLst/>
                          <a:latin typeface="+mn-lt"/>
                          <a:ea typeface="+mn-ea"/>
                          <a:cs typeface="+mn-cs"/>
                        </a:rPr>
                        <a:t>3.9</a:t>
                      </a:r>
                    </a:p>
                  </a:txBody>
                  <a:tcPr marL="0" marR="0" marT="0" marB="0" anchor="b"/>
                </a:tc>
                <a:extLst>
                  <a:ext uri="{0D108BD9-81ED-4DB2-BD59-A6C34878D82A}">
                    <a16:rowId xmlns:a16="http://schemas.microsoft.com/office/drawing/2014/main" val="421270583"/>
                  </a:ext>
                </a:extLst>
              </a:tr>
              <a:tr h="141584">
                <a:tc>
                  <a:txBody>
                    <a:bodyPr/>
                    <a:lstStyle/>
                    <a:p>
                      <a:pPr algn="l" fontAlgn="b"/>
                      <a:r>
                        <a:rPr lang="en-GB" sz="700" u="none" strike="noStrike" dirty="0">
                          <a:effectLst/>
                        </a:rPr>
                        <a:t>Global South</a:t>
                      </a:r>
                      <a:endParaRPr lang="en-GB" sz="700" b="0"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kern="1200">
                          <a:solidFill>
                            <a:schemeClr val="tx1"/>
                          </a:solidFill>
                          <a:effectLst/>
                          <a:latin typeface="+mn-lt"/>
                          <a:ea typeface="+mn-ea"/>
                          <a:cs typeface="+mn-cs"/>
                        </a:rPr>
                        <a:t>22,130</a:t>
                      </a: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31,173</a:t>
                      </a: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5.9</a:t>
                      </a:r>
                    </a:p>
                  </a:txBody>
                  <a:tcPr marL="0" marR="0" marT="0" marB="0" anchor="b"/>
                </a:tc>
                <a:extLst>
                  <a:ext uri="{0D108BD9-81ED-4DB2-BD59-A6C34878D82A}">
                    <a16:rowId xmlns:a16="http://schemas.microsoft.com/office/drawing/2014/main" val="3290795376"/>
                  </a:ext>
                </a:extLst>
              </a:tr>
            </a:tbl>
          </a:graphicData>
        </a:graphic>
      </p:graphicFrame>
      <p:graphicFrame>
        <p:nvGraphicFramePr>
          <p:cNvPr id="11" name="Content Placeholder 10">
            <a:extLst>
              <a:ext uri="{FF2B5EF4-FFF2-40B4-BE49-F238E27FC236}">
                <a16:creationId xmlns:a16="http://schemas.microsoft.com/office/drawing/2014/main" id="{0D70AD2F-B6C2-4869-8E75-2EFEADB3295F}"/>
              </a:ext>
            </a:extLst>
          </p:cNvPr>
          <p:cNvGraphicFramePr>
            <a:graphicFrameLocks/>
          </p:cNvGraphicFramePr>
          <p:nvPr/>
        </p:nvGraphicFramePr>
        <p:xfrm>
          <a:off x="3813068" y="2744088"/>
          <a:ext cx="2489529" cy="827120"/>
        </p:xfrm>
        <a:graphic>
          <a:graphicData uri="http://schemas.openxmlformats.org/drawingml/2006/table">
            <a:tbl>
              <a:tblPr>
                <a:tableStyleId>{0E3FDE45-AF77-4B5C-9715-49D594BDF05E}</a:tableStyleId>
              </a:tblPr>
              <a:tblGrid>
                <a:gridCol w="770144">
                  <a:extLst>
                    <a:ext uri="{9D8B030D-6E8A-4147-A177-3AD203B41FA5}">
                      <a16:colId xmlns:a16="http://schemas.microsoft.com/office/drawing/2014/main" val="2252770962"/>
                    </a:ext>
                  </a:extLst>
                </a:gridCol>
                <a:gridCol w="573128">
                  <a:extLst>
                    <a:ext uri="{9D8B030D-6E8A-4147-A177-3AD203B41FA5}">
                      <a16:colId xmlns:a16="http://schemas.microsoft.com/office/drawing/2014/main" val="2714387045"/>
                    </a:ext>
                  </a:extLst>
                </a:gridCol>
                <a:gridCol w="573128">
                  <a:extLst>
                    <a:ext uri="{9D8B030D-6E8A-4147-A177-3AD203B41FA5}">
                      <a16:colId xmlns:a16="http://schemas.microsoft.com/office/drawing/2014/main" val="1667986979"/>
                    </a:ext>
                  </a:extLst>
                </a:gridCol>
                <a:gridCol w="573128">
                  <a:extLst>
                    <a:ext uri="{9D8B030D-6E8A-4147-A177-3AD203B41FA5}">
                      <a16:colId xmlns:a16="http://schemas.microsoft.com/office/drawing/2014/main" val="3937246203"/>
                    </a:ext>
                  </a:extLst>
                </a:gridCol>
              </a:tblGrid>
              <a:tr h="159093">
                <a:tc gridSpan="4">
                  <a:txBody>
                    <a:bodyPr/>
                    <a:lstStyle/>
                    <a:p>
                      <a:pPr algn="l" fontAlgn="b"/>
                      <a:r>
                        <a:rPr lang="en-GB" sz="700" b="1" u="none" strike="noStrike" dirty="0">
                          <a:effectLst/>
                        </a:rPr>
                        <a:t>GDP per capita, PPP</a:t>
                      </a:r>
                      <a:endParaRPr lang="en-GB" sz="700" b="1" i="0" u="none" strike="noStrike" dirty="0">
                        <a:solidFill>
                          <a:srgbClr val="003C64"/>
                        </a:solidFill>
                        <a:effectLst/>
                        <a:latin typeface="Calibri" panose="020F0502020204030204" pitchFamily="34" charset="0"/>
                      </a:endParaRPr>
                    </a:p>
                  </a:txBody>
                  <a:tcPr marL="0" marR="0" marT="0" marB="0" anchor="b"/>
                </a:tc>
                <a:tc hMerge="1">
                  <a:txBody>
                    <a:bodyPr/>
                    <a:lstStyle/>
                    <a:p>
                      <a:endParaRPr lang="en-GB"/>
                    </a:p>
                  </a:txBody>
                  <a:tcPr/>
                </a:tc>
                <a:tc hMerge="1">
                  <a:txBody>
                    <a:bodyPr/>
                    <a:lstStyle/>
                    <a:p>
                      <a:pPr algn="l" fontAlgn="b"/>
                      <a:endParaRPr lang="en-GB" sz="900" b="0" i="0" u="none" strike="noStrike" dirty="0">
                        <a:solidFill>
                          <a:srgbClr val="003C64"/>
                        </a:solidFill>
                        <a:effectLst/>
                        <a:latin typeface="Calibri" panose="020F0502020204030204" pitchFamily="34" charset="0"/>
                      </a:endParaRPr>
                    </a:p>
                  </a:txBody>
                  <a:tcPr marL="0" marR="0" marT="0" marB="0" anchor="b"/>
                </a:tc>
                <a:tc hMerge="1">
                  <a:txBody>
                    <a:bodyPr/>
                    <a:lstStyle/>
                    <a:p>
                      <a:pPr algn="l" fontAlgn="b"/>
                      <a:endParaRPr lang="en-GB" sz="900" b="0" i="0" u="none" strike="noStrike" dirty="0">
                        <a:solidFill>
                          <a:srgbClr val="003C64"/>
                        </a:solidFill>
                        <a:effectLst/>
                        <a:latin typeface="Calibri" panose="020F0502020204030204" pitchFamily="34" charset="0"/>
                      </a:endParaRPr>
                    </a:p>
                  </a:txBody>
                  <a:tcPr marL="0" marR="0" marT="0" marB="0" anchor="b"/>
                </a:tc>
                <a:extLst>
                  <a:ext uri="{0D108BD9-81ED-4DB2-BD59-A6C34878D82A}">
                    <a16:rowId xmlns:a16="http://schemas.microsoft.com/office/drawing/2014/main" val="4028559914"/>
                  </a:ext>
                </a:extLst>
              </a:tr>
              <a:tr h="236574">
                <a:tc>
                  <a:txBody>
                    <a:bodyPr/>
                    <a:lstStyle/>
                    <a:p>
                      <a:pPr algn="l" fontAlgn="b"/>
                      <a:endParaRPr lang="en-GB" sz="700" b="0"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dirty="0">
                          <a:effectLst/>
                        </a:rPr>
                        <a:t>2023</a:t>
                      </a:r>
                      <a:endParaRPr lang="en-GB" sz="700" b="1"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a:effectLst/>
                        </a:rPr>
                        <a:t>2029</a:t>
                      </a:r>
                      <a:endParaRPr lang="en-GB" sz="700" b="1" i="0" u="none" strike="noStrike">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dirty="0">
                          <a:effectLst/>
                        </a:rPr>
                        <a:t>Ratio: 2029/2023</a:t>
                      </a:r>
                      <a:endParaRPr lang="en-GB" sz="700" b="0" i="0" u="none" strike="noStrike" dirty="0">
                        <a:solidFill>
                          <a:srgbClr val="003C64"/>
                        </a:solidFill>
                        <a:effectLst/>
                        <a:latin typeface="Calibri" panose="020F0502020204030204" pitchFamily="34" charset="0"/>
                      </a:endParaRPr>
                    </a:p>
                  </a:txBody>
                  <a:tcPr marL="0" marR="0" marT="0" marB="0" anchor="b"/>
                </a:tc>
                <a:extLst>
                  <a:ext uri="{0D108BD9-81ED-4DB2-BD59-A6C34878D82A}">
                    <a16:rowId xmlns:a16="http://schemas.microsoft.com/office/drawing/2014/main" val="524321959"/>
                  </a:ext>
                </a:extLst>
              </a:tr>
              <a:tr h="143818">
                <a:tc>
                  <a:txBody>
                    <a:bodyPr/>
                    <a:lstStyle/>
                    <a:p>
                      <a:pPr algn="l" fontAlgn="b"/>
                      <a:r>
                        <a:rPr lang="en-GB" sz="700" u="none" strike="noStrike" dirty="0">
                          <a:effectLst/>
                        </a:rPr>
                        <a:t>US</a:t>
                      </a:r>
                      <a:endParaRPr lang="en-GB" sz="700" b="0" i="0" u="none" strike="noStrike" dirty="0">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82,715</a:t>
                      </a:r>
                    </a:p>
                  </a:txBody>
                  <a:tcPr marL="0" marR="0" marT="0" marB="0" anchor="b"/>
                </a:tc>
                <a:tc>
                  <a:txBody>
                    <a:bodyPr/>
                    <a:lstStyle/>
                    <a:p>
                      <a:pPr algn="ctr" fontAlgn="b"/>
                      <a:r>
                        <a:rPr lang="en-GB" sz="700" u="none" strike="noStrike" kern="1200">
                          <a:solidFill>
                            <a:schemeClr val="tx1"/>
                          </a:solidFill>
                          <a:effectLst/>
                          <a:latin typeface="+mn-lt"/>
                          <a:ea typeface="+mn-ea"/>
                          <a:cs typeface="+mn-cs"/>
                        </a:rPr>
                        <a:t>102,987</a:t>
                      </a:r>
                    </a:p>
                  </a:txBody>
                  <a:tcPr marL="0" marR="0" marT="0" marB="0" anchor="b"/>
                </a:tc>
                <a:tc>
                  <a:txBody>
                    <a:bodyPr/>
                    <a:lstStyle/>
                    <a:p>
                      <a:pPr algn="ctr" fontAlgn="b"/>
                      <a:r>
                        <a:rPr lang="en-GB" sz="700" u="none" strike="noStrike" kern="1200">
                          <a:solidFill>
                            <a:schemeClr val="tx1"/>
                          </a:solidFill>
                          <a:effectLst/>
                          <a:latin typeface="+mn-lt"/>
                          <a:ea typeface="+mn-ea"/>
                          <a:cs typeface="+mn-cs"/>
                        </a:rPr>
                        <a:t>1.25</a:t>
                      </a:r>
                    </a:p>
                  </a:txBody>
                  <a:tcPr marL="0" marR="0" marT="0" marB="0" anchor="b"/>
                </a:tc>
                <a:extLst>
                  <a:ext uri="{0D108BD9-81ED-4DB2-BD59-A6C34878D82A}">
                    <a16:rowId xmlns:a16="http://schemas.microsoft.com/office/drawing/2014/main" val="3174707008"/>
                  </a:ext>
                </a:extLst>
              </a:tr>
              <a:tr h="143818">
                <a:tc>
                  <a:txBody>
                    <a:bodyPr/>
                    <a:lstStyle/>
                    <a:p>
                      <a:pPr algn="l" fontAlgn="b"/>
                      <a:r>
                        <a:rPr lang="en-GB" sz="700" u="none" strike="noStrike">
                          <a:effectLst/>
                        </a:rPr>
                        <a:t>EU</a:t>
                      </a:r>
                      <a:endParaRPr lang="en-GB" sz="700" b="0" i="0" u="none" strike="noStrike">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60,688</a:t>
                      </a: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73,751</a:t>
                      </a: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1.22</a:t>
                      </a:r>
                    </a:p>
                  </a:txBody>
                  <a:tcPr marL="0" marR="0" marT="0" marB="0" anchor="b"/>
                </a:tc>
                <a:extLst>
                  <a:ext uri="{0D108BD9-81ED-4DB2-BD59-A6C34878D82A}">
                    <a16:rowId xmlns:a16="http://schemas.microsoft.com/office/drawing/2014/main" val="2953103659"/>
                  </a:ext>
                </a:extLst>
              </a:tr>
              <a:tr h="143818">
                <a:tc>
                  <a:txBody>
                    <a:bodyPr/>
                    <a:lstStyle/>
                    <a:p>
                      <a:pPr algn="l" fontAlgn="b"/>
                      <a:r>
                        <a:rPr lang="en-GB" sz="700" u="none" strike="noStrike">
                          <a:effectLst/>
                        </a:rPr>
                        <a:t>Global South</a:t>
                      </a:r>
                      <a:endParaRPr lang="en-GB" sz="700" b="0" i="0" u="none" strike="noStrike">
                        <a:solidFill>
                          <a:srgbClr val="003C64"/>
                        </a:solidFill>
                        <a:effectLst/>
                        <a:latin typeface="Calibri" panose="020F0502020204030204" pitchFamily="34" charset="0"/>
                      </a:endParaRPr>
                    </a:p>
                  </a:txBody>
                  <a:tcPr marL="0" marR="0" marT="0" marB="0" anchor="b"/>
                </a:tc>
                <a:tc>
                  <a:txBody>
                    <a:bodyPr/>
                    <a:lstStyle/>
                    <a:p>
                      <a:pPr algn="ctr" fontAlgn="b"/>
                      <a:r>
                        <a:rPr lang="en-GB" sz="700" u="none" strike="noStrike" kern="1200">
                          <a:solidFill>
                            <a:schemeClr val="tx1"/>
                          </a:solidFill>
                          <a:effectLst/>
                          <a:latin typeface="+mn-lt"/>
                          <a:ea typeface="+mn-ea"/>
                          <a:cs typeface="+mn-cs"/>
                        </a:rPr>
                        <a:t>25,457</a:t>
                      </a:r>
                    </a:p>
                  </a:txBody>
                  <a:tcPr marL="0" marR="0" marT="0" marB="0" anchor="b"/>
                </a:tc>
                <a:tc>
                  <a:txBody>
                    <a:bodyPr/>
                    <a:lstStyle/>
                    <a:p>
                      <a:pPr algn="ctr" fontAlgn="b"/>
                      <a:r>
                        <a:rPr lang="en-GB" sz="700" u="none" strike="noStrike" kern="1200">
                          <a:solidFill>
                            <a:schemeClr val="tx1"/>
                          </a:solidFill>
                          <a:effectLst/>
                          <a:latin typeface="+mn-lt"/>
                          <a:ea typeface="+mn-ea"/>
                          <a:cs typeface="+mn-cs"/>
                        </a:rPr>
                        <a:t>32,275</a:t>
                      </a:r>
                    </a:p>
                  </a:txBody>
                  <a:tcPr marL="0" marR="0" marT="0" marB="0" anchor="b"/>
                </a:tc>
                <a:tc>
                  <a:txBody>
                    <a:bodyPr/>
                    <a:lstStyle/>
                    <a:p>
                      <a:pPr algn="ctr" fontAlgn="b"/>
                      <a:r>
                        <a:rPr lang="en-GB" sz="700" u="none" strike="noStrike" kern="1200" dirty="0">
                          <a:solidFill>
                            <a:schemeClr val="tx1"/>
                          </a:solidFill>
                          <a:effectLst/>
                          <a:latin typeface="+mn-lt"/>
                          <a:ea typeface="+mn-ea"/>
                          <a:cs typeface="+mn-cs"/>
                        </a:rPr>
                        <a:t>1.27</a:t>
                      </a:r>
                    </a:p>
                  </a:txBody>
                  <a:tcPr marL="0" marR="0" marT="0" marB="0" anchor="b"/>
                </a:tc>
                <a:extLst>
                  <a:ext uri="{0D108BD9-81ED-4DB2-BD59-A6C34878D82A}">
                    <a16:rowId xmlns:a16="http://schemas.microsoft.com/office/drawing/2014/main" val="484206437"/>
                  </a:ext>
                </a:extLst>
              </a:tr>
            </a:tbl>
          </a:graphicData>
        </a:graphic>
      </p:graphicFrame>
      <p:sp>
        <p:nvSpPr>
          <p:cNvPr id="12" name="TextBox 11">
            <a:extLst>
              <a:ext uri="{FF2B5EF4-FFF2-40B4-BE49-F238E27FC236}">
                <a16:creationId xmlns:a16="http://schemas.microsoft.com/office/drawing/2014/main" id="{A04D5F49-EBDB-4AA0-AA0A-CAFAEC60C37A}"/>
              </a:ext>
            </a:extLst>
          </p:cNvPr>
          <p:cNvSpPr txBox="1"/>
          <p:nvPr/>
        </p:nvSpPr>
        <p:spPr>
          <a:xfrm>
            <a:off x="4486103" y="1509205"/>
            <a:ext cx="1143460" cy="2308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GB" sz="900" dirty="0"/>
              <a:t>Market size</a:t>
            </a:r>
          </a:p>
        </p:txBody>
      </p:sp>
      <p:graphicFrame>
        <p:nvGraphicFramePr>
          <p:cNvPr id="18" name="Content Placeholder 12">
            <a:extLst>
              <a:ext uri="{FF2B5EF4-FFF2-40B4-BE49-F238E27FC236}">
                <a16:creationId xmlns:a16="http://schemas.microsoft.com/office/drawing/2014/main" id="{49248FCD-A632-4D84-BF78-29ED0D4B1463}"/>
              </a:ext>
            </a:extLst>
          </p:cNvPr>
          <p:cNvGraphicFramePr>
            <a:graphicFrameLocks noGrp="1"/>
          </p:cNvGraphicFramePr>
          <p:nvPr>
            <p:ph sz="half" idx="1"/>
          </p:nvPr>
        </p:nvGraphicFramePr>
        <p:xfrm>
          <a:off x="321470" y="1482329"/>
          <a:ext cx="3050381" cy="22002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37395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B27EC9B-52D5-421A-9D52-42454A5A49DE}"/>
              </a:ext>
            </a:extLst>
          </p:cNvPr>
          <p:cNvSpPr>
            <a:spLocks noGrp="1"/>
          </p:cNvSpPr>
          <p:nvPr>
            <p:ph type="title"/>
          </p:nvPr>
        </p:nvSpPr>
        <p:spPr/>
        <p:txBody>
          <a:bodyPr>
            <a:normAutofit fontScale="90000"/>
          </a:bodyPr>
          <a:lstStyle/>
          <a:p>
            <a:r>
              <a:rPr lang="en-GB" dirty="0"/>
              <a:t>China Inflation Picture</a:t>
            </a:r>
            <a:br>
              <a:rPr lang="en-GB" dirty="0"/>
            </a:br>
            <a:endParaRPr lang="en-GB" dirty="0"/>
          </a:p>
        </p:txBody>
      </p:sp>
      <p:sp>
        <p:nvSpPr>
          <p:cNvPr id="4" name="Footer Placeholder 3">
            <a:extLst>
              <a:ext uri="{FF2B5EF4-FFF2-40B4-BE49-F238E27FC236}">
                <a16:creationId xmlns:a16="http://schemas.microsoft.com/office/drawing/2014/main" id="{86AF3CDE-E5DB-4F53-8753-2E97ECB3367F}"/>
              </a:ext>
            </a:extLst>
          </p:cNvPr>
          <p:cNvSpPr>
            <a:spLocks noGrp="1"/>
          </p:cNvSpPr>
          <p:nvPr>
            <p:ph type="ftr" sz="quarter" idx="11"/>
          </p:nvPr>
        </p:nvSpPr>
        <p:spPr/>
        <p:txBody>
          <a:bodyPr/>
          <a:lstStyle/>
          <a:p>
            <a:r>
              <a:rPr lang="en-GB"/>
              <a:t>Presentation title  l  00 month 0000</a:t>
            </a:r>
          </a:p>
        </p:txBody>
      </p:sp>
      <p:sp>
        <p:nvSpPr>
          <p:cNvPr id="5" name="Slide Number Placeholder 4">
            <a:extLst>
              <a:ext uri="{FF2B5EF4-FFF2-40B4-BE49-F238E27FC236}">
                <a16:creationId xmlns:a16="http://schemas.microsoft.com/office/drawing/2014/main" id="{ABF84710-D9B2-4A27-8830-856CD4766DE8}"/>
              </a:ext>
            </a:extLst>
          </p:cNvPr>
          <p:cNvSpPr>
            <a:spLocks noGrp="1"/>
          </p:cNvSpPr>
          <p:nvPr>
            <p:ph type="sldNum" sz="quarter" idx="12"/>
          </p:nvPr>
        </p:nvSpPr>
        <p:spPr/>
        <p:txBody>
          <a:bodyPr/>
          <a:lstStyle/>
          <a:p>
            <a:fld id="{B6DA55B2-71C7-D142-9718-47F3DB26F441}" type="slidenum">
              <a:rPr lang="en-GB" smtClean="0"/>
              <a:t>24</a:t>
            </a:fld>
            <a:endParaRPr lang="en-GB" dirty="0"/>
          </a:p>
        </p:txBody>
      </p:sp>
      <p:graphicFrame>
        <p:nvGraphicFramePr>
          <p:cNvPr id="17" name="Content Placeholder 14">
            <a:extLst>
              <a:ext uri="{FF2B5EF4-FFF2-40B4-BE49-F238E27FC236}">
                <a16:creationId xmlns:a16="http://schemas.microsoft.com/office/drawing/2014/main" id="{1539A857-DC37-4618-A5FC-5C432037F611}"/>
              </a:ext>
            </a:extLst>
          </p:cNvPr>
          <p:cNvGraphicFramePr>
            <a:graphicFrameLocks noGrp="1"/>
          </p:cNvGraphicFramePr>
          <p:nvPr>
            <p:ph sz="half" idx="2"/>
          </p:nvPr>
        </p:nvGraphicFramePr>
        <p:xfrm>
          <a:off x="3486151" y="1482329"/>
          <a:ext cx="3050381" cy="2200275"/>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0F42CD0A-6317-4CBF-A8A5-B0407E248EC7}"/>
              </a:ext>
            </a:extLst>
          </p:cNvPr>
          <p:cNvPicPr>
            <a:picLocks noChangeAspect="1"/>
          </p:cNvPicPr>
          <p:nvPr/>
        </p:nvPicPr>
        <p:blipFill>
          <a:blip r:embed="rId3"/>
          <a:stretch>
            <a:fillRect/>
          </a:stretch>
        </p:blipFill>
        <p:spPr>
          <a:xfrm>
            <a:off x="707231" y="720000"/>
            <a:ext cx="5443538" cy="3671025"/>
          </a:xfrm>
          <a:prstGeom prst="rect">
            <a:avLst/>
          </a:prstGeom>
        </p:spPr>
      </p:pic>
      <p:sp>
        <p:nvSpPr>
          <p:cNvPr id="10" name="Content Placeholder 9">
            <a:extLst>
              <a:ext uri="{FF2B5EF4-FFF2-40B4-BE49-F238E27FC236}">
                <a16:creationId xmlns:a16="http://schemas.microsoft.com/office/drawing/2014/main" id="{55968B6E-2797-41AD-9C43-F98B3AE970A9}"/>
              </a:ext>
            </a:extLst>
          </p:cNvPr>
          <p:cNvSpPr>
            <a:spLocks noGrp="1"/>
          </p:cNvSpPr>
          <p:nvPr>
            <p:ph sz="quarter" idx="14"/>
          </p:nvPr>
        </p:nvSpPr>
        <p:spPr/>
        <p:txBody>
          <a:bodyPr/>
          <a:lstStyle/>
          <a:p>
            <a:endParaRPr lang="en-IE"/>
          </a:p>
        </p:txBody>
      </p:sp>
    </p:spTree>
    <p:extLst>
      <p:ext uri="{BB962C8B-B14F-4D97-AF65-F5344CB8AC3E}">
        <p14:creationId xmlns:p14="http://schemas.microsoft.com/office/powerpoint/2010/main" val="308826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B27EC9B-52D5-421A-9D52-42454A5A49DE}"/>
              </a:ext>
            </a:extLst>
          </p:cNvPr>
          <p:cNvSpPr>
            <a:spLocks noGrp="1"/>
          </p:cNvSpPr>
          <p:nvPr>
            <p:ph type="title"/>
          </p:nvPr>
        </p:nvSpPr>
        <p:spPr/>
        <p:txBody>
          <a:bodyPr>
            <a:normAutofit fontScale="90000"/>
          </a:bodyPr>
          <a:lstStyle/>
          <a:p>
            <a:r>
              <a:rPr lang="en-GB" dirty="0"/>
              <a:t>China Inflation Picture</a:t>
            </a:r>
            <a:br>
              <a:rPr lang="en-GB" dirty="0"/>
            </a:br>
            <a:endParaRPr lang="en-GB" dirty="0"/>
          </a:p>
        </p:txBody>
      </p:sp>
      <p:sp>
        <p:nvSpPr>
          <p:cNvPr id="4" name="Footer Placeholder 3">
            <a:extLst>
              <a:ext uri="{FF2B5EF4-FFF2-40B4-BE49-F238E27FC236}">
                <a16:creationId xmlns:a16="http://schemas.microsoft.com/office/drawing/2014/main" id="{86AF3CDE-E5DB-4F53-8753-2E97ECB3367F}"/>
              </a:ext>
            </a:extLst>
          </p:cNvPr>
          <p:cNvSpPr>
            <a:spLocks noGrp="1"/>
          </p:cNvSpPr>
          <p:nvPr>
            <p:ph type="ftr" sz="quarter" idx="11"/>
          </p:nvPr>
        </p:nvSpPr>
        <p:spPr/>
        <p:txBody>
          <a:bodyPr/>
          <a:lstStyle/>
          <a:p>
            <a:r>
              <a:rPr lang="en-GB"/>
              <a:t>Presentation title  l  00 month 0000</a:t>
            </a:r>
          </a:p>
        </p:txBody>
      </p:sp>
      <p:sp>
        <p:nvSpPr>
          <p:cNvPr id="5" name="Slide Number Placeholder 4">
            <a:extLst>
              <a:ext uri="{FF2B5EF4-FFF2-40B4-BE49-F238E27FC236}">
                <a16:creationId xmlns:a16="http://schemas.microsoft.com/office/drawing/2014/main" id="{ABF84710-D9B2-4A27-8830-856CD4766DE8}"/>
              </a:ext>
            </a:extLst>
          </p:cNvPr>
          <p:cNvSpPr>
            <a:spLocks noGrp="1"/>
          </p:cNvSpPr>
          <p:nvPr>
            <p:ph type="sldNum" sz="quarter" idx="12"/>
          </p:nvPr>
        </p:nvSpPr>
        <p:spPr/>
        <p:txBody>
          <a:bodyPr/>
          <a:lstStyle/>
          <a:p>
            <a:fld id="{B6DA55B2-71C7-D142-9718-47F3DB26F441}" type="slidenum">
              <a:rPr lang="en-GB" smtClean="0"/>
              <a:t>25</a:t>
            </a:fld>
            <a:endParaRPr lang="en-GB" dirty="0"/>
          </a:p>
        </p:txBody>
      </p:sp>
      <p:sp>
        <p:nvSpPr>
          <p:cNvPr id="12" name="Content Placeholder 11">
            <a:extLst>
              <a:ext uri="{FF2B5EF4-FFF2-40B4-BE49-F238E27FC236}">
                <a16:creationId xmlns:a16="http://schemas.microsoft.com/office/drawing/2014/main" id="{E1290D39-AE1D-461E-8C1E-ED27BDEF466D}"/>
              </a:ext>
            </a:extLst>
          </p:cNvPr>
          <p:cNvSpPr>
            <a:spLocks noGrp="1"/>
          </p:cNvSpPr>
          <p:nvPr>
            <p:ph sz="quarter" idx="14"/>
          </p:nvPr>
        </p:nvSpPr>
        <p:spPr/>
        <p:txBody>
          <a:bodyPr/>
          <a:lstStyle/>
          <a:p>
            <a:r>
              <a:rPr lang="en-GB" dirty="0"/>
              <a:t>Source: S&amp;P, CEIC, Amundi Investment Institute </a:t>
            </a:r>
          </a:p>
        </p:txBody>
      </p:sp>
      <p:graphicFrame>
        <p:nvGraphicFramePr>
          <p:cNvPr id="17" name="Content Placeholder 14">
            <a:extLst>
              <a:ext uri="{FF2B5EF4-FFF2-40B4-BE49-F238E27FC236}">
                <a16:creationId xmlns:a16="http://schemas.microsoft.com/office/drawing/2014/main" id="{1539A857-DC37-4618-A5FC-5C432037F611}"/>
              </a:ext>
            </a:extLst>
          </p:cNvPr>
          <p:cNvGraphicFramePr>
            <a:graphicFrameLocks noGrp="1"/>
          </p:cNvGraphicFramePr>
          <p:nvPr>
            <p:ph sz="half" idx="2"/>
          </p:nvPr>
        </p:nvGraphicFramePr>
        <p:xfrm>
          <a:off x="3486151" y="1482329"/>
          <a:ext cx="3050381" cy="220027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B885DE4D-9326-44A4-A801-FF88325EDF65}"/>
              </a:ext>
            </a:extLst>
          </p:cNvPr>
          <p:cNvPicPr>
            <a:picLocks noChangeAspect="1"/>
          </p:cNvPicPr>
          <p:nvPr/>
        </p:nvPicPr>
        <p:blipFill>
          <a:blip r:embed="rId3"/>
          <a:stretch>
            <a:fillRect/>
          </a:stretch>
        </p:blipFill>
        <p:spPr>
          <a:xfrm>
            <a:off x="597539" y="1110789"/>
            <a:ext cx="5414963" cy="2400300"/>
          </a:xfrm>
          <a:prstGeom prst="rect">
            <a:avLst/>
          </a:prstGeom>
        </p:spPr>
      </p:pic>
    </p:spTree>
    <p:extLst>
      <p:ext uri="{BB962C8B-B14F-4D97-AF65-F5344CB8AC3E}">
        <p14:creationId xmlns:p14="http://schemas.microsoft.com/office/powerpoint/2010/main" val="1436670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49985" y="536516"/>
            <a:ext cx="4757109" cy="206628"/>
          </a:xfrm>
        </p:spPr>
        <p:txBody>
          <a:bodyPr>
            <a:normAutofit/>
          </a:bodyPr>
          <a:lstStyle/>
          <a:p>
            <a:r>
              <a:rPr lang="en-GB" sz="1125" spc="21" dirty="0"/>
              <a:t>Trump Tariffs Impact</a:t>
            </a:r>
          </a:p>
        </p:txBody>
      </p:sp>
      <p:sp>
        <p:nvSpPr>
          <p:cNvPr id="7" name="TextBox 6"/>
          <p:cNvSpPr txBox="1"/>
          <p:nvPr/>
        </p:nvSpPr>
        <p:spPr>
          <a:xfrm>
            <a:off x="751691" y="4455942"/>
            <a:ext cx="4576500" cy="161583"/>
          </a:xfrm>
          <a:prstGeom prst="rect">
            <a:avLst/>
          </a:prstGeom>
          <a:noFill/>
        </p:spPr>
        <p:txBody>
          <a:bodyPr wrap="square" lIns="0" rtlCol="0" anchor="ctr" anchorCtr="0">
            <a:spAutoFit/>
          </a:bodyPr>
          <a:lstStyle/>
          <a:p>
            <a:pPr marL="3572" algn="just"/>
            <a:r>
              <a:rPr lang="en-US" sz="450" dirty="0">
                <a:solidFill>
                  <a:schemeClr val="bg2">
                    <a:lumMod val="50000"/>
                  </a:schemeClr>
                </a:solidFill>
              </a:rPr>
              <a:t>Source: </a:t>
            </a:r>
            <a:r>
              <a:rPr lang="en-GB" sz="450" dirty="0">
                <a:solidFill>
                  <a:schemeClr val="bg2">
                    <a:lumMod val="50000"/>
                  </a:schemeClr>
                </a:solidFill>
              </a:rPr>
              <a:t>Amundi Investment Institute. </a:t>
            </a:r>
            <a:r>
              <a:rPr lang="en-US" sz="450" dirty="0">
                <a:solidFill>
                  <a:schemeClr val="bg2">
                    <a:lumMod val="50000"/>
                  </a:schemeClr>
                </a:solidFill>
              </a:rPr>
              <a:t>Data is as of 04 November 2024.</a:t>
            </a:r>
          </a:p>
        </p:txBody>
      </p:sp>
      <p:pic>
        <p:nvPicPr>
          <p:cNvPr id="4" name="Picture 3"/>
          <p:cNvPicPr>
            <a:picLocks noChangeAspect="1"/>
          </p:cNvPicPr>
          <p:nvPr/>
        </p:nvPicPr>
        <p:blipFill>
          <a:blip r:embed="rId3"/>
          <a:stretch>
            <a:fillRect/>
          </a:stretch>
        </p:blipFill>
        <p:spPr>
          <a:xfrm>
            <a:off x="270545" y="683448"/>
            <a:ext cx="6435277" cy="4011517"/>
          </a:xfrm>
          <a:prstGeom prst="rect">
            <a:avLst/>
          </a:prstGeom>
        </p:spPr>
      </p:pic>
    </p:spTree>
    <p:extLst>
      <p:ext uri="{BB962C8B-B14F-4D97-AF65-F5344CB8AC3E}">
        <p14:creationId xmlns:p14="http://schemas.microsoft.com/office/powerpoint/2010/main" val="2559700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B27EC9B-52D5-421A-9D52-42454A5A49DE}"/>
              </a:ext>
            </a:extLst>
          </p:cNvPr>
          <p:cNvSpPr>
            <a:spLocks noGrp="1"/>
          </p:cNvSpPr>
          <p:nvPr>
            <p:ph type="title"/>
          </p:nvPr>
        </p:nvSpPr>
        <p:spPr/>
        <p:txBody>
          <a:bodyPr>
            <a:normAutofit/>
          </a:bodyPr>
          <a:lstStyle/>
          <a:p>
            <a:r>
              <a:rPr lang="en-GB" sz="1200" dirty="0"/>
              <a:t>Trump 2.0: decoupling weighs on cyclical and productivity growth</a:t>
            </a:r>
          </a:p>
        </p:txBody>
      </p:sp>
      <p:sp>
        <p:nvSpPr>
          <p:cNvPr id="5" name="Slide Number Placeholder 4">
            <a:extLst>
              <a:ext uri="{FF2B5EF4-FFF2-40B4-BE49-F238E27FC236}">
                <a16:creationId xmlns:a16="http://schemas.microsoft.com/office/drawing/2014/main" id="{ABF84710-D9B2-4A27-8830-856CD4766DE8}"/>
              </a:ext>
            </a:extLst>
          </p:cNvPr>
          <p:cNvSpPr>
            <a:spLocks noGrp="1"/>
          </p:cNvSpPr>
          <p:nvPr>
            <p:ph type="sldNum" sz="quarter" idx="12"/>
          </p:nvPr>
        </p:nvSpPr>
        <p:spPr/>
        <p:txBody>
          <a:bodyPr/>
          <a:lstStyle/>
          <a:p>
            <a:fld id="{B6DA55B2-71C7-D142-9718-47F3DB26F441}" type="slidenum">
              <a:rPr lang="en-GB" smtClean="0"/>
              <a:t>27</a:t>
            </a:fld>
            <a:endParaRPr lang="en-GB" dirty="0"/>
          </a:p>
        </p:txBody>
      </p:sp>
      <p:sp>
        <p:nvSpPr>
          <p:cNvPr id="11" name="Text Placeholder 10">
            <a:extLst>
              <a:ext uri="{FF2B5EF4-FFF2-40B4-BE49-F238E27FC236}">
                <a16:creationId xmlns:a16="http://schemas.microsoft.com/office/drawing/2014/main" id="{12A093A6-63EB-4861-970C-FC378B9FFF3B}"/>
              </a:ext>
            </a:extLst>
          </p:cNvPr>
          <p:cNvSpPr>
            <a:spLocks noGrp="1"/>
          </p:cNvSpPr>
          <p:nvPr>
            <p:ph type="body" sz="quarter" idx="13"/>
          </p:nvPr>
        </p:nvSpPr>
        <p:spPr>
          <a:xfrm>
            <a:off x="321299" y="759018"/>
            <a:ext cx="6215400" cy="229500"/>
          </a:xfrm>
        </p:spPr>
        <p:txBody>
          <a:bodyPr/>
          <a:lstStyle/>
          <a:p>
            <a:r>
              <a:rPr lang="en-GB" dirty="0"/>
              <a:t>T</a:t>
            </a:r>
            <a:r>
              <a:rPr lang="en-US" altLang="zh-CN" dirty="0" err="1"/>
              <a:t>rade</a:t>
            </a:r>
            <a:r>
              <a:rPr lang="en-US" altLang="zh-CN" dirty="0"/>
              <a:t> r</a:t>
            </a:r>
            <a:r>
              <a:rPr lang="en-GB" dirty="0" err="1"/>
              <a:t>erouting</a:t>
            </a:r>
            <a:r>
              <a:rPr lang="en-GB" dirty="0"/>
              <a:t>, increased fiscal stimulus to offset some US policy impacts, not completely</a:t>
            </a:r>
          </a:p>
        </p:txBody>
      </p:sp>
      <p:graphicFrame>
        <p:nvGraphicFramePr>
          <p:cNvPr id="17" name="Content Placeholder 14">
            <a:extLst>
              <a:ext uri="{FF2B5EF4-FFF2-40B4-BE49-F238E27FC236}">
                <a16:creationId xmlns:a16="http://schemas.microsoft.com/office/drawing/2014/main" id="{1539A857-DC37-4618-A5FC-5C432037F611}"/>
              </a:ext>
            </a:extLst>
          </p:cNvPr>
          <p:cNvGraphicFramePr>
            <a:graphicFrameLocks noGrp="1"/>
          </p:cNvGraphicFramePr>
          <p:nvPr>
            <p:ph sz="half" idx="2"/>
          </p:nvPr>
        </p:nvGraphicFramePr>
        <p:xfrm>
          <a:off x="3486151" y="1482329"/>
          <a:ext cx="3050381" cy="220027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51339C07-B11B-4F9A-8EE3-0BF7C8090821}"/>
              </a:ext>
            </a:extLst>
          </p:cNvPr>
          <p:cNvPicPr>
            <a:picLocks noChangeAspect="1"/>
          </p:cNvPicPr>
          <p:nvPr/>
        </p:nvPicPr>
        <p:blipFill>
          <a:blip r:embed="rId3"/>
          <a:stretch>
            <a:fillRect/>
          </a:stretch>
        </p:blipFill>
        <p:spPr>
          <a:xfrm>
            <a:off x="125016" y="985838"/>
            <a:ext cx="6607969" cy="3171825"/>
          </a:xfrm>
          <a:prstGeom prst="rect">
            <a:avLst/>
          </a:prstGeom>
        </p:spPr>
      </p:pic>
    </p:spTree>
    <p:extLst>
      <p:ext uri="{BB962C8B-B14F-4D97-AF65-F5344CB8AC3E}">
        <p14:creationId xmlns:p14="http://schemas.microsoft.com/office/powerpoint/2010/main" val="325525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6380" y="536516"/>
            <a:ext cx="5310714" cy="206628"/>
          </a:xfrm>
        </p:spPr>
        <p:txBody>
          <a:bodyPr>
            <a:normAutofit/>
          </a:bodyPr>
          <a:lstStyle/>
          <a:p>
            <a:r>
              <a:rPr lang="en-GB" sz="1125" spc="21" dirty="0"/>
              <a:t>Trade Challenges and </a:t>
            </a:r>
            <a:r>
              <a:rPr lang="en-GB" sz="1125" spc="21" dirty="0" err="1"/>
              <a:t>Tarrifs</a:t>
            </a:r>
            <a:endParaRPr lang="en-GB" sz="1125" spc="21" dirty="0"/>
          </a:p>
        </p:txBody>
      </p:sp>
      <p:pic>
        <p:nvPicPr>
          <p:cNvPr id="5" name="Picture 4">
            <a:extLst>
              <a:ext uri="{FF2B5EF4-FFF2-40B4-BE49-F238E27FC236}">
                <a16:creationId xmlns:a16="http://schemas.microsoft.com/office/drawing/2014/main" id="{5AAFE80C-DD7B-48AB-9D40-7A9E92146FC3}"/>
              </a:ext>
            </a:extLst>
          </p:cNvPr>
          <p:cNvPicPr>
            <a:picLocks noChangeAspect="1"/>
          </p:cNvPicPr>
          <p:nvPr/>
        </p:nvPicPr>
        <p:blipFill>
          <a:blip r:embed="rId3"/>
          <a:stretch>
            <a:fillRect/>
          </a:stretch>
        </p:blipFill>
        <p:spPr>
          <a:xfrm>
            <a:off x="551517" y="743145"/>
            <a:ext cx="5994401" cy="1741240"/>
          </a:xfrm>
          <a:prstGeom prst="rect">
            <a:avLst/>
          </a:prstGeom>
        </p:spPr>
      </p:pic>
      <p:pic>
        <p:nvPicPr>
          <p:cNvPr id="4" name="Picture 3">
            <a:extLst>
              <a:ext uri="{FF2B5EF4-FFF2-40B4-BE49-F238E27FC236}">
                <a16:creationId xmlns:a16="http://schemas.microsoft.com/office/drawing/2014/main" id="{FEC71C7C-6960-45BA-A716-EA6D29178368}"/>
              </a:ext>
            </a:extLst>
          </p:cNvPr>
          <p:cNvPicPr>
            <a:picLocks noChangeAspect="1"/>
          </p:cNvPicPr>
          <p:nvPr/>
        </p:nvPicPr>
        <p:blipFill>
          <a:blip r:embed="rId4"/>
          <a:stretch>
            <a:fillRect/>
          </a:stretch>
        </p:blipFill>
        <p:spPr>
          <a:xfrm>
            <a:off x="635467" y="2571750"/>
            <a:ext cx="5732651" cy="2035234"/>
          </a:xfrm>
          <a:prstGeom prst="rect">
            <a:avLst/>
          </a:prstGeom>
        </p:spPr>
      </p:pic>
    </p:spTree>
    <p:extLst>
      <p:ext uri="{BB962C8B-B14F-4D97-AF65-F5344CB8AC3E}">
        <p14:creationId xmlns:p14="http://schemas.microsoft.com/office/powerpoint/2010/main" val="3700484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1" y="531593"/>
            <a:ext cx="4933225" cy="263582"/>
          </a:xfrm>
        </p:spPr>
        <p:txBody>
          <a:bodyPr>
            <a:normAutofit fontScale="90000"/>
          </a:bodyPr>
          <a:lstStyle/>
          <a:p>
            <a:r>
              <a:rPr lang="en-GB" dirty="0"/>
              <a:t>Mexico (Neutral)</a:t>
            </a:r>
            <a:br>
              <a:rPr lang="en-GB" dirty="0"/>
            </a:br>
            <a:endParaRPr lang="en-IE" sz="900" b="0" u="sng" dirty="0"/>
          </a:p>
        </p:txBody>
      </p:sp>
      <p:sp>
        <p:nvSpPr>
          <p:cNvPr id="7" name="Rectangle 6"/>
          <p:cNvSpPr/>
          <p:nvPr/>
        </p:nvSpPr>
        <p:spPr>
          <a:xfrm>
            <a:off x="705741" y="2353854"/>
            <a:ext cx="694435" cy="3379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9114" indent="-49114" defTabSz="257175" fontAlgn="base">
              <a:lnSpc>
                <a:spcPts val="900"/>
              </a:lnSpc>
              <a:spcBef>
                <a:spcPct val="0"/>
              </a:spcBef>
              <a:spcAft>
                <a:spcPct val="0"/>
              </a:spcAft>
            </a:pPr>
            <a:r>
              <a:rPr lang="it-IT" sz="619" dirty="0">
                <a:solidFill>
                  <a:prstClr val="white"/>
                </a:solidFill>
              </a:rPr>
              <a:t>  ECONOMIC</a:t>
            </a:r>
          </a:p>
          <a:p>
            <a:pPr marL="49114" defTabSz="257175" fontAlgn="base">
              <a:lnSpc>
                <a:spcPts val="900"/>
              </a:lnSpc>
              <a:spcBef>
                <a:spcPct val="0"/>
              </a:spcBef>
              <a:spcAft>
                <a:spcPct val="0"/>
              </a:spcAft>
            </a:pPr>
            <a:r>
              <a:rPr lang="it-IT" sz="619" dirty="0">
                <a:solidFill>
                  <a:prstClr val="white"/>
                </a:solidFill>
              </a:rPr>
              <a:t>BACKDROP</a:t>
            </a:r>
            <a:endParaRPr lang="en-US" sz="619" dirty="0">
              <a:solidFill>
                <a:prstClr val="white"/>
              </a:solidFill>
            </a:endParaRPr>
          </a:p>
        </p:txBody>
      </p:sp>
      <p:sp>
        <p:nvSpPr>
          <p:cNvPr id="8" name="Rectangle 4"/>
          <p:cNvSpPr/>
          <p:nvPr/>
        </p:nvSpPr>
        <p:spPr>
          <a:xfrm>
            <a:off x="705502" y="3643210"/>
            <a:ext cx="694674" cy="36956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02692" defTabSz="257175" fontAlgn="base">
              <a:spcBef>
                <a:spcPct val="0"/>
              </a:spcBef>
              <a:spcAft>
                <a:spcPct val="0"/>
              </a:spcAft>
            </a:pPr>
            <a:r>
              <a:rPr lang="it-IT" sz="619" dirty="0">
                <a:solidFill>
                  <a:prstClr val="white"/>
                </a:solidFill>
              </a:rPr>
              <a:t>TECHNICAL</a:t>
            </a:r>
            <a:endParaRPr lang="en-US" sz="619" dirty="0">
              <a:solidFill>
                <a:prstClr val="white"/>
              </a:solidFill>
            </a:endParaRPr>
          </a:p>
        </p:txBody>
      </p:sp>
      <p:sp>
        <p:nvSpPr>
          <p:cNvPr id="9" name="Rettangolo 139"/>
          <p:cNvSpPr/>
          <p:nvPr/>
        </p:nvSpPr>
        <p:spPr>
          <a:xfrm>
            <a:off x="3762063" y="3643212"/>
            <a:ext cx="1987784" cy="369565"/>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0" name="Rettangolo 138"/>
          <p:cNvSpPr/>
          <p:nvPr/>
        </p:nvSpPr>
        <p:spPr>
          <a:xfrm>
            <a:off x="3762063" y="3158705"/>
            <a:ext cx="1975339" cy="384509"/>
          </a:xfrm>
          <a:prstGeom prst="rect">
            <a:avLst/>
          </a:prstGeom>
          <a:solidFill>
            <a:schemeClr val="accent4">
              <a:lumMod val="20000"/>
              <a:lumOff val="8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1" name="Rettangolo 137"/>
          <p:cNvSpPr/>
          <p:nvPr/>
        </p:nvSpPr>
        <p:spPr>
          <a:xfrm>
            <a:off x="3762062" y="2726851"/>
            <a:ext cx="1981760" cy="380288"/>
          </a:xfrm>
          <a:prstGeom prst="rect">
            <a:avLst/>
          </a:prstGeom>
          <a:solidFill>
            <a:schemeClr val="accent3">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2" name="Rettangolo 99"/>
          <p:cNvSpPr/>
          <p:nvPr/>
        </p:nvSpPr>
        <p:spPr>
          <a:xfrm>
            <a:off x="381001" y="2026707"/>
            <a:ext cx="5434922" cy="23498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57175" fontAlgn="base">
              <a:spcBef>
                <a:spcPct val="0"/>
              </a:spcBef>
              <a:spcAft>
                <a:spcPct val="0"/>
              </a:spcAft>
            </a:pPr>
            <a:r>
              <a:rPr lang="en-US" sz="619" dirty="0">
                <a:solidFill>
                  <a:prstClr val="white"/>
                </a:solidFill>
              </a:rPr>
              <a:t>	  </a:t>
            </a:r>
          </a:p>
        </p:txBody>
      </p:sp>
      <p:sp>
        <p:nvSpPr>
          <p:cNvPr id="13" name="Rettangolo 136"/>
          <p:cNvSpPr/>
          <p:nvPr/>
        </p:nvSpPr>
        <p:spPr>
          <a:xfrm>
            <a:off x="3061096" y="2354467"/>
            <a:ext cx="2688751" cy="335850"/>
          </a:xfrm>
          <a:prstGeom prst="rect">
            <a:avLst/>
          </a:prstGeom>
          <a:solidFill>
            <a:schemeClr val="accent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4" name="Rettangolo 134"/>
          <p:cNvSpPr/>
          <p:nvPr/>
        </p:nvSpPr>
        <p:spPr>
          <a:xfrm>
            <a:off x="1400175" y="2353328"/>
            <a:ext cx="2361888" cy="3378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fontAlgn="base">
              <a:spcBef>
                <a:spcPct val="0"/>
              </a:spcBef>
              <a:spcAft>
                <a:spcPct val="0"/>
              </a:spcAft>
            </a:pPr>
            <a:r>
              <a:rPr lang="en-US" sz="450" dirty="0">
                <a:solidFill>
                  <a:schemeClr val="bg1"/>
                </a:solidFill>
              </a:rPr>
              <a:t>GDP data show Mexican activity has lost momentum after strong growth over most of the past two years. We expect +0.1% in 2025 and +1.6% in 2026..Banxico cutting cycle will continue.</a:t>
            </a:r>
          </a:p>
        </p:txBody>
      </p:sp>
      <p:sp>
        <p:nvSpPr>
          <p:cNvPr id="15" name="Freccia a destra con strisce 135"/>
          <p:cNvSpPr/>
          <p:nvPr/>
        </p:nvSpPr>
        <p:spPr>
          <a:xfrm flipH="1">
            <a:off x="4603972" y="2349957"/>
            <a:ext cx="81563" cy="340361"/>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6" name="Rettangolo 128"/>
          <p:cNvSpPr/>
          <p:nvPr/>
        </p:nvSpPr>
        <p:spPr>
          <a:xfrm>
            <a:off x="1400176" y="3639994"/>
            <a:ext cx="2361889" cy="37278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it-IT" sz="450" dirty="0">
                <a:latin typeface="+mj-lt"/>
              </a:rPr>
              <a:t>Light  </a:t>
            </a:r>
            <a:r>
              <a:rPr lang="it-IT" sz="450" dirty="0" err="1">
                <a:latin typeface="+mj-lt"/>
              </a:rPr>
              <a:t>institutional</a:t>
            </a:r>
            <a:r>
              <a:rPr lang="it-IT" sz="450" dirty="0">
                <a:latin typeface="+mj-lt"/>
              </a:rPr>
              <a:t> </a:t>
            </a:r>
            <a:r>
              <a:rPr lang="it-IT" sz="450" dirty="0" err="1">
                <a:latin typeface="+mj-lt"/>
              </a:rPr>
              <a:t>investors</a:t>
            </a:r>
            <a:r>
              <a:rPr lang="it-IT" sz="450" dirty="0">
                <a:latin typeface="+mj-lt"/>
              </a:rPr>
              <a:t> positioning after the sell off post </a:t>
            </a:r>
            <a:r>
              <a:rPr lang="it-IT" sz="450" dirty="0" err="1">
                <a:latin typeface="+mj-lt"/>
              </a:rPr>
              <a:t>elections</a:t>
            </a:r>
            <a:r>
              <a:rPr lang="it-IT" sz="450" dirty="0">
                <a:latin typeface="+mj-lt"/>
              </a:rPr>
              <a:t>, </a:t>
            </a:r>
            <a:r>
              <a:rPr lang="it-IT" sz="450" dirty="0" err="1">
                <a:latin typeface="+mj-lt"/>
              </a:rPr>
              <a:t>both</a:t>
            </a:r>
            <a:r>
              <a:rPr lang="it-IT" sz="450" dirty="0">
                <a:latin typeface="+mj-lt"/>
              </a:rPr>
              <a:t> on MXN and Equity. </a:t>
            </a:r>
            <a:r>
              <a:rPr lang="en-US" sz="450" dirty="0">
                <a:latin typeface="+mj-lt"/>
              </a:rPr>
              <a:t>This gives Positioning, while improving, remains light relative to historical for both foreigners and locals; and while decelerating, companies’ earnings have remained quite resilient and with bottom-up fundamentals largely in place.</a:t>
            </a:r>
          </a:p>
        </p:txBody>
      </p:sp>
      <p:sp>
        <p:nvSpPr>
          <p:cNvPr id="18" name="Freccia a destra con strisce 129"/>
          <p:cNvSpPr/>
          <p:nvPr/>
        </p:nvSpPr>
        <p:spPr>
          <a:xfrm rot="10800000" flipH="1">
            <a:off x="4685534" y="3649791"/>
            <a:ext cx="182432" cy="348185"/>
          </a:xfrm>
          <a:prstGeom prst="striped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21" name="Freccia a destra con strisce 78"/>
          <p:cNvSpPr/>
          <p:nvPr/>
        </p:nvSpPr>
        <p:spPr>
          <a:xfrm rot="10800000" flipH="1">
            <a:off x="4685535" y="2730641"/>
            <a:ext cx="127765" cy="389317"/>
          </a:xfrm>
          <a:prstGeom prst="striped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22" name="Rectangle 4"/>
          <p:cNvSpPr/>
          <p:nvPr/>
        </p:nvSpPr>
        <p:spPr>
          <a:xfrm>
            <a:off x="699194" y="2727926"/>
            <a:ext cx="700982" cy="37921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9114" indent="-49114" defTabSz="257175" fontAlgn="base">
              <a:lnSpc>
                <a:spcPts val="900"/>
              </a:lnSpc>
              <a:spcBef>
                <a:spcPct val="0"/>
              </a:spcBef>
              <a:spcAft>
                <a:spcPct val="0"/>
              </a:spcAft>
            </a:pPr>
            <a:r>
              <a:rPr lang="it-IT" sz="619" dirty="0">
                <a:solidFill>
                  <a:prstClr val="white"/>
                </a:solidFill>
              </a:rPr>
              <a:t>   VALUATION</a:t>
            </a:r>
            <a:endParaRPr lang="en-US" sz="619" dirty="0">
              <a:solidFill>
                <a:prstClr val="white"/>
              </a:solidFill>
            </a:endParaRPr>
          </a:p>
        </p:txBody>
      </p:sp>
      <p:pic>
        <p:nvPicPr>
          <p:cNvPr id="23" name="Immagine 73"/>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94954" y="2721343"/>
            <a:ext cx="391771" cy="395577"/>
          </a:xfrm>
          <a:prstGeom prst="rect">
            <a:avLst/>
          </a:prstGeom>
        </p:spPr>
      </p:pic>
      <p:pic>
        <p:nvPicPr>
          <p:cNvPr id="24" name="Immagine 5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07420" y="2320775"/>
            <a:ext cx="391774" cy="395577"/>
          </a:xfrm>
          <a:prstGeom prst="rect">
            <a:avLst/>
          </a:prstGeom>
        </p:spPr>
      </p:pic>
      <p:sp>
        <p:nvSpPr>
          <p:cNvPr id="25" name="Freeform 29"/>
          <p:cNvSpPr>
            <a:spLocks noChangeAspect="1"/>
          </p:cNvSpPr>
          <p:nvPr/>
        </p:nvSpPr>
        <p:spPr bwMode="auto">
          <a:xfrm>
            <a:off x="362822" y="2384787"/>
            <a:ext cx="287518" cy="287518"/>
          </a:xfrm>
          <a:custGeom>
            <a:avLst/>
            <a:gdLst>
              <a:gd name="T0" fmla="*/ 174 w 175"/>
              <a:gd name="T1" fmla="*/ 75 h 175"/>
              <a:gd name="T2" fmla="*/ 160 w 175"/>
              <a:gd name="T3" fmla="*/ 40 h 175"/>
              <a:gd name="T4" fmla="*/ 142 w 175"/>
              <a:gd name="T5" fmla="*/ 87 h 175"/>
              <a:gd name="T6" fmla="*/ 111 w 175"/>
              <a:gd name="T7" fmla="*/ 54 h 175"/>
              <a:gd name="T8" fmla="*/ 134 w 175"/>
              <a:gd name="T9" fmla="*/ 87 h 175"/>
              <a:gd name="T10" fmla="*/ 143 w 175"/>
              <a:gd name="T11" fmla="*/ 87 h 175"/>
              <a:gd name="T12" fmla="*/ 150 w 175"/>
              <a:gd name="T13" fmla="*/ 148 h 175"/>
              <a:gd name="T14" fmla="*/ 143 w 175"/>
              <a:gd name="T15" fmla="*/ 87 h 175"/>
              <a:gd name="T16" fmla="*/ 91 w 175"/>
              <a:gd name="T17" fmla="*/ 0 h 175"/>
              <a:gd name="T18" fmla="*/ 128 w 175"/>
              <a:gd name="T19" fmla="*/ 42 h 175"/>
              <a:gd name="T20" fmla="*/ 143 w 175"/>
              <a:gd name="T21" fmla="*/ 87 h 175"/>
              <a:gd name="T22" fmla="*/ 46 w 175"/>
              <a:gd name="T23" fmla="*/ 164 h 175"/>
              <a:gd name="T24" fmla="*/ 143 w 175"/>
              <a:gd name="T25" fmla="*/ 87 h 175"/>
              <a:gd name="T26" fmla="*/ 91 w 175"/>
              <a:gd name="T27" fmla="*/ 127 h 175"/>
              <a:gd name="T28" fmla="*/ 133 w 175"/>
              <a:gd name="T29" fmla="*/ 114 h 175"/>
              <a:gd name="T30" fmla="*/ 91 w 175"/>
              <a:gd name="T31" fmla="*/ 175 h 175"/>
              <a:gd name="T32" fmla="*/ 122 w 175"/>
              <a:gd name="T33" fmla="*/ 156 h 175"/>
              <a:gd name="T34" fmla="*/ 91 w 175"/>
              <a:gd name="T35" fmla="*/ 135 h 175"/>
              <a:gd name="T36" fmla="*/ 155 w 175"/>
              <a:gd name="T37" fmla="*/ 33 h 175"/>
              <a:gd name="T38" fmla="*/ 132 w 175"/>
              <a:gd name="T39" fmla="*/ 12 h 175"/>
              <a:gd name="T40" fmla="*/ 137 w 175"/>
              <a:gd name="T41" fmla="*/ 39 h 175"/>
              <a:gd name="T42" fmla="*/ 51 w 175"/>
              <a:gd name="T43" fmla="*/ 8 h 175"/>
              <a:gd name="T44" fmla="*/ 26 w 175"/>
              <a:gd name="T45" fmla="*/ 26 h 175"/>
              <a:gd name="T46" fmla="*/ 43 w 175"/>
              <a:gd name="T47" fmla="*/ 23 h 175"/>
              <a:gd name="T48" fmla="*/ 59 w 175"/>
              <a:gd name="T49" fmla="*/ 170 h 175"/>
              <a:gd name="T50" fmla="*/ 83 w 175"/>
              <a:gd name="T51" fmla="*/ 135 h 175"/>
              <a:gd name="T52" fmla="*/ 52 w 175"/>
              <a:gd name="T53" fmla="*/ 155 h 175"/>
              <a:gd name="T54" fmla="*/ 139 w 175"/>
              <a:gd name="T55" fmla="*/ 134 h 175"/>
              <a:gd name="T56" fmla="*/ 169 w 175"/>
              <a:gd name="T57" fmla="*/ 119 h 175"/>
              <a:gd name="T58" fmla="*/ 143 w 175"/>
              <a:gd name="T59" fmla="*/ 96 h 175"/>
              <a:gd name="T60" fmla="*/ 143 w 175"/>
              <a:gd name="T61" fmla="*/ 87 h 175"/>
              <a:gd name="T62" fmla="*/ 9 w 175"/>
              <a:gd name="T63" fmla="*/ 50 h 175"/>
              <a:gd name="T64" fmla="*/ 0 w 175"/>
              <a:gd name="T65" fmla="*/ 87 h 175"/>
              <a:gd name="T66" fmla="*/ 36 w 175"/>
              <a:gd name="T67" fmla="*/ 48 h 175"/>
              <a:gd name="T68" fmla="*/ 0 w 175"/>
              <a:gd name="T69" fmla="*/ 96 h 175"/>
              <a:gd name="T70" fmla="*/ 11 w 175"/>
              <a:gd name="T71" fmla="*/ 130 h 175"/>
              <a:gd name="T72" fmla="*/ 32 w 175"/>
              <a:gd name="T73" fmla="*/ 116 h 175"/>
              <a:gd name="T74" fmla="*/ 44 w 175"/>
              <a:gd name="T75" fmla="*/ 132 h 175"/>
              <a:gd name="T76" fmla="*/ 83 w 175"/>
              <a:gd name="T77" fmla="*/ 96 h 175"/>
              <a:gd name="T78" fmla="*/ 44 w 175"/>
              <a:gd name="T79" fmla="*/ 132 h 175"/>
              <a:gd name="T80" fmla="*/ 83 w 175"/>
              <a:gd name="T81" fmla="*/ 87 h 175"/>
              <a:gd name="T82" fmla="*/ 44 w 175"/>
              <a:gd name="T83" fmla="*/ 50 h 175"/>
              <a:gd name="T84" fmla="*/ 143 w 175"/>
              <a:gd name="T85" fmla="*/ 87 h 175"/>
              <a:gd name="T86" fmla="*/ 83 w 175"/>
              <a:gd name="T87" fmla="*/ 47 h 175"/>
              <a:gd name="T88" fmla="*/ 64 w 175"/>
              <a:gd name="T89" fmla="*/ 3 h 175"/>
              <a:gd name="T90" fmla="*/ 143 w 175"/>
              <a:gd name="T91" fmla="*/ 8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 h="175">
                <a:moveTo>
                  <a:pt x="143" y="87"/>
                </a:moveTo>
                <a:lnTo>
                  <a:pt x="175" y="87"/>
                </a:lnTo>
                <a:lnTo>
                  <a:pt x="174" y="75"/>
                </a:lnTo>
                <a:lnTo>
                  <a:pt x="171" y="63"/>
                </a:lnTo>
                <a:lnTo>
                  <a:pt x="166" y="50"/>
                </a:lnTo>
                <a:lnTo>
                  <a:pt x="160" y="40"/>
                </a:lnTo>
                <a:lnTo>
                  <a:pt x="138" y="48"/>
                </a:lnTo>
                <a:lnTo>
                  <a:pt x="142" y="68"/>
                </a:lnTo>
                <a:lnTo>
                  <a:pt x="142" y="87"/>
                </a:lnTo>
                <a:lnTo>
                  <a:pt x="143" y="87"/>
                </a:lnTo>
                <a:lnTo>
                  <a:pt x="129" y="50"/>
                </a:lnTo>
                <a:lnTo>
                  <a:pt x="111" y="54"/>
                </a:lnTo>
                <a:lnTo>
                  <a:pt x="91" y="55"/>
                </a:lnTo>
                <a:lnTo>
                  <a:pt x="91" y="87"/>
                </a:lnTo>
                <a:lnTo>
                  <a:pt x="134" y="87"/>
                </a:lnTo>
                <a:lnTo>
                  <a:pt x="133" y="69"/>
                </a:lnTo>
                <a:lnTo>
                  <a:pt x="129" y="50"/>
                </a:lnTo>
                <a:lnTo>
                  <a:pt x="143" y="87"/>
                </a:lnTo>
                <a:lnTo>
                  <a:pt x="128" y="165"/>
                </a:lnTo>
                <a:lnTo>
                  <a:pt x="141" y="156"/>
                </a:lnTo>
                <a:lnTo>
                  <a:pt x="150" y="148"/>
                </a:lnTo>
                <a:lnTo>
                  <a:pt x="137" y="143"/>
                </a:lnTo>
                <a:lnTo>
                  <a:pt x="128" y="165"/>
                </a:lnTo>
                <a:lnTo>
                  <a:pt x="143" y="87"/>
                </a:lnTo>
                <a:lnTo>
                  <a:pt x="110" y="3"/>
                </a:lnTo>
                <a:lnTo>
                  <a:pt x="101" y="1"/>
                </a:lnTo>
                <a:lnTo>
                  <a:pt x="91" y="0"/>
                </a:lnTo>
                <a:lnTo>
                  <a:pt x="91" y="47"/>
                </a:lnTo>
                <a:lnTo>
                  <a:pt x="110" y="44"/>
                </a:lnTo>
                <a:lnTo>
                  <a:pt x="128" y="42"/>
                </a:lnTo>
                <a:lnTo>
                  <a:pt x="120" y="21"/>
                </a:lnTo>
                <a:lnTo>
                  <a:pt x="110" y="3"/>
                </a:lnTo>
                <a:lnTo>
                  <a:pt x="143" y="87"/>
                </a:lnTo>
                <a:lnTo>
                  <a:pt x="23" y="148"/>
                </a:lnTo>
                <a:lnTo>
                  <a:pt x="33" y="156"/>
                </a:lnTo>
                <a:lnTo>
                  <a:pt x="46" y="164"/>
                </a:lnTo>
                <a:lnTo>
                  <a:pt x="37" y="143"/>
                </a:lnTo>
                <a:lnTo>
                  <a:pt x="23" y="148"/>
                </a:lnTo>
                <a:lnTo>
                  <a:pt x="143" y="87"/>
                </a:lnTo>
                <a:lnTo>
                  <a:pt x="134" y="96"/>
                </a:lnTo>
                <a:lnTo>
                  <a:pt x="91" y="96"/>
                </a:lnTo>
                <a:lnTo>
                  <a:pt x="91" y="127"/>
                </a:lnTo>
                <a:lnTo>
                  <a:pt x="111" y="128"/>
                </a:lnTo>
                <a:lnTo>
                  <a:pt x="129" y="132"/>
                </a:lnTo>
                <a:lnTo>
                  <a:pt x="133" y="114"/>
                </a:lnTo>
                <a:lnTo>
                  <a:pt x="134" y="96"/>
                </a:lnTo>
                <a:lnTo>
                  <a:pt x="143" y="87"/>
                </a:lnTo>
                <a:lnTo>
                  <a:pt x="91" y="175"/>
                </a:lnTo>
                <a:lnTo>
                  <a:pt x="104" y="174"/>
                </a:lnTo>
                <a:lnTo>
                  <a:pt x="115" y="170"/>
                </a:lnTo>
                <a:lnTo>
                  <a:pt x="122" y="156"/>
                </a:lnTo>
                <a:lnTo>
                  <a:pt x="128" y="140"/>
                </a:lnTo>
                <a:lnTo>
                  <a:pt x="110" y="137"/>
                </a:lnTo>
                <a:lnTo>
                  <a:pt x="91" y="135"/>
                </a:lnTo>
                <a:lnTo>
                  <a:pt x="91" y="175"/>
                </a:lnTo>
                <a:lnTo>
                  <a:pt x="143" y="87"/>
                </a:lnTo>
                <a:lnTo>
                  <a:pt x="155" y="33"/>
                </a:lnTo>
                <a:lnTo>
                  <a:pt x="148" y="26"/>
                </a:lnTo>
                <a:lnTo>
                  <a:pt x="141" y="18"/>
                </a:lnTo>
                <a:lnTo>
                  <a:pt x="132" y="12"/>
                </a:lnTo>
                <a:lnTo>
                  <a:pt x="123" y="8"/>
                </a:lnTo>
                <a:lnTo>
                  <a:pt x="131" y="23"/>
                </a:lnTo>
                <a:lnTo>
                  <a:pt x="137" y="39"/>
                </a:lnTo>
                <a:lnTo>
                  <a:pt x="155" y="33"/>
                </a:lnTo>
                <a:lnTo>
                  <a:pt x="143" y="87"/>
                </a:lnTo>
                <a:lnTo>
                  <a:pt x="51" y="8"/>
                </a:lnTo>
                <a:lnTo>
                  <a:pt x="42" y="13"/>
                </a:lnTo>
                <a:lnTo>
                  <a:pt x="33" y="18"/>
                </a:lnTo>
                <a:lnTo>
                  <a:pt x="26" y="26"/>
                </a:lnTo>
                <a:lnTo>
                  <a:pt x="20" y="32"/>
                </a:lnTo>
                <a:lnTo>
                  <a:pt x="38" y="39"/>
                </a:lnTo>
                <a:lnTo>
                  <a:pt x="43" y="23"/>
                </a:lnTo>
                <a:lnTo>
                  <a:pt x="51" y="8"/>
                </a:lnTo>
                <a:lnTo>
                  <a:pt x="143" y="87"/>
                </a:lnTo>
                <a:lnTo>
                  <a:pt x="59" y="170"/>
                </a:lnTo>
                <a:lnTo>
                  <a:pt x="70" y="174"/>
                </a:lnTo>
                <a:lnTo>
                  <a:pt x="83" y="175"/>
                </a:lnTo>
                <a:lnTo>
                  <a:pt x="83" y="135"/>
                </a:lnTo>
                <a:lnTo>
                  <a:pt x="64" y="137"/>
                </a:lnTo>
                <a:lnTo>
                  <a:pt x="47" y="140"/>
                </a:lnTo>
                <a:lnTo>
                  <a:pt x="52" y="155"/>
                </a:lnTo>
                <a:lnTo>
                  <a:pt x="59" y="170"/>
                </a:lnTo>
                <a:lnTo>
                  <a:pt x="143" y="87"/>
                </a:lnTo>
                <a:lnTo>
                  <a:pt x="139" y="134"/>
                </a:lnTo>
                <a:lnTo>
                  <a:pt x="157" y="140"/>
                </a:lnTo>
                <a:lnTo>
                  <a:pt x="164" y="130"/>
                </a:lnTo>
                <a:lnTo>
                  <a:pt x="169" y="119"/>
                </a:lnTo>
                <a:lnTo>
                  <a:pt x="173" y="108"/>
                </a:lnTo>
                <a:lnTo>
                  <a:pt x="174" y="96"/>
                </a:lnTo>
                <a:lnTo>
                  <a:pt x="143" y="96"/>
                </a:lnTo>
                <a:lnTo>
                  <a:pt x="142" y="116"/>
                </a:lnTo>
                <a:lnTo>
                  <a:pt x="139" y="134"/>
                </a:lnTo>
                <a:lnTo>
                  <a:pt x="143" y="87"/>
                </a:lnTo>
                <a:lnTo>
                  <a:pt x="36" y="48"/>
                </a:lnTo>
                <a:lnTo>
                  <a:pt x="14" y="39"/>
                </a:lnTo>
                <a:lnTo>
                  <a:pt x="9" y="50"/>
                </a:lnTo>
                <a:lnTo>
                  <a:pt x="4" y="63"/>
                </a:lnTo>
                <a:lnTo>
                  <a:pt x="1" y="74"/>
                </a:lnTo>
                <a:lnTo>
                  <a:pt x="0" y="87"/>
                </a:lnTo>
                <a:lnTo>
                  <a:pt x="31" y="87"/>
                </a:lnTo>
                <a:lnTo>
                  <a:pt x="32" y="68"/>
                </a:lnTo>
                <a:lnTo>
                  <a:pt x="36" y="48"/>
                </a:lnTo>
                <a:lnTo>
                  <a:pt x="143" y="87"/>
                </a:lnTo>
                <a:lnTo>
                  <a:pt x="31" y="96"/>
                </a:lnTo>
                <a:lnTo>
                  <a:pt x="0" y="96"/>
                </a:lnTo>
                <a:lnTo>
                  <a:pt x="2" y="108"/>
                </a:lnTo>
                <a:lnTo>
                  <a:pt x="6" y="119"/>
                </a:lnTo>
                <a:lnTo>
                  <a:pt x="11" y="130"/>
                </a:lnTo>
                <a:lnTo>
                  <a:pt x="17" y="140"/>
                </a:lnTo>
                <a:lnTo>
                  <a:pt x="36" y="134"/>
                </a:lnTo>
                <a:lnTo>
                  <a:pt x="32" y="116"/>
                </a:lnTo>
                <a:lnTo>
                  <a:pt x="31" y="96"/>
                </a:lnTo>
                <a:lnTo>
                  <a:pt x="143" y="87"/>
                </a:lnTo>
                <a:lnTo>
                  <a:pt x="44" y="132"/>
                </a:lnTo>
                <a:lnTo>
                  <a:pt x="63" y="128"/>
                </a:lnTo>
                <a:lnTo>
                  <a:pt x="83" y="127"/>
                </a:lnTo>
                <a:lnTo>
                  <a:pt x="83" y="96"/>
                </a:lnTo>
                <a:lnTo>
                  <a:pt x="39" y="96"/>
                </a:lnTo>
                <a:lnTo>
                  <a:pt x="41" y="114"/>
                </a:lnTo>
                <a:lnTo>
                  <a:pt x="44" y="132"/>
                </a:lnTo>
                <a:lnTo>
                  <a:pt x="143" y="87"/>
                </a:lnTo>
                <a:lnTo>
                  <a:pt x="39" y="87"/>
                </a:lnTo>
                <a:lnTo>
                  <a:pt x="83" y="87"/>
                </a:lnTo>
                <a:lnTo>
                  <a:pt x="83" y="55"/>
                </a:lnTo>
                <a:lnTo>
                  <a:pt x="63" y="54"/>
                </a:lnTo>
                <a:lnTo>
                  <a:pt x="44" y="50"/>
                </a:lnTo>
                <a:lnTo>
                  <a:pt x="41" y="68"/>
                </a:lnTo>
                <a:lnTo>
                  <a:pt x="39" y="87"/>
                </a:lnTo>
                <a:lnTo>
                  <a:pt x="143" y="87"/>
                </a:lnTo>
                <a:lnTo>
                  <a:pt x="47" y="42"/>
                </a:lnTo>
                <a:lnTo>
                  <a:pt x="64" y="44"/>
                </a:lnTo>
                <a:lnTo>
                  <a:pt x="83" y="47"/>
                </a:lnTo>
                <a:lnTo>
                  <a:pt x="83" y="0"/>
                </a:lnTo>
                <a:lnTo>
                  <a:pt x="73" y="1"/>
                </a:lnTo>
                <a:lnTo>
                  <a:pt x="64" y="3"/>
                </a:lnTo>
                <a:lnTo>
                  <a:pt x="54" y="21"/>
                </a:lnTo>
                <a:lnTo>
                  <a:pt x="47" y="42"/>
                </a:lnTo>
                <a:lnTo>
                  <a:pt x="143" y="87"/>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nvGrpSpPr>
          <p:cNvPr id="26" name="Gruppo 74"/>
          <p:cNvGrpSpPr/>
          <p:nvPr/>
        </p:nvGrpSpPr>
        <p:grpSpPr>
          <a:xfrm>
            <a:off x="421606" y="2766877"/>
            <a:ext cx="160388" cy="310769"/>
            <a:chOff x="434384" y="3552735"/>
            <a:chExt cx="291926" cy="432000"/>
          </a:xfrm>
        </p:grpSpPr>
        <p:sp>
          <p:nvSpPr>
            <p:cNvPr id="27" name="Rectangle 19"/>
            <p:cNvSpPr>
              <a:spLocks noChangeArrowheads="1"/>
            </p:cNvSpPr>
            <p:nvPr/>
          </p:nvSpPr>
          <p:spPr bwMode="auto">
            <a:xfrm>
              <a:off x="434384" y="3565167"/>
              <a:ext cx="291926" cy="407137"/>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28" name="Rectangle 20"/>
            <p:cNvSpPr>
              <a:spLocks noChangeArrowheads="1"/>
            </p:cNvSpPr>
            <p:nvPr/>
          </p:nvSpPr>
          <p:spPr bwMode="auto">
            <a:xfrm>
              <a:off x="492769" y="3972303"/>
              <a:ext cx="172375" cy="12432"/>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29" name="Rectangle 21"/>
            <p:cNvSpPr>
              <a:spLocks noChangeArrowheads="1"/>
            </p:cNvSpPr>
            <p:nvPr/>
          </p:nvSpPr>
          <p:spPr bwMode="auto">
            <a:xfrm>
              <a:off x="492769" y="3552735"/>
              <a:ext cx="172375" cy="12432"/>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0" name="Freeform 22"/>
            <p:cNvSpPr>
              <a:spLocks/>
            </p:cNvSpPr>
            <p:nvPr/>
          </p:nvSpPr>
          <p:spPr bwMode="auto">
            <a:xfrm>
              <a:off x="531693" y="3810692"/>
              <a:ext cx="94528" cy="114993"/>
            </a:xfrm>
            <a:custGeom>
              <a:avLst/>
              <a:gdLst>
                <a:gd name="T0" fmla="*/ 160 w 272"/>
                <a:gd name="T1" fmla="*/ 0 h 296"/>
                <a:gd name="T2" fmla="*/ 160 w 272"/>
                <a:gd name="T3" fmla="*/ 128 h 296"/>
                <a:gd name="T4" fmla="*/ 272 w 272"/>
                <a:gd name="T5" fmla="*/ 128 h 296"/>
                <a:gd name="T6" fmla="*/ 272 w 272"/>
                <a:gd name="T7" fmla="*/ 176 h 296"/>
                <a:gd name="T8" fmla="*/ 160 w 272"/>
                <a:gd name="T9" fmla="*/ 176 h 296"/>
                <a:gd name="T10" fmla="*/ 160 w 272"/>
                <a:gd name="T11" fmla="*/ 296 h 296"/>
                <a:gd name="T12" fmla="*/ 112 w 272"/>
                <a:gd name="T13" fmla="*/ 296 h 296"/>
                <a:gd name="T14" fmla="*/ 112 w 272"/>
                <a:gd name="T15" fmla="*/ 176 h 296"/>
                <a:gd name="T16" fmla="*/ 0 w 272"/>
                <a:gd name="T17" fmla="*/ 176 h 296"/>
                <a:gd name="T18" fmla="*/ 0 w 272"/>
                <a:gd name="T19" fmla="*/ 128 h 296"/>
                <a:gd name="T20" fmla="*/ 112 w 272"/>
                <a:gd name="T21" fmla="*/ 128 h 296"/>
                <a:gd name="T22" fmla="*/ 112 w 272"/>
                <a:gd name="T23" fmla="*/ 0 h 296"/>
                <a:gd name="T24" fmla="*/ 160 w 272"/>
                <a:gd name="T2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96">
                  <a:moveTo>
                    <a:pt x="160" y="0"/>
                  </a:moveTo>
                  <a:lnTo>
                    <a:pt x="160" y="128"/>
                  </a:lnTo>
                  <a:lnTo>
                    <a:pt x="272" y="128"/>
                  </a:lnTo>
                  <a:lnTo>
                    <a:pt x="272" y="176"/>
                  </a:lnTo>
                  <a:lnTo>
                    <a:pt x="160" y="176"/>
                  </a:lnTo>
                  <a:lnTo>
                    <a:pt x="160" y="296"/>
                  </a:lnTo>
                  <a:lnTo>
                    <a:pt x="112" y="296"/>
                  </a:lnTo>
                  <a:lnTo>
                    <a:pt x="112" y="176"/>
                  </a:lnTo>
                  <a:lnTo>
                    <a:pt x="0" y="176"/>
                  </a:lnTo>
                  <a:lnTo>
                    <a:pt x="0" y="128"/>
                  </a:lnTo>
                  <a:lnTo>
                    <a:pt x="112" y="128"/>
                  </a:lnTo>
                  <a:lnTo>
                    <a:pt x="112" y="0"/>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1" name="Rectangle 23"/>
            <p:cNvSpPr>
              <a:spLocks noChangeArrowheads="1"/>
            </p:cNvSpPr>
            <p:nvPr/>
          </p:nvSpPr>
          <p:spPr bwMode="auto">
            <a:xfrm>
              <a:off x="515011" y="3618001"/>
              <a:ext cx="127891" cy="34187"/>
            </a:xfrm>
            <a:prstGeom prst="rect">
              <a:avLst/>
            </a:prstGeom>
            <a:solidFill>
              <a:srgbClr val="000000"/>
            </a:solidFill>
            <a:ln w="9525">
              <a:solidFill>
                <a:srgbClr val="000000"/>
              </a:solidFill>
              <a:miter lim="800000"/>
              <a:headEnd/>
              <a:tailEnd/>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2" name="Rectangle 24"/>
            <p:cNvSpPr>
              <a:spLocks noChangeArrowheads="1"/>
            </p:cNvSpPr>
            <p:nvPr/>
          </p:nvSpPr>
          <p:spPr bwMode="auto">
            <a:xfrm>
              <a:off x="434384" y="3764073"/>
              <a:ext cx="291926" cy="6216"/>
            </a:xfrm>
            <a:prstGeom prst="rect">
              <a:avLst/>
            </a:prstGeom>
            <a:solidFill>
              <a:srgbClr val="5A9FDA"/>
            </a:solidFill>
            <a:ln w="9525">
              <a:solidFill>
                <a:srgbClr val="000000"/>
              </a:solidFill>
              <a:miter lim="800000"/>
              <a:headEnd/>
              <a:tailEnd/>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pic>
        <p:nvPicPr>
          <p:cNvPr id="33" name="Immagin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895" y="3587546"/>
            <a:ext cx="391774" cy="395577"/>
          </a:xfrm>
          <a:prstGeom prst="rect">
            <a:avLst/>
          </a:prstGeom>
        </p:spPr>
      </p:pic>
      <p:sp>
        <p:nvSpPr>
          <p:cNvPr id="34" name="Rectangle 4"/>
          <p:cNvSpPr/>
          <p:nvPr/>
        </p:nvSpPr>
        <p:spPr>
          <a:xfrm>
            <a:off x="705741" y="3164394"/>
            <a:ext cx="694435" cy="41234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02692" defTabSz="257175" fontAlgn="base">
              <a:spcBef>
                <a:spcPct val="0"/>
              </a:spcBef>
              <a:spcAft>
                <a:spcPct val="0"/>
              </a:spcAft>
            </a:pPr>
            <a:r>
              <a:rPr lang="it-IT" sz="619" dirty="0">
                <a:solidFill>
                  <a:prstClr val="white"/>
                </a:solidFill>
              </a:rPr>
              <a:t>RISK / SENTIMENT</a:t>
            </a:r>
            <a:endParaRPr lang="en-US" sz="619" dirty="0">
              <a:solidFill>
                <a:prstClr val="white"/>
              </a:solidFill>
            </a:endParaRPr>
          </a:p>
        </p:txBody>
      </p:sp>
      <p:grpSp>
        <p:nvGrpSpPr>
          <p:cNvPr id="35" name="Gruppo 93"/>
          <p:cNvGrpSpPr/>
          <p:nvPr/>
        </p:nvGrpSpPr>
        <p:grpSpPr>
          <a:xfrm>
            <a:off x="291084" y="3147637"/>
            <a:ext cx="391774" cy="395577"/>
            <a:chOff x="1162258" y="654470"/>
            <a:chExt cx="713077" cy="720000"/>
          </a:xfrm>
        </p:grpSpPr>
        <p:pic>
          <p:nvPicPr>
            <p:cNvPr id="36" name="Immagine 81"/>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2258" y="654470"/>
              <a:ext cx="713077" cy="720000"/>
            </a:xfrm>
            <a:prstGeom prst="rect">
              <a:avLst/>
            </a:prstGeom>
          </p:spPr>
        </p:pic>
        <p:sp>
          <p:nvSpPr>
            <p:cNvPr id="37" name="Freeform 38"/>
            <p:cNvSpPr>
              <a:spLocks/>
            </p:cNvSpPr>
            <p:nvPr/>
          </p:nvSpPr>
          <p:spPr bwMode="auto">
            <a:xfrm>
              <a:off x="1255277" y="726765"/>
              <a:ext cx="528858" cy="454283"/>
            </a:xfrm>
            <a:custGeom>
              <a:avLst/>
              <a:gdLst>
                <a:gd name="T0" fmla="*/ 56 w 1224"/>
                <a:gd name="T1" fmla="*/ 1088 h 1088"/>
                <a:gd name="T2" fmla="*/ 24 w 1224"/>
                <a:gd name="T3" fmla="*/ 1080 h 1088"/>
                <a:gd name="T4" fmla="*/ 8 w 1224"/>
                <a:gd name="T5" fmla="*/ 1064 h 1088"/>
                <a:gd name="T6" fmla="*/ 0 w 1224"/>
                <a:gd name="T7" fmla="*/ 1040 h 1088"/>
                <a:gd name="T8" fmla="*/ 8 w 1224"/>
                <a:gd name="T9" fmla="*/ 1008 h 1088"/>
                <a:gd name="T10" fmla="*/ 576 w 1224"/>
                <a:gd name="T11" fmla="*/ 32 h 1088"/>
                <a:gd name="T12" fmla="*/ 600 w 1224"/>
                <a:gd name="T13" fmla="*/ 8 h 1088"/>
                <a:gd name="T14" fmla="*/ 624 w 1224"/>
                <a:gd name="T15" fmla="*/ 0 h 1088"/>
                <a:gd name="T16" fmla="*/ 648 w 1224"/>
                <a:gd name="T17" fmla="*/ 8 h 1088"/>
                <a:gd name="T18" fmla="*/ 664 w 1224"/>
                <a:gd name="T19" fmla="*/ 32 h 1088"/>
                <a:gd name="T20" fmla="*/ 1216 w 1224"/>
                <a:gd name="T21" fmla="*/ 1008 h 1088"/>
                <a:gd name="T22" fmla="*/ 1224 w 1224"/>
                <a:gd name="T23" fmla="*/ 1040 h 1088"/>
                <a:gd name="T24" fmla="*/ 1224 w 1224"/>
                <a:gd name="T25" fmla="*/ 1064 h 1088"/>
                <a:gd name="T26" fmla="*/ 1200 w 1224"/>
                <a:gd name="T27" fmla="*/ 1080 h 1088"/>
                <a:gd name="T28" fmla="*/ 1176 w 1224"/>
                <a:gd name="T29" fmla="*/ 1088 h 1088"/>
                <a:gd name="T30" fmla="*/ 56 w 1224"/>
                <a:gd name="T3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4" h="1088">
                  <a:moveTo>
                    <a:pt x="56" y="1088"/>
                  </a:moveTo>
                  <a:lnTo>
                    <a:pt x="24" y="1080"/>
                  </a:lnTo>
                  <a:lnTo>
                    <a:pt x="8" y="1064"/>
                  </a:lnTo>
                  <a:lnTo>
                    <a:pt x="0" y="1040"/>
                  </a:lnTo>
                  <a:lnTo>
                    <a:pt x="8" y="1008"/>
                  </a:lnTo>
                  <a:lnTo>
                    <a:pt x="576" y="32"/>
                  </a:lnTo>
                  <a:lnTo>
                    <a:pt x="600" y="8"/>
                  </a:lnTo>
                  <a:lnTo>
                    <a:pt x="624" y="0"/>
                  </a:lnTo>
                  <a:lnTo>
                    <a:pt x="648" y="8"/>
                  </a:lnTo>
                  <a:lnTo>
                    <a:pt x="664" y="32"/>
                  </a:lnTo>
                  <a:lnTo>
                    <a:pt x="1216" y="1008"/>
                  </a:lnTo>
                  <a:lnTo>
                    <a:pt x="1224" y="1040"/>
                  </a:lnTo>
                  <a:lnTo>
                    <a:pt x="1224" y="1064"/>
                  </a:lnTo>
                  <a:lnTo>
                    <a:pt x="1200" y="1080"/>
                  </a:lnTo>
                  <a:lnTo>
                    <a:pt x="1176" y="1088"/>
                  </a:lnTo>
                  <a:lnTo>
                    <a:pt x="56" y="1088"/>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8" name="Freeform 40"/>
            <p:cNvSpPr>
              <a:spLocks/>
            </p:cNvSpPr>
            <p:nvPr/>
          </p:nvSpPr>
          <p:spPr bwMode="auto">
            <a:xfrm>
              <a:off x="1472140" y="908425"/>
              <a:ext cx="100241" cy="197079"/>
            </a:xfrm>
            <a:custGeom>
              <a:avLst/>
              <a:gdLst>
                <a:gd name="T0" fmla="*/ 144 w 232"/>
                <a:gd name="T1" fmla="*/ 0 h 472"/>
                <a:gd name="T2" fmla="*/ 0 w 232"/>
                <a:gd name="T3" fmla="*/ 256 h 472"/>
                <a:gd name="T4" fmla="*/ 120 w 232"/>
                <a:gd name="T5" fmla="*/ 256 h 472"/>
                <a:gd name="T6" fmla="*/ 64 w 232"/>
                <a:gd name="T7" fmla="*/ 472 h 472"/>
                <a:gd name="T8" fmla="*/ 232 w 232"/>
                <a:gd name="T9" fmla="*/ 200 h 472"/>
                <a:gd name="T10" fmla="*/ 104 w 232"/>
                <a:gd name="T11" fmla="*/ 200 h 472"/>
                <a:gd name="T12" fmla="*/ 144 w 232"/>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232" h="472">
                  <a:moveTo>
                    <a:pt x="144" y="0"/>
                  </a:moveTo>
                  <a:lnTo>
                    <a:pt x="0" y="256"/>
                  </a:lnTo>
                  <a:lnTo>
                    <a:pt x="120" y="256"/>
                  </a:lnTo>
                  <a:lnTo>
                    <a:pt x="64" y="472"/>
                  </a:lnTo>
                  <a:lnTo>
                    <a:pt x="232" y="200"/>
                  </a:lnTo>
                  <a:lnTo>
                    <a:pt x="104" y="200"/>
                  </a:lnTo>
                  <a:lnTo>
                    <a:pt x="144" y="0"/>
                  </a:lnTo>
                  <a:close/>
                </a:path>
              </a:pathLst>
            </a:custGeom>
            <a:solidFill>
              <a:schemeClr val="accent4"/>
            </a:solidFill>
            <a:ln>
              <a:solidFill>
                <a:schemeClr val="accent4"/>
              </a:solid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9" name="Freeform 39"/>
            <p:cNvSpPr>
              <a:spLocks/>
            </p:cNvSpPr>
            <p:nvPr/>
          </p:nvSpPr>
          <p:spPr bwMode="auto">
            <a:xfrm>
              <a:off x="1255278" y="710863"/>
              <a:ext cx="528858" cy="482547"/>
            </a:xfrm>
            <a:custGeom>
              <a:avLst/>
              <a:gdLst>
                <a:gd name="T0" fmla="*/ 1000 w 1000"/>
                <a:gd name="T1" fmla="*/ 840 h 888"/>
                <a:gd name="T2" fmla="*/ 536 w 1000"/>
                <a:gd name="T3" fmla="*/ 16 h 888"/>
                <a:gd name="T4" fmla="*/ 528 w 1000"/>
                <a:gd name="T5" fmla="*/ 0 h 888"/>
                <a:gd name="T6" fmla="*/ 512 w 1000"/>
                <a:gd name="T7" fmla="*/ 0 h 888"/>
                <a:gd name="T8" fmla="*/ 496 w 1000"/>
                <a:gd name="T9" fmla="*/ 0 h 888"/>
                <a:gd name="T10" fmla="*/ 480 w 1000"/>
                <a:gd name="T11" fmla="*/ 16 h 888"/>
                <a:gd name="T12" fmla="*/ 8 w 1000"/>
                <a:gd name="T13" fmla="*/ 840 h 888"/>
                <a:gd name="T14" fmla="*/ 0 w 1000"/>
                <a:gd name="T15" fmla="*/ 856 h 888"/>
                <a:gd name="T16" fmla="*/ 0 w 1000"/>
                <a:gd name="T17" fmla="*/ 872 h 888"/>
                <a:gd name="T18" fmla="*/ 16 w 1000"/>
                <a:gd name="T19" fmla="*/ 888 h 888"/>
                <a:gd name="T20" fmla="*/ 32 w 1000"/>
                <a:gd name="T21" fmla="*/ 888 h 888"/>
                <a:gd name="T22" fmla="*/ 968 w 1000"/>
                <a:gd name="T23" fmla="*/ 888 h 888"/>
                <a:gd name="T24" fmla="*/ 992 w 1000"/>
                <a:gd name="T25" fmla="*/ 888 h 888"/>
                <a:gd name="T26" fmla="*/ 1000 w 1000"/>
                <a:gd name="T27" fmla="*/ 872 h 888"/>
                <a:gd name="T28" fmla="*/ 1000 w 1000"/>
                <a:gd name="T29" fmla="*/ 856 h 888"/>
                <a:gd name="T30" fmla="*/ 1000 w 1000"/>
                <a:gd name="T31" fmla="*/ 848 h 888"/>
                <a:gd name="T32" fmla="*/ 1000 w 1000"/>
                <a:gd name="T33" fmla="*/ 840 h 888"/>
                <a:gd name="T34" fmla="*/ 88 w 1000"/>
                <a:gd name="T35" fmla="*/ 824 h 888"/>
                <a:gd name="T36" fmla="*/ 512 w 1000"/>
                <a:gd name="T37" fmla="*/ 96 h 888"/>
                <a:gd name="T38" fmla="*/ 912 w 1000"/>
                <a:gd name="T39" fmla="*/ 824 h 888"/>
                <a:gd name="T40" fmla="*/ 88 w 1000"/>
                <a:gd name="T41" fmla="*/ 824 h 888"/>
                <a:gd name="T42" fmla="*/ 1000 w 1000"/>
                <a:gd name="T43" fmla="*/ 84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0" h="888">
                  <a:moveTo>
                    <a:pt x="1000" y="840"/>
                  </a:moveTo>
                  <a:lnTo>
                    <a:pt x="536" y="16"/>
                  </a:lnTo>
                  <a:lnTo>
                    <a:pt x="528" y="0"/>
                  </a:lnTo>
                  <a:lnTo>
                    <a:pt x="512" y="0"/>
                  </a:lnTo>
                  <a:lnTo>
                    <a:pt x="496" y="0"/>
                  </a:lnTo>
                  <a:lnTo>
                    <a:pt x="480" y="16"/>
                  </a:lnTo>
                  <a:lnTo>
                    <a:pt x="8" y="840"/>
                  </a:lnTo>
                  <a:lnTo>
                    <a:pt x="0" y="856"/>
                  </a:lnTo>
                  <a:lnTo>
                    <a:pt x="0" y="872"/>
                  </a:lnTo>
                  <a:lnTo>
                    <a:pt x="16" y="888"/>
                  </a:lnTo>
                  <a:lnTo>
                    <a:pt x="32" y="888"/>
                  </a:lnTo>
                  <a:lnTo>
                    <a:pt x="968" y="888"/>
                  </a:lnTo>
                  <a:lnTo>
                    <a:pt x="992" y="888"/>
                  </a:lnTo>
                  <a:lnTo>
                    <a:pt x="1000" y="872"/>
                  </a:lnTo>
                  <a:lnTo>
                    <a:pt x="1000" y="856"/>
                  </a:lnTo>
                  <a:lnTo>
                    <a:pt x="1000" y="848"/>
                  </a:lnTo>
                  <a:lnTo>
                    <a:pt x="1000" y="840"/>
                  </a:lnTo>
                  <a:lnTo>
                    <a:pt x="88" y="824"/>
                  </a:lnTo>
                  <a:lnTo>
                    <a:pt x="512" y="96"/>
                  </a:lnTo>
                  <a:lnTo>
                    <a:pt x="912" y="824"/>
                  </a:lnTo>
                  <a:lnTo>
                    <a:pt x="88" y="824"/>
                  </a:lnTo>
                  <a:lnTo>
                    <a:pt x="1000" y="840"/>
                  </a:lnTo>
                  <a:close/>
                </a:path>
              </a:pathLst>
            </a:custGeom>
            <a:noFill/>
            <a:ln>
              <a:solidFill>
                <a:schemeClr val="accent4"/>
              </a:solid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grpSp>
        <p:nvGrpSpPr>
          <p:cNvPr id="40" name="Gruppo 94"/>
          <p:cNvGrpSpPr/>
          <p:nvPr/>
        </p:nvGrpSpPr>
        <p:grpSpPr>
          <a:xfrm>
            <a:off x="326605" y="3681548"/>
            <a:ext cx="353063" cy="207573"/>
            <a:chOff x="5754688" y="4264025"/>
            <a:chExt cx="2603500" cy="1333500"/>
          </a:xfrm>
        </p:grpSpPr>
        <p:sp>
          <p:nvSpPr>
            <p:cNvPr id="41" name="Freeform 45"/>
            <p:cNvSpPr>
              <a:spLocks/>
            </p:cNvSpPr>
            <p:nvPr/>
          </p:nvSpPr>
          <p:spPr bwMode="auto">
            <a:xfrm>
              <a:off x="5945188" y="4683125"/>
              <a:ext cx="2273300" cy="622300"/>
            </a:xfrm>
            <a:custGeom>
              <a:avLst/>
              <a:gdLst>
                <a:gd name="T0" fmla="*/ 1432 w 1432"/>
                <a:gd name="T1" fmla="*/ 392 h 392"/>
                <a:gd name="T2" fmla="*/ 0 w 1432"/>
                <a:gd name="T3" fmla="*/ 392 h 392"/>
                <a:gd name="T4" fmla="*/ 152 w 1432"/>
                <a:gd name="T5" fmla="*/ 232 h 392"/>
                <a:gd name="T6" fmla="*/ 232 w 1432"/>
                <a:gd name="T7" fmla="*/ 312 h 392"/>
                <a:gd name="T8" fmla="*/ 984 w 1432"/>
                <a:gd name="T9" fmla="*/ 0 h 392"/>
                <a:gd name="T10" fmla="*/ 1208 w 1432"/>
                <a:gd name="T11" fmla="*/ 392 h 392"/>
                <a:gd name="T12" fmla="*/ 1432 w 1432"/>
                <a:gd name="T13" fmla="*/ 312 h 392"/>
                <a:gd name="T14" fmla="*/ 1432 w 1432"/>
                <a:gd name="T15" fmla="*/ 384 h 392"/>
                <a:gd name="T16" fmla="*/ 1432 w 1432"/>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2" h="392">
                  <a:moveTo>
                    <a:pt x="1432" y="392"/>
                  </a:moveTo>
                  <a:lnTo>
                    <a:pt x="0" y="392"/>
                  </a:lnTo>
                  <a:lnTo>
                    <a:pt x="152" y="232"/>
                  </a:lnTo>
                  <a:lnTo>
                    <a:pt x="232" y="312"/>
                  </a:lnTo>
                  <a:lnTo>
                    <a:pt x="984" y="0"/>
                  </a:lnTo>
                  <a:lnTo>
                    <a:pt x="1208" y="392"/>
                  </a:lnTo>
                  <a:lnTo>
                    <a:pt x="1432" y="312"/>
                  </a:lnTo>
                  <a:lnTo>
                    <a:pt x="1432" y="384"/>
                  </a:lnTo>
                  <a:lnTo>
                    <a:pt x="1432" y="392"/>
                  </a:lnTo>
                  <a:close/>
                </a:path>
              </a:pathLst>
            </a:custGeom>
            <a:solidFill>
              <a:srgbClr val="555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2" name="Freeform 46"/>
            <p:cNvSpPr>
              <a:spLocks/>
            </p:cNvSpPr>
            <p:nvPr/>
          </p:nvSpPr>
          <p:spPr bwMode="auto">
            <a:xfrm>
              <a:off x="5945188" y="4429125"/>
              <a:ext cx="2273300" cy="876300"/>
            </a:xfrm>
            <a:custGeom>
              <a:avLst/>
              <a:gdLst>
                <a:gd name="T0" fmla="*/ 1136 w 1432"/>
                <a:gd name="T1" fmla="*/ 312 h 552"/>
                <a:gd name="T2" fmla="*/ 984 w 1432"/>
                <a:gd name="T3" fmla="*/ 80 h 552"/>
                <a:gd name="T4" fmla="*/ 680 w 1432"/>
                <a:gd name="T5" fmla="*/ 232 h 552"/>
                <a:gd name="T6" fmla="*/ 608 w 1432"/>
                <a:gd name="T7" fmla="*/ 160 h 552"/>
                <a:gd name="T8" fmla="*/ 232 w 1432"/>
                <a:gd name="T9" fmla="*/ 392 h 552"/>
                <a:gd name="T10" fmla="*/ 0 w 1432"/>
                <a:gd name="T11" fmla="*/ 232 h 552"/>
                <a:gd name="T12" fmla="*/ 0 w 1432"/>
                <a:gd name="T13" fmla="*/ 552 h 552"/>
                <a:gd name="T14" fmla="*/ 152 w 1432"/>
                <a:gd name="T15" fmla="*/ 392 h 552"/>
                <a:gd name="T16" fmla="*/ 232 w 1432"/>
                <a:gd name="T17" fmla="*/ 472 h 552"/>
                <a:gd name="T18" fmla="*/ 984 w 1432"/>
                <a:gd name="T19" fmla="*/ 160 h 552"/>
                <a:gd name="T20" fmla="*/ 1208 w 1432"/>
                <a:gd name="T21" fmla="*/ 552 h 552"/>
                <a:gd name="T22" fmla="*/ 1216 w 1432"/>
                <a:gd name="T23" fmla="*/ 552 h 552"/>
                <a:gd name="T24" fmla="*/ 1432 w 1432"/>
                <a:gd name="T25" fmla="*/ 472 h 552"/>
                <a:gd name="T26" fmla="*/ 1432 w 1432"/>
                <a:gd name="T27" fmla="*/ 0 h 552"/>
                <a:gd name="T28" fmla="*/ 1144 w 1432"/>
                <a:gd name="T29" fmla="*/ 312 h 552"/>
                <a:gd name="T30" fmla="*/ 1136 w 1432"/>
                <a:gd name="T31" fmla="*/ 31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2" h="552">
                  <a:moveTo>
                    <a:pt x="1136" y="312"/>
                  </a:moveTo>
                  <a:lnTo>
                    <a:pt x="984" y="80"/>
                  </a:lnTo>
                  <a:lnTo>
                    <a:pt x="680" y="232"/>
                  </a:lnTo>
                  <a:lnTo>
                    <a:pt x="608" y="160"/>
                  </a:lnTo>
                  <a:lnTo>
                    <a:pt x="232" y="392"/>
                  </a:lnTo>
                  <a:lnTo>
                    <a:pt x="0" y="232"/>
                  </a:lnTo>
                  <a:lnTo>
                    <a:pt x="0" y="552"/>
                  </a:lnTo>
                  <a:lnTo>
                    <a:pt x="152" y="392"/>
                  </a:lnTo>
                  <a:lnTo>
                    <a:pt x="232" y="472"/>
                  </a:lnTo>
                  <a:lnTo>
                    <a:pt x="984" y="160"/>
                  </a:lnTo>
                  <a:lnTo>
                    <a:pt x="1208" y="552"/>
                  </a:lnTo>
                  <a:lnTo>
                    <a:pt x="1216" y="552"/>
                  </a:lnTo>
                  <a:lnTo>
                    <a:pt x="1432" y="472"/>
                  </a:lnTo>
                  <a:lnTo>
                    <a:pt x="1432" y="0"/>
                  </a:lnTo>
                  <a:lnTo>
                    <a:pt x="1144" y="312"/>
                  </a:lnTo>
                  <a:lnTo>
                    <a:pt x="1136" y="312"/>
                  </a:lnTo>
                  <a:close/>
                </a:path>
              </a:pathLst>
            </a:custGeom>
            <a:solidFill>
              <a:srgbClr val="727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3" name="Freeform 47"/>
            <p:cNvSpPr>
              <a:spLocks/>
            </p:cNvSpPr>
            <p:nvPr/>
          </p:nvSpPr>
          <p:spPr bwMode="auto">
            <a:xfrm>
              <a:off x="5945188" y="4429125"/>
              <a:ext cx="2273300" cy="622300"/>
            </a:xfrm>
            <a:custGeom>
              <a:avLst/>
              <a:gdLst>
                <a:gd name="T0" fmla="*/ 1288 w 1432"/>
                <a:gd name="T1" fmla="*/ 0 h 392"/>
                <a:gd name="T2" fmla="*/ 1208 w 1432"/>
                <a:gd name="T3" fmla="*/ 152 h 392"/>
                <a:gd name="T4" fmla="*/ 1056 w 1432"/>
                <a:gd name="T5" fmla="*/ 0 h 392"/>
                <a:gd name="T6" fmla="*/ 904 w 1432"/>
                <a:gd name="T7" fmla="*/ 80 h 392"/>
                <a:gd name="T8" fmla="*/ 832 w 1432"/>
                <a:gd name="T9" fmla="*/ 0 h 392"/>
                <a:gd name="T10" fmla="*/ 528 w 1432"/>
                <a:gd name="T11" fmla="*/ 152 h 392"/>
                <a:gd name="T12" fmla="*/ 376 w 1432"/>
                <a:gd name="T13" fmla="*/ 80 h 392"/>
                <a:gd name="T14" fmla="*/ 232 w 1432"/>
                <a:gd name="T15" fmla="*/ 312 h 392"/>
                <a:gd name="T16" fmla="*/ 0 w 1432"/>
                <a:gd name="T17" fmla="*/ 80 h 392"/>
                <a:gd name="T18" fmla="*/ 0 w 1432"/>
                <a:gd name="T19" fmla="*/ 232 h 392"/>
                <a:gd name="T20" fmla="*/ 232 w 1432"/>
                <a:gd name="T21" fmla="*/ 392 h 392"/>
                <a:gd name="T22" fmla="*/ 608 w 1432"/>
                <a:gd name="T23" fmla="*/ 160 h 392"/>
                <a:gd name="T24" fmla="*/ 680 w 1432"/>
                <a:gd name="T25" fmla="*/ 232 h 392"/>
                <a:gd name="T26" fmla="*/ 984 w 1432"/>
                <a:gd name="T27" fmla="*/ 80 h 392"/>
                <a:gd name="T28" fmla="*/ 1136 w 1432"/>
                <a:gd name="T29" fmla="*/ 312 h 392"/>
                <a:gd name="T30" fmla="*/ 1432 w 1432"/>
                <a:gd name="T31" fmla="*/ 0 h 392"/>
                <a:gd name="T32" fmla="*/ 1288 w 1432"/>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2" h="392">
                  <a:moveTo>
                    <a:pt x="1288" y="0"/>
                  </a:moveTo>
                  <a:lnTo>
                    <a:pt x="1208" y="152"/>
                  </a:lnTo>
                  <a:lnTo>
                    <a:pt x="1056" y="0"/>
                  </a:lnTo>
                  <a:lnTo>
                    <a:pt x="904" y="80"/>
                  </a:lnTo>
                  <a:lnTo>
                    <a:pt x="832" y="0"/>
                  </a:lnTo>
                  <a:lnTo>
                    <a:pt x="528" y="152"/>
                  </a:lnTo>
                  <a:lnTo>
                    <a:pt x="376" y="80"/>
                  </a:lnTo>
                  <a:lnTo>
                    <a:pt x="232" y="312"/>
                  </a:lnTo>
                  <a:lnTo>
                    <a:pt x="0" y="80"/>
                  </a:lnTo>
                  <a:lnTo>
                    <a:pt x="0" y="232"/>
                  </a:lnTo>
                  <a:lnTo>
                    <a:pt x="232" y="392"/>
                  </a:lnTo>
                  <a:lnTo>
                    <a:pt x="608" y="160"/>
                  </a:lnTo>
                  <a:lnTo>
                    <a:pt x="680" y="232"/>
                  </a:lnTo>
                  <a:lnTo>
                    <a:pt x="984" y="80"/>
                  </a:lnTo>
                  <a:lnTo>
                    <a:pt x="1136" y="312"/>
                  </a:lnTo>
                  <a:lnTo>
                    <a:pt x="1432" y="0"/>
                  </a:lnTo>
                  <a:lnTo>
                    <a:pt x="1288" y="0"/>
                  </a:lnTo>
                  <a:close/>
                </a:path>
              </a:pathLst>
            </a:custGeom>
            <a:solidFill>
              <a:srgbClr val="BB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4" name="Freeform 51"/>
            <p:cNvSpPr>
              <a:spLocks/>
            </p:cNvSpPr>
            <p:nvPr/>
          </p:nvSpPr>
          <p:spPr bwMode="auto">
            <a:xfrm>
              <a:off x="5945188" y="5280025"/>
              <a:ext cx="63500" cy="25400"/>
            </a:xfrm>
            <a:custGeom>
              <a:avLst/>
              <a:gdLst>
                <a:gd name="T0" fmla="*/ 16 w 40"/>
                <a:gd name="T1" fmla="*/ 0 h 16"/>
                <a:gd name="T2" fmla="*/ 0 w 40"/>
                <a:gd name="T3" fmla="*/ 16 h 16"/>
                <a:gd name="T4" fmla="*/ 40 w 40"/>
                <a:gd name="T5" fmla="*/ 16 h 16"/>
                <a:gd name="T6" fmla="*/ 24 w 40"/>
                <a:gd name="T7" fmla="*/ 0 h 16"/>
                <a:gd name="T8" fmla="*/ 16 w 40"/>
                <a:gd name="T9" fmla="*/ 0 h 16"/>
              </a:gdLst>
              <a:ahLst/>
              <a:cxnLst>
                <a:cxn ang="0">
                  <a:pos x="T0" y="T1"/>
                </a:cxn>
                <a:cxn ang="0">
                  <a:pos x="T2" y="T3"/>
                </a:cxn>
                <a:cxn ang="0">
                  <a:pos x="T4" y="T5"/>
                </a:cxn>
                <a:cxn ang="0">
                  <a:pos x="T6" y="T7"/>
                </a:cxn>
                <a:cxn ang="0">
                  <a:pos x="T8" y="T9"/>
                </a:cxn>
              </a:cxnLst>
              <a:rect l="0" t="0" r="r" b="b"/>
              <a:pathLst>
                <a:path w="40" h="16">
                  <a:moveTo>
                    <a:pt x="16" y="0"/>
                  </a:moveTo>
                  <a:lnTo>
                    <a:pt x="0" y="16"/>
                  </a:lnTo>
                  <a:lnTo>
                    <a:pt x="40" y="16"/>
                  </a:lnTo>
                  <a:lnTo>
                    <a:pt x="24" y="0"/>
                  </a:lnTo>
                  <a:lnTo>
                    <a:pt x="16" y="0"/>
                  </a:lnTo>
                  <a:close/>
                </a:path>
              </a:pathLst>
            </a:custGeom>
            <a:solidFill>
              <a:srgbClr val="747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5" name="Freeform 52"/>
            <p:cNvSpPr>
              <a:spLocks/>
            </p:cNvSpPr>
            <p:nvPr/>
          </p:nvSpPr>
          <p:spPr bwMode="auto">
            <a:xfrm>
              <a:off x="5945188" y="5241925"/>
              <a:ext cx="25400" cy="63500"/>
            </a:xfrm>
            <a:custGeom>
              <a:avLst/>
              <a:gdLst>
                <a:gd name="T0" fmla="*/ 0 w 16"/>
                <a:gd name="T1" fmla="*/ 0 h 40"/>
                <a:gd name="T2" fmla="*/ 0 w 16"/>
                <a:gd name="T3" fmla="*/ 40 h 40"/>
                <a:gd name="T4" fmla="*/ 16 w 16"/>
                <a:gd name="T5" fmla="*/ 24 h 40"/>
                <a:gd name="T6" fmla="*/ 8 w 16"/>
                <a:gd name="T7" fmla="*/ 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40"/>
                  </a:lnTo>
                  <a:lnTo>
                    <a:pt x="16" y="24"/>
                  </a:lnTo>
                  <a:lnTo>
                    <a:pt x="8" y="0"/>
                  </a:lnTo>
                  <a:lnTo>
                    <a:pt x="0" y="0"/>
                  </a:lnTo>
                  <a:close/>
                </a:path>
              </a:pathLst>
            </a:custGeom>
            <a:solidFill>
              <a:srgbClr val="8D8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6" name="Freeform 56"/>
            <p:cNvSpPr>
              <a:spLocks/>
            </p:cNvSpPr>
            <p:nvPr/>
          </p:nvSpPr>
          <p:spPr bwMode="auto">
            <a:xfrm>
              <a:off x="8104188" y="5178425"/>
              <a:ext cx="114300" cy="127000"/>
            </a:xfrm>
            <a:custGeom>
              <a:avLst/>
              <a:gdLst>
                <a:gd name="T0" fmla="*/ 72 w 72"/>
                <a:gd name="T1" fmla="*/ 0 h 80"/>
                <a:gd name="T2" fmla="*/ 0 w 72"/>
                <a:gd name="T3" fmla="*/ 80 h 80"/>
                <a:gd name="T4" fmla="*/ 72 w 72"/>
                <a:gd name="T5" fmla="*/ 80 h 80"/>
                <a:gd name="T6" fmla="*/ 72 w 72"/>
                <a:gd name="T7" fmla="*/ 8 h 80"/>
                <a:gd name="T8" fmla="*/ 72 w 72"/>
                <a:gd name="T9" fmla="*/ 0 h 80"/>
              </a:gdLst>
              <a:ahLst/>
              <a:cxnLst>
                <a:cxn ang="0">
                  <a:pos x="T0" y="T1"/>
                </a:cxn>
                <a:cxn ang="0">
                  <a:pos x="T2" y="T3"/>
                </a:cxn>
                <a:cxn ang="0">
                  <a:pos x="T4" y="T5"/>
                </a:cxn>
                <a:cxn ang="0">
                  <a:pos x="T6" y="T7"/>
                </a:cxn>
                <a:cxn ang="0">
                  <a:pos x="T8" y="T9"/>
                </a:cxn>
              </a:cxnLst>
              <a:rect l="0" t="0" r="r" b="b"/>
              <a:pathLst>
                <a:path w="72" h="80">
                  <a:moveTo>
                    <a:pt x="72" y="0"/>
                  </a:moveTo>
                  <a:lnTo>
                    <a:pt x="0" y="80"/>
                  </a:lnTo>
                  <a:lnTo>
                    <a:pt x="72" y="80"/>
                  </a:lnTo>
                  <a:lnTo>
                    <a:pt x="72" y="8"/>
                  </a:lnTo>
                  <a:lnTo>
                    <a:pt x="72" y="0"/>
                  </a:lnTo>
                  <a:close/>
                </a:path>
              </a:pathLst>
            </a:custGeom>
            <a:solidFill>
              <a:srgbClr val="747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7" name="Freeform 60"/>
            <p:cNvSpPr>
              <a:spLocks/>
            </p:cNvSpPr>
            <p:nvPr/>
          </p:nvSpPr>
          <p:spPr bwMode="auto">
            <a:xfrm>
              <a:off x="5754688" y="4264025"/>
              <a:ext cx="2603500" cy="1333500"/>
            </a:xfrm>
            <a:custGeom>
              <a:avLst/>
              <a:gdLst>
                <a:gd name="T0" fmla="*/ 1120 w 1640"/>
                <a:gd name="T1" fmla="*/ 840 h 840"/>
                <a:gd name="T2" fmla="*/ 984 w 1640"/>
                <a:gd name="T3" fmla="*/ 192 h 840"/>
                <a:gd name="T4" fmla="*/ 856 w 1640"/>
                <a:gd name="T5" fmla="*/ 536 h 840"/>
                <a:gd name="T6" fmla="*/ 760 w 1640"/>
                <a:gd name="T7" fmla="*/ 392 h 840"/>
                <a:gd name="T8" fmla="*/ 600 w 1640"/>
                <a:gd name="T9" fmla="*/ 712 h 840"/>
                <a:gd name="T10" fmla="*/ 440 w 1640"/>
                <a:gd name="T11" fmla="*/ 120 h 840"/>
                <a:gd name="T12" fmla="*/ 336 w 1640"/>
                <a:gd name="T13" fmla="*/ 392 h 840"/>
                <a:gd name="T14" fmla="*/ 0 w 1640"/>
                <a:gd name="T15" fmla="*/ 392 h 840"/>
                <a:gd name="T16" fmla="*/ 0 w 1640"/>
                <a:gd name="T17" fmla="*/ 360 h 840"/>
                <a:gd name="T18" fmla="*/ 312 w 1640"/>
                <a:gd name="T19" fmla="*/ 360 h 840"/>
                <a:gd name="T20" fmla="*/ 448 w 1640"/>
                <a:gd name="T21" fmla="*/ 0 h 840"/>
                <a:gd name="T22" fmla="*/ 616 w 1640"/>
                <a:gd name="T23" fmla="*/ 616 h 840"/>
                <a:gd name="T24" fmla="*/ 752 w 1640"/>
                <a:gd name="T25" fmla="*/ 328 h 840"/>
                <a:gd name="T26" fmla="*/ 848 w 1640"/>
                <a:gd name="T27" fmla="*/ 456 h 840"/>
                <a:gd name="T28" fmla="*/ 992 w 1640"/>
                <a:gd name="T29" fmla="*/ 56 h 840"/>
                <a:gd name="T30" fmla="*/ 1136 w 1640"/>
                <a:gd name="T31" fmla="*/ 736 h 840"/>
                <a:gd name="T32" fmla="*/ 1344 w 1640"/>
                <a:gd name="T33" fmla="*/ 360 h 840"/>
                <a:gd name="T34" fmla="*/ 1640 w 1640"/>
                <a:gd name="T35" fmla="*/ 360 h 840"/>
                <a:gd name="T36" fmla="*/ 1640 w 1640"/>
                <a:gd name="T37" fmla="*/ 392 h 840"/>
                <a:gd name="T38" fmla="*/ 1368 w 1640"/>
                <a:gd name="T39" fmla="*/ 392 h 840"/>
                <a:gd name="T40" fmla="*/ 1120 w 1640"/>
                <a:gd name="T41"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0" h="840">
                  <a:moveTo>
                    <a:pt x="1120" y="840"/>
                  </a:moveTo>
                  <a:lnTo>
                    <a:pt x="984" y="192"/>
                  </a:lnTo>
                  <a:lnTo>
                    <a:pt x="856" y="536"/>
                  </a:lnTo>
                  <a:lnTo>
                    <a:pt x="760" y="392"/>
                  </a:lnTo>
                  <a:lnTo>
                    <a:pt x="600" y="712"/>
                  </a:lnTo>
                  <a:lnTo>
                    <a:pt x="440" y="120"/>
                  </a:lnTo>
                  <a:lnTo>
                    <a:pt x="336" y="392"/>
                  </a:lnTo>
                  <a:lnTo>
                    <a:pt x="0" y="392"/>
                  </a:lnTo>
                  <a:lnTo>
                    <a:pt x="0" y="360"/>
                  </a:lnTo>
                  <a:lnTo>
                    <a:pt x="312" y="360"/>
                  </a:lnTo>
                  <a:lnTo>
                    <a:pt x="448" y="0"/>
                  </a:lnTo>
                  <a:lnTo>
                    <a:pt x="616" y="616"/>
                  </a:lnTo>
                  <a:lnTo>
                    <a:pt x="752" y="328"/>
                  </a:lnTo>
                  <a:lnTo>
                    <a:pt x="848" y="456"/>
                  </a:lnTo>
                  <a:lnTo>
                    <a:pt x="992" y="56"/>
                  </a:lnTo>
                  <a:lnTo>
                    <a:pt x="1136" y="736"/>
                  </a:lnTo>
                  <a:lnTo>
                    <a:pt x="1344" y="360"/>
                  </a:lnTo>
                  <a:lnTo>
                    <a:pt x="1640" y="360"/>
                  </a:lnTo>
                  <a:lnTo>
                    <a:pt x="1640" y="392"/>
                  </a:lnTo>
                  <a:lnTo>
                    <a:pt x="1368" y="392"/>
                  </a:lnTo>
                  <a:lnTo>
                    <a:pt x="112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sp>
        <p:nvSpPr>
          <p:cNvPr id="55" name="Rettangolo 116"/>
          <p:cNvSpPr/>
          <p:nvPr/>
        </p:nvSpPr>
        <p:spPr>
          <a:xfrm>
            <a:off x="1400176" y="3161514"/>
            <a:ext cx="2361888" cy="4124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buClr>
                <a:srgbClr val="00B0F0"/>
              </a:buClr>
            </a:pPr>
            <a:r>
              <a:rPr lang="en-US" sz="450" dirty="0">
                <a:latin typeface="+mj-lt"/>
              </a:rPr>
              <a:t>Mixed risk sentiment: a lot of volatility due to Trump tariff and </a:t>
            </a:r>
            <a:r>
              <a:rPr lang="en-US" sz="450" dirty="0" err="1">
                <a:latin typeface="+mj-lt"/>
              </a:rPr>
              <a:t>afterwords</a:t>
            </a:r>
            <a:r>
              <a:rPr lang="en-US" sz="450" dirty="0">
                <a:latin typeface="+mj-lt"/>
              </a:rPr>
              <a:t> the agreement with Claudia postponing tariff for 1 month. Probably the peak negativity has passed and Claudia should refocused on Nearshoring. After the rally, we could see some consolidation.</a:t>
            </a:r>
          </a:p>
        </p:txBody>
      </p:sp>
      <p:sp>
        <p:nvSpPr>
          <p:cNvPr id="56" name="Freccia a destra con strisce 129"/>
          <p:cNvSpPr/>
          <p:nvPr/>
        </p:nvSpPr>
        <p:spPr>
          <a:xfrm rot="10800000" flipH="1">
            <a:off x="4685535" y="3167863"/>
            <a:ext cx="127765" cy="389317"/>
          </a:xfrm>
          <a:prstGeom prst="stripedRightArrow">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57" name="Rettangolo 79"/>
          <p:cNvSpPr/>
          <p:nvPr/>
        </p:nvSpPr>
        <p:spPr>
          <a:xfrm>
            <a:off x="1400176" y="2722612"/>
            <a:ext cx="2361889" cy="3845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fontAlgn="base">
              <a:spcBef>
                <a:spcPct val="0"/>
              </a:spcBef>
              <a:spcAft>
                <a:spcPct val="0"/>
              </a:spcAft>
            </a:pPr>
            <a:r>
              <a:rPr lang="it-IT" sz="450" dirty="0" err="1">
                <a:solidFill>
                  <a:schemeClr val="bg1"/>
                </a:solidFill>
              </a:rPr>
              <a:t>Very</a:t>
            </a:r>
            <a:r>
              <a:rPr lang="it-IT" sz="450" dirty="0">
                <a:solidFill>
                  <a:schemeClr val="bg1"/>
                </a:solidFill>
              </a:rPr>
              <a:t> cheap </a:t>
            </a:r>
            <a:r>
              <a:rPr lang="it-IT" sz="450" dirty="0" err="1">
                <a:solidFill>
                  <a:schemeClr val="bg1"/>
                </a:solidFill>
              </a:rPr>
              <a:t>valuation</a:t>
            </a:r>
            <a:r>
              <a:rPr lang="it-IT" sz="450" dirty="0">
                <a:solidFill>
                  <a:schemeClr val="bg1"/>
                </a:solidFill>
              </a:rPr>
              <a:t> (</a:t>
            </a:r>
            <a:r>
              <a:rPr lang="en-US" sz="450" dirty="0">
                <a:solidFill>
                  <a:schemeClr val="bg1"/>
                </a:solidFill>
              </a:rPr>
              <a:t>~11x forward P/E, which is ~2SD below historical averages)</a:t>
            </a:r>
            <a:r>
              <a:rPr lang="it-IT" sz="450" dirty="0">
                <a:solidFill>
                  <a:schemeClr val="bg1"/>
                </a:solidFill>
              </a:rPr>
              <a:t>. Q4 2024 reporting season </a:t>
            </a:r>
            <a:r>
              <a:rPr lang="it-IT" sz="450" dirty="0" err="1">
                <a:solidFill>
                  <a:schemeClr val="bg1"/>
                </a:solidFill>
              </a:rPr>
              <a:t>showed</a:t>
            </a:r>
            <a:r>
              <a:rPr lang="it-IT" sz="450" dirty="0">
                <a:solidFill>
                  <a:schemeClr val="bg1"/>
                </a:solidFill>
              </a:rPr>
              <a:t> positive Y0Y </a:t>
            </a:r>
            <a:r>
              <a:rPr lang="it-IT" sz="450" dirty="0" err="1">
                <a:solidFill>
                  <a:schemeClr val="bg1"/>
                </a:solidFill>
              </a:rPr>
              <a:t>results</a:t>
            </a:r>
            <a:r>
              <a:rPr lang="it-IT" sz="450" dirty="0">
                <a:solidFill>
                  <a:schemeClr val="bg1"/>
                </a:solidFill>
              </a:rPr>
              <a:t> (+7%) </a:t>
            </a:r>
            <a:r>
              <a:rPr lang="it-IT" sz="450" dirty="0" err="1">
                <a:solidFill>
                  <a:schemeClr val="bg1"/>
                </a:solidFill>
              </a:rPr>
              <a:t>till</a:t>
            </a:r>
            <a:r>
              <a:rPr lang="it-IT" sz="450" dirty="0">
                <a:solidFill>
                  <a:schemeClr val="bg1"/>
                </a:solidFill>
              </a:rPr>
              <a:t> </a:t>
            </a:r>
            <a:r>
              <a:rPr lang="it-IT" sz="450" dirty="0" err="1">
                <a:solidFill>
                  <a:schemeClr val="bg1"/>
                </a:solidFill>
              </a:rPr>
              <a:t>now</a:t>
            </a:r>
            <a:r>
              <a:rPr lang="it-IT" sz="450" dirty="0">
                <a:solidFill>
                  <a:schemeClr val="bg1"/>
                </a:solidFill>
              </a:rPr>
              <a:t>. EPS </a:t>
            </a:r>
            <a:r>
              <a:rPr lang="it-IT" sz="450" dirty="0" err="1">
                <a:solidFill>
                  <a:schemeClr val="bg1"/>
                </a:solidFill>
              </a:rPr>
              <a:t>growth</a:t>
            </a:r>
            <a:r>
              <a:rPr lang="it-IT" sz="450" dirty="0">
                <a:solidFill>
                  <a:schemeClr val="bg1"/>
                </a:solidFill>
              </a:rPr>
              <a:t> </a:t>
            </a:r>
            <a:r>
              <a:rPr lang="it-IT" sz="450" dirty="0" err="1">
                <a:solidFill>
                  <a:schemeClr val="bg1"/>
                </a:solidFill>
              </a:rPr>
              <a:t>expectations</a:t>
            </a:r>
            <a:r>
              <a:rPr lang="it-IT" sz="450" dirty="0">
                <a:solidFill>
                  <a:schemeClr val="bg1"/>
                </a:solidFill>
              </a:rPr>
              <a:t> (IBES) </a:t>
            </a:r>
            <a:r>
              <a:rPr lang="it-IT" sz="450" dirty="0" err="1">
                <a:solidFill>
                  <a:schemeClr val="bg1"/>
                </a:solidFill>
              </a:rPr>
              <a:t>quite</a:t>
            </a:r>
            <a:r>
              <a:rPr lang="it-IT" sz="450" dirty="0">
                <a:solidFill>
                  <a:schemeClr val="bg1"/>
                </a:solidFill>
              </a:rPr>
              <a:t> </a:t>
            </a:r>
            <a:r>
              <a:rPr lang="it-IT" sz="450" dirty="0" err="1">
                <a:solidFill>
                  <a:schemeClr val="bg1"/>
                </a:solidFill>
              </a:rPr>
              <a:t>posiitve</a:t>
            </a:r>
            <a:r>
              <a:rPr lang="it-IT" sz="450" dirty="0">
                <a:solidFill>
                  <a:schemeClr val="bg1"/>
                </a:solidFill>
              </a:rPr>
              <a:t> (+16%). </a:t>
            </a:r>
            <a:r>
              <a:rPr lang="it-IT" sz="450" dirty="0" err="1">
                <a:solidFill>
                  <a:schemeClr val="bg1"/>
                </a:solidFill>
              </a:rPr>
              <a:t>Revisions</a:t>
            </a:r>
            <a:r>
              <a:rPr lang="it-IT" sz="450" dirty="0">
                <a:solidFill>
                  <a:schemeClr val="bg1"/>
                </a:solidFill>
              </a:rPr>
              <a:t>  </a:t>
            </a:r>
            <a:r>
              <a:rPr lang="it-IT" sz="450" dirty="0" err="1">
                <a:solidFill>
                  <a:schemeClr val="bg1"/>
                </a:solidFill>
              </a:rPr>
              <a:t>improving</a:t>
            </a:r>
            <a:r>
              <a:rPr lang="it-IT" sz="450" dirty="0">
                <a:solidFill>
                  <a:schemeClr val="bg1"/>
                </a:solidFill>
              </a:rPr>
              <a:t>.</a:t>
            </a:r>
            <a:endParaRPr lang="en-US" sz="450" dirty="0">
              <a:solidFill>
                <a:schemeClr val="bg1"/>
              </a:solidFill>
            </a:endParaRPr>
          </a:p>
        </p:txBody>
      </p:sp>
      <p:sp>
        <p:nvSpPr>
          <p:cNvPr id="2" name="TextBox 1"/>
          <p:cNvSpPr txBox="1"/>
          <p:nvPr/>
        </p:nvSpPr>
        <p:spPr>
          <a:xfrm>
            <a:off x="326605" y="689022"/>
            <a:ext cx="3048000" cy="1749646"/>
          </a:xfrm>
          <a:prstGeom prst="rect">
            <a:avLst/>
          </a:prstGeom>
          <a:noFill/>
        </p:spPr>
        <p:txBody>
          <a:bodyPr wrap="square" rtlCol="0">
            <a:spAutoFit/>
          </a:bodyPr>
          <a:lstStyle/>
          <a:p>
            <a:pPr marL="96441" indent="-96441" algn="just">
              <a:buFont typeface="Arial" panose="020B0604020202020204" pitchFamily="34" charset="0"/>
              <a:buChar char="•"/>
            </a:pPr>
            <a:endParaRPr lang="en-US" sz="563" dirty="0">
              <a:solidFill>
                <a:srgbClr val="003C6A"/>
              </a:solidFill>
              <a:latin typeface="Arial" charset="0"/>
            </a:endParaRPr>
          </a:p>
          <a:p>
            <a:pPr marL="128588" indent="-128588">
              <a:buFont typeface="Arial" panose="020B0604020202020204" pitchFamily="34" charset="0"/>
              <a:buChar char="•"/>
            </a:pPr>
            <a:r>
              <a:rPr lang="en-US" sz="563" b="1" dirty="0">
                <a:solidFill>
                  <a:srgbClr val="003C6A"/>
                </a:solidFill>
                <a:latin typeface="Arial" charset="0"/>
              </a:rPr>
              <a:t>GDP Growth </a:t>
            </a:r>
            <a:r>
              <a:rPr lang="en-US" sz="563" dirty="0">
                <a:solidFill>
                  <a:srgbClr val="003C6A"/>
                </a:solidFill>
                <a:latin typeface="Arial" charset="0"/>
              </a:rPr>
              <a:t>expected at +0.1% (revised lower from 0.8%) in 2025 and +1.6% in 2026 (internal): Soft economy hit by a negative demand shock is  likely to contract this year according to the IMF </a:t>
            </a:r>
          </a:p>
          <a:p>
            <a:pPr marL="128588" indent="-128588">
              <a:buFont typeface="Arial" panose="020B0604020202020204" pitchFamily="34" charset="0"/>
              <a:buChar char="•"/>
            </a:pPr>
            <a:r>
              <a:rPr lang="en-US" sz="563" b="1" dirty="0">
                <a:solidFill>
                  <a:srgbClr val="003C6A"/>
                </a:solidFill>
                <a:latin typeface="Arial" charset="0"/>
              </a:rPr>
              <a:t>Easing Cycle</a:t>
            </a:r>
            <a:r>
              <a:rPr lang="en-US" sz="563" dirty="0">
                <a:solidFill>
                  <a:srgbClr val="003C6A"/>
                </a:solidFill>
                <a:latin typeface="Arial" charset="0"/>
              </a:rPr>
              <a:t>: in march policy rates have been cut by 50bps. now at 9.0%. </a:t>
            </a:r>
            <a:r>
              <a:rPr lang="en-US" sz="563" dirty="0" err="1">
                <a:solidFill>
                  <a:srgbClr val="003C6A"/>
                </a:solidFill>
                <a:latin typeface="Arial" charset="0"/>
              </a:rPr>
              <a:t>Banxico</a:t>
            </a:r>
            <a:r>
              <a:rPr lang="en-US" sz="563" dirty="0">
                <a:solidFill>
                  <a:srgbClr val="003C6A"/>
                </a:solidFill>
                <a:latin typeface="Arial" charset="0"/>
              </a:rPr>
              <a:t> will be cutting at a relative fast pace (50bps/meeting) for a bit longer given the soft growth outlook and within </a:t>
            </a:r>
            <a:r>
              <a:rPr lang="en-US" sz="563" dirty="0" err="1">
                <a:solidFill>
                  <a:srgbClr val="003C6A"/>
                </a:solidFill>
                <a:latin typeface="Arial" charset="0"/>
              </a:rPr>
              <a:t>targe</a:t>
            </a:r>
            <a:r>
              <a:rPr lang="en-US" sz="563" dirty="0">
                <a:solidFill>
                  <a:srgbClr val="003C6A"/>
                </a:solidFill>
                <a:latin typeface="Arial" charset="0"/>
              </a:rPr>
              <a:t> range inflation as long as MXN behaves.  We see policy rates coming down to 7% by the end of the year.</a:t>
            </a:r>
          </a:p>
          <a:p>
            <a:pPr marL="128588" indent="-128588">
              <a:buFont typeface="Arial" panose="020B0604020202020204" pitchFamily="34" charset="0"/>
              <a:buChar char="•"/>
            </a:pPr>
            <a:r>
              <a:rPr lang="en-US" sz="563" b="1" dirty="0">
                <a:solidFill>
                  <a:srgbClr val="003C6A"/>
                </a:solidFill>
                <a:latin typeface="Arial" charset="0"/>
              </a:rPr>
              <a:t>Fiscal side:</a:t>
            </a:r>
            <a:r>
              <a:rPr lang="en-US" sz="563" dirty="0">
                <a:solidFill>
                  <a:srgbClr val="003C6A"/>
                </a:solidFill>
                <a:latin typeface="Arial" charset="0"/>
              </a:rPr>
              <a:t> The admin is </a:t>
            </a:r>
            <a:r>
              <a:rPr lang="en-US" sz="563" dirty="0" err="1">
                <a:solidFill>
                  <a:srgbClr val="003C6A"/>
                </a:solidFill>
                <a:latin typeface="Arial" charset="0"/>
              </a:rPr>
              <a:t>prioritising</a:t>
            </a:r>
            <a:r>
              <a:rPr lang="en-US" sz="563" dirty="0">
                <a:solidFill>
                  <a:srgbClr val="003C6A"/>
                </a:solidFill>
                <a:latin typeface="Arial" charset="0"/>
              </a:rPr>
              <a:t> macro stability over growth.  Large fiscal consolidation (from 5.7% deficit in ’24 to around 4% of GDP) is likely to happen despite soft growth. Fiscal reform is not out of the question but not yet being considered. </a:t>
            </a:r>
          </a:p>
          <a:p>
            <a:pPr marL="128588" indent="-128588">
              <a:buFont typeface="Arial" panose="020B0604020202020204" pitchFamily="34" charset="0"/>
              <a:buChar char="•"/>
            </a:pPr>
            <a:r>
              <a:rPr lang="en-US" sz="563" b="1" dirty="0">
                <a:solidFill>
                  <a:srgbClr val="003C6A"/>
                </a:solidFill>
                <a:latin typeface="Arial" charset="0"/>
              </a:rPr>
              <a:t>Tariff</a:t>
            </a:r>
            <a:r>
              <a:rPr lang="en-US" sz="600" dirty="0">
                <a:solidFill>
                  <a:srgbClr val="003C6A"/>
                </a:solidFill>
                <a:latin typeface="Arial" charset="0"/>
              </a:rPr>
              <a:t>: </a:t>
            </a:r>
            <a:r>
              <a:rPr lang="en-US" sz="563" dirty="0">
                <a:solidFill>
                  <a:srgbClr val="003C6A"/>
                </a:solidFill>
                <a:latin typeface="Arial" charset="0"/>
              </a:rPr>
              <a:t>Mexico remains a relative winner in the tariff story, with the effective tariff rate at ~7% and the potential for it to be revised further downwards.</a:t>
            </a:r>
          </a:p>
          <a:p>
            <a:pPr marL="128588" indent="-128588">
              <a:buFont typeface="Arial" panose="020B0604020202020204" pitchFamily="34" charset="0"/>
              <a:buChar char="•"/>
            </a:pPr>
            <a:r>
              <a:rPr lang="en-US" sz="563" dirty="0">
                <a:solidFill>
                  <a:srgbClr val="003C6A"/>
                </a:solidFill>
                <a:latin typeface="Arial" charset="0"/>
              </a:rPr>
              <a:t>Flows have been very negative in 2024, a little bit of recovery YTD. Data points to foreign flows been heavily impacted as consensus has moved more negative. This gives us a cleaner positioning to benefit from a recovery.</a:t>
            </a:r>
          </a:p>
          <a:p>
            <a:pPr marL="128588" indent="-128588">
              <a:buFont typeface="Arial" panose="020B0604020202020204" pitchFamily="34" charset="0"/>
              <a:buChar char="•"/>
            </a:pPr>
            <a:endParaRPr lang="en-US" sz="563" dirty="0">
              <a:solidFill>
                <a:srgbClr val="003C6A"/>
              </a:solidFill>
              <a:latin typeface="Arial" charset="0"/>
            </a:endParaRPr>
          </a:p>
          <a:p>
            <a:pPr marL="128588" indent="-128588">
              <a:buFont typeface="Arial" panose="020B0604020202020204" pitchFamily="34" charset="0"/>
              <a:buChar char="•"/>
            </a:pPr>
            <a:endParaRPr lang="en-US" sz="600" dirty="0">
              <a:solidFill>
                <a:srgbClr val="003C6A"/>
              </a:solidFill>
              <a:latin typeface="Arial" charset="0"/>
            </a:endParaRPr>
          </a:p>
        </p:txBody>
      </p:sp>
      <p:sp>
        <p:nvSpPr>
          <p:cNvPr id="48" name="TextBox 47">
            <a:extLst>
              <a:ext uri="{FF2B5EF4-FFF2-40B4-BE49-F238E27FC236}">
                <a16:creationId xmlns:a16="http://schemas.microsoft.com/office/drawing/2014/main" id="{4C368922-96CF-4BCB-9C25-6F50AFE26D3C}"/>
              </a:ext>
            </a:extLst>
          </p:cNvPr>
          <p:cNvSpPr txBox="1"/>
          <p:nvPr/>
        </p:nvSpPr>
        <p:spPr>
          <a:xfrm>
            <a:off x="3483397" y="702612"/>
            <a:ext cx="2896006" cy="1079719"/>
          </a:xfrm>
          <a:prstGeom prst="rect">
            <a:avLst/>
          </a:prstGeom>
          <a:noFill/>
        </p:spPr>
        <p:txBody>
          <a:bodyPr wrap="square" rtlCol="0">
            <a:spAutoFit/>
          </a:bodyPr>
          <a:lstStyle/>
          <a:p>
            <a:pPr marL="96441" indent="-96441" algn="just">
              <a:buFont typeface="Arial" panose="020B0604020202020204" pitchFamily="34" charset="0"/>
              <a:buChar char="•"/>
            </a:pPr>
            <a:endParaRPr lang="en-US" sz="675" dirty="0">
              <a:solidFill>
                <a:srgbClr val="003C6A"/>
              </a:solidFill>
              <a:latin typeface="Arial" charset="0"/>
            </a:endParaRPr>
          </a:p>
          <a:p>
            <a:pPr algn="just"/>
            <a:r>
              <a:rPr lang="en-US" sz="675" dirty="0">
                <a:solidFill>
                  <a:srgbClr val="003C6A"/>
                </a:solidFill>
                <a:latin typeface="Arial" charset="0"/>
              </a:rPr>
              <a:t>Main risk factors: </a:t>
            </a:r>
          </a:p>
          <a:p>
            <a:pPr marL="128588" indent="-128588">
              <a:buFont typeface="Arial" panose="020B0604020202020204" pitchFamily="34" charset="0"/>
              <a:buChar char="•"/>
            </a:pPr>
            <a:r>
              <a:rPr lang="en-US" sz="563" b="1" dirty="0">
                <a:solidFill>
                  <a:srgbClr val="003C6A"/>
                </a:solidFill>
                <a:latin typeface="Arial" charset="0"/>
              </a:rPr>
              <a:t>Reform risks </a:t>
            </a:r>
            <a:r>
              <a:rPr lang="en-US" sz="563" dirty="0">
                <a:solidFill>
                  <a:srgbClr val="003C6A"/>
                </a:solidFill>
                <a:latin typeface="Arial" charset="0"/>
              </a:rPr>
              <a:t>could erode the institutional framework and investor confidence. US officials, and the broad business community have expressed concerns about the approval of the </a:t>
            </a:r>
            <a:r>
              <a:rPr lang="en-US" sz="563" b="1" dirty="0">
                <a:solidFill>
                  <a:srgbClr val="003C6A"/>
                </a:solidFill>
                <a:latin typeface="Arial" charset="0"/>
              </a:rPr>
              <a:t>judicial system reform </a:t>
            </a:r>
            <a:r>
              <a:rPr lang="en-US" sz="563" dirty="0">
                <a:solidFill>
                  <a:srgbClr val="003C6A"/>
                </a:solidFill>
                <a:latin typeface="Arial" charset="0"/>
              </a:rPr>
              <a:t>due to uncertainty and potential erosion of the institutional and legal frameworks. </a:t>
            </a:r>
          </a:p>
          <a:p>
            <a:pPr marL="128588" indent="-128588">
              <a:buFont typeface="Arial" panose="020B0604020202020204" pitchFamily="34" charset="0"/>
              <a:buChar char="•"/>
            </a:pPr>
            <a:r>
              <a:rPr lang="en-US" sz="563" dirty="0">
                <a:solidFill>
                  <a:srgbClr val="003C6A"/>
                </a:solidFill>
                <a:latin typeface="Arial" charset="0"/>
              </a:rPr>
              <a:t>U.S. recession risks could bring further downside to an already negative economic backdrop for Mexico</a:t>
            </a:r>
          </a:p>
          <a:p>
            <a:pPr marL="128588" indent="-128588">
              <a:buFont typeface="Arial" panose="020B0604020202020204" pitchFamily="34" charset="0"/>
              <a:buChar char="•"/>
            </a:pPr>
            <a:r>
              <a:rPr lang="en-US" sz="563" dirty="0">
                <a:solidFill>
                  <a:srgbClr val="003C6A"/>
                </a:solidFill>
                <a:latin typeface="Arial" charset="0"/>
              </a:rPr>
              <a:t>The speed in which both US and Mexico GDP is deteriorating gives cause for concern. GDP revised down at 0.1% with risks skewed towards recession if trade tension should resume.</a:t>
            </a:r>
          </a:p>
        </p:txBody>
      </p:sp>
    </p:spTree>
    <p:extLst>
      <p:ext uri="{BB962C8B-B14F-4D97-AF65-F5344CB8AC3E}">
        <p14:creationId xmlns:p14="http://schemas.microsoft.com/office/powerpoint/2010/main" val="97406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629689"/>
            <a:ext cx="6215400" cy="293024"/>
          </a:xfrm>
        </p:spPr>
        <p:txBody>
          <a:bodyPr>
            <a:normAutofit/>
          </a:bodyPr>
          <a:lstStyle/>
          <a:p>
            <a:r>
              <a:rPr lang="en-GB" noProof="0" dirty="0"/>
              <a:t>Overview</a:t>
            </a:r>
          </a:p>
        </p:txBody>
      </p:sp>
      <p:graphicFrame>
        <p:nvGraphicFramePr>
          <p:cNvPr id="7" name="Espace réservé du contenu 6"/>
          <p:cNvGraphicFramePr>
            <a:graphicFrameLocks noGrp="1"/>
          </p:cNvGraphicFramePr>
          <p:nvPr>
            <p:ph idx="1"/>
          </p:nvPr>
        </p:nvGraphicFramePr>
        <p:xfrm>
          <a:off x="321299" y="1413471"/>
          <a:ext cx="5392973" cy="2359400"/>
        </p:xfrm>
        <a:graphic>
          <a:graphicData uri="http://schemas.openxmlformats.org/drawingml/2006/table">
            <a:tbl>
              <a:tblPr firstRow="1" bandRow="1">
                <a:tableStyleId>{2D5ABB26-0587-4C30-8999-92F81FD0307C}</a:tableStyleId>
              </a:tblPr>
              <a:tblGrid>
                <a:gridCol w="1078595">
                  <a:extLst>
                    <a:ext uri="{9D8B030D-6E8A-4147-A177-3AD203B41FA5}">
                      <a16:colId xmlns:a16="http://schemas.microsoft.com/office/drawing/2014/main" val="20000"/>
                    </a:ext>
                  </a:extLst>
                </a:gridCol>
                <a:gridCol w="1078595">
                  <a:extLst>
                    <a:ext uri="{9D8B030D-6E8A-4147-A177-3AD203B41FA5}">
                      <a16:colId xmlns:a16="http://schemas.microsoft.com/office/drawing/2014/main" val="20001"/>
                    </a:ext>
                  </a:extLst>
                </a:gridCol>
                <a:gridCol w="1078595">
                  <a:extLst>
                    <a:ext uri="{9D8B030D-6E8A-4147-A177-3AD203B41FA5}">
                      <a16:colId xmlns:a16="http://schemas.microsoft.com/office/drawing/2014/main" val="20002"/>
                    </a:ext>
                  </a:extLst>
                </a:gridCol>
                <a:gridCol w="1078595">
                  <a:extLst>
                    <a:ext uri="{9D8B030D-6E8A-4147-A177-3AD203B41FA5}">
                      <a16:colId xmlns:a16="http://schemas.microsoft.com/office/drawing/2014/main" val="20003"/>
                    </a:ext>
                  </a:extLst>
                </a:gridCol>
                <a:gridCol w="1078595">
                  <a:extLst>
                    <a:ext uri="{9D8B030D-6E8A-4147-A177-3AD203B41FA5}">
                      <a16:colId xmlns:a16="http://schemas.microsoft.com/office/drawing/2014/main" val="20004"/>
                    </a:ext>
                  </a:extLst>
                </a:gridCol>
              </a:tblGrid>
              <a:tr h="436369">
                <a:tc>
                  <a:txBody>
                    <a:bodyPr/>
                    <a:lstStyle/>
                    <a:p>
                      <a:pPr algn="ctr"/>
                      <a:endParaRPr lang="fr-FR" sz="800" spc="70" baseline="0" dirty="0">
                        <a:solidFill>
                          <a:schemeClr val="bg1"/>
                        </a:solidFill>
                      </a:endParaRP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solidFill>
                  </a:tcPr>
                </a:tc>
                <a:tc>
                  <a:txBody>
                    <a:bodyPr/>
                    <a:lstStyle/>
                    <a:p>
                      <a:pPr algn="ctr"/>
                      <a:r>
                        <a:rPr lang="en-GB" sz="800" spc="70" baseline="0" noProof="0" dirty="0">
                          <a:solidFill>
                            <a:schemeClr val="bg1"/>
                          </a:solidFill>
                        </a:rPr>
                        <a:t>Macro </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3C6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800" spc="70" baseline="0" noProof="0" dirty="0">
                          <a:solidFill>
                            <a:schemeClr val="bg1"/>
                          </a:solidFill>
                        </a:rPr>
                        <a:t>Fundamentals</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5483"/>
                    </a:solidFill>
                  </a:tcPr>
                </a:tc>
                <a:tc>
                  <a:txBody>
                    <a:bodyPr/>
                    <a:lstStyle/>
                    <a:p>
                      <a:pPr algn="ctr"/>
                      <a:r>
                        <a:rPr lang="en-GB" sz="800" spc="70" baseline="0" noProof="0" dirty="0" err="1">
                          <a:solidFill>
                            <a:schemeClr val="bg1"/>
                          </a:solidFill>
                        </a:rPr>
                        <a:t>Technicals</a:t>
                      </a:r>
                      <a:endParaRPr lang="en-GB" sz="800" spc="70" baseline="0" noProof="0" dirty="0">
                        <a:solidFill>
                          <a:schemeClr val="bg1"/>
                        </a:solidFill>
                      </a:endParaRP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3A3"/>
                    </a:solidFill>
                  </a:tcPr>
                </a:tc>
                <a:tc>
                  <a:txBody>
                    <a:bodyPr/>
                    <a:lstStyle/>
                    <a:p>
                      <a:pPr algn="ctr"/>
                      <a:r>
                        <a:rPr lang="en-GB" sz="800" spc="70" baseline="0" noProof="0" dirty="0">
                          <a:solidFill>
                            <a:schemeClr val="bg1"/>
                          </a:solidFill>
                        </a:rPr>
                        <a:t>Valuation</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596C8"/>
                    </a:solidFill>
                  </a:tcPr>
                </a:tc>
                <a:extLst>
                  <a:ext uri="{0D108BD9-81ED-4DB2-BD59-A6C34878D82A}">
                    <a16:rowId xmlns:a16="http://schemas.microsoft.com/office/drawing/2014/main" val="10000"/>
                  </a:ext>
                </a:extLst>
              </a:tr>
              <a:tr h="466256">
                <a:tc>
                  <a:txBody>
                    <a:bodyPr/>
                    <a:lstStyle/>
                    <a:p>
                      <a:pPr algn="ctr"/>
                      <a:r>
                        <a:rPr lang="fr-FR" sz="800" spc="70" baseline="0" dirty="0">
                          <a:solidFill>
                            <a:schemeClr val="tx1"/>
                          </a:solidFill>
                        </a:rPr>
                        <a:t>Asia</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GB" sz="600" b="1" spc="70" baseline="0" noProof="0" dirty="0"/>
                        <a:t>Positive</a:t>
                      </a:r>
                    </a:p>
                    <a:p>
                      <a:pPr algn="ctr"/>
                      <a:r>
                        <a:rPr lang="en-GB" sz="500" spc="70" baseline="0" noProof="0" dirty="0"/>
                        <a:t>Inflation well </a:t>
                      </a:r>
                      <a:r>
                        <a:rPr lang="en-GB" sz="500" spc="70" baseline="0" noProof="0" dirty="0" err="1"/>
                        <a:t>anchored,growth</a:t>
                      </a:r>
                      <a:r>
                        <a:rPr lang="en-GB" sz="500" spc="70" baseline="0" noProof="0" dirty="0"/>
                        <a:t> </a:t>
                      </a:r>
                      <a:r>
                        <a:rPr lang="en-GB" sz="500" spc="70" baseline="0" noProof="0" dirty="0" err="1"/>
                        <a:t>robust,fiscal</a:t>
                      </a:r>
                      <a:r>
                        <a:rPr lang="en-GB" sz="500" spc="70" baseline="0" noProof="0" dirty="0"/>
                        <a:t> under control</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GB" sz="600" b="1" spc="70" baseline="0" noProof="0" dirty="0"/>
                        <a:t>Positive</a:t>
                      </a:r>
                    </a:p>
                    <a:p>
                      <a:pPr algn="ctr"/>
                      <a:r>
                        <a:rPr lang="en-GB" sz="500" b="0" spc="70" baseline="0" noProof="0" dirty="0"/>
                        <a:t>Decoupling of US &amp; </a:t>
                      </a:r>
                      <a:r>
                        <a:rPr lang="en-GB" sz="500" b="0" spc="70" baseline="0" noProof="0" dirty="0" err="1"/>
                        <a:t>China,demographics</a:t>
                      </a:r>
                      <a:r>
                        <a:rPr lang="en-GB" sz="500" b="0" spc="70" baseline="0" noProof="0" dirty="0"/>
                        <a:t> and growth (</a:t>
                      </a:r>
                      <a:r>
                        <a:rPr lang="en-GB" sz="500" b="0" spc="70" baseline="0" noProof="0" dirty="0" err="1"/>
                        <a:t>india</a:t>
                      </a:r>
                      <a:r>
                        <a:rPr lang="en-GB" sz="500" b="0" spc="70" baseline="0" noProof="0" dirty="0"/>
                        <a:t>), easing cycle</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GB" sz="600" b="1" spc="70" baseline="0" noProof="0" dirty="0"/>
                        <a:t>Neutral</a:t>
                      </a:r>
                    </a:p>
                    <a:p>
                      <a:pPr marL="0" algn="ctr" defTabSz="914355" rtl="0" eaLnBrk="1" latinLnBrk="0" hangingPunct="1"/>
                      <a:r>
                        <a:rPr lang="en-GB" sz="500" kern="1200" spc="70" baseline="0" noProof="0" dirty="0">
                          <a:solidFill>
                            <a:schemeClr val="tx1"/>
                          </a:solidFill>
                          <a:latin typeface="+mn-lt"/>
                          <a:ea typeface="+mn-ea"/>
                          <a:cs typeface="+mn-cs"/>
                        </a:rPr>
                        <a:t>Risk sentiment strong, potentially overbought</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GB" sz="600" b="1" spc="70" baseline="0" noProof="0" dirty="0"/>
                        <a:t>Negative</a:t>
                      </a:r>
                    </a:p>
                    <a:p>
                      <a:pPr marL="0" algn="ctr" defTabSz="914355" rtl="0" eaLnBrk="1" latinLnBrk="0" hangingPunct="1"/>
                      <a:r>
                        <a:rPr lang="en-GB" sz="500" kern="1200" spc="70" baseline="0" noProof="0" dirty="0">
                          <a:solidFill>
                            <a:schemeClr val="tx1"/>
                          </a:solidFill>
                          <a:latin typeface="+mn-lt"/>
                          <a:ea typeface="+mn-ea"/>
                          <a:cs typeface="+mn-cs"/>
                        </a:rPr>
                        <a:t>Expensive, high </a:t>
                      </a:r>
                      <a:r>
                        <a:rPr lang="en-GB" sz="500" kern="1200" spc="70" baseline="0" noProof="0" dirty="0" err="1">
                          <a:solidFill>
                            <a:schemeClr val="tx1"/>
                          </a:solidFill>
                          <a:latin typeface="+mn-lt"/>
                          <a:ea typeface="+mn-ea"/>
                          <a:cs typeface="+mn-cs"/>
                        </a:rPr>
                        <a:t>profitability,decent</a:t>
                      </a:r>
                      <a:r>
                        <a:rPr lang="en-GB" sz="500" kern="1200" spc="70" baseline="0" noProof="0" dirty="0">
                          <a:solidFill>
                            <a:schemeClr val="tx1"/>
                          </a:solidFill>
                          <a:latin typeface="+mn-lt"/>
                          <a:ea typeface="+mn-ea"/>
                          <a:cs typeface="+mn-cs"/>
                        </a:rPr>
                        <a:t> earnings growth</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0001"/>
                  </a:ext>
                </a:extLst>
              </a:tr>
              <a:tr h="466256">
                <a:tc>
                  <a:txBody>
                    <a:bodyPr/>
                    <a:lstStyle/>
                    <a:p>
                      <a:pPr algn="ctr"/>
                      <a:r>
                        <a:rPr lang="fr-FR" sz="800" spc="70" baseline="0" dirty="0">
                          <a:solidFill>
                            <a:schemeClr val="tx1"/>
                          </a:solidFill>
                        </a:rPr>
                        <a:t>China</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BEBEB"/>
                    </a:solidFill>
                  </a:tcPr>
                </a:tc>
                <a:tc>
                  <a:txBody>
                    <a:bodyPr/>
                    <a:lstStyle/>
                    <a:p>
                      <a:pPr algn="ctr"/>
                      <a:r>
                        <a:rPr lang="en-GB" sz="600" b="1" spc="70" baseline="0" noProof="0" dirty="0"/>
                        <a:t>Positive</a:t>
                      </a:r>
                    </a:p>
                    <a:p>
                      <a:pPr algn="ctr"/>
                      <a:r>
                        <a:rPr lang="en-GB" sz="500" spc="70" baseline="0" noProof="0" dirty="0"/>
                        <a:t>Monetary &amp; Fiscal </a:t>
                      </a:r>
                      <a:r>
                        <a:rPr lang="en-GB" sz="500" spc="70" baseline="0" noProof="0" dirty="0" err="1"/>
                        <a:t>Stimulus,decent</a:t>
                      </a:r>
                      <a:r>
                        <a:rPr lang="en-GB" sz="500" spc="70" baseline="0" noProof="0" dirty="0"/>
                        <a:t> exports</a:t>
                      </a:r>
                      <a:endParaRPr lang="en-GB" sz="600" spc="70" baseline="0" noProof="0" dirty="0"/>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BEBEB"/>
                    </a:solidFill>
                  </a:tcPr>
                </a:tc>
                <a:tc>
                  <a:txBody>
                    <a:bodyPr/>
                    <a:lstStyle/>
                    <a:p>
                      <a:pPr algn="ctr"/>
                      <a:r>
                        <a:rPr lang="en-GB" sz="600" b="1" spc="70" baseline="0" noProof="0" dirty="0"/>
                        <a:t>Negative</a:t>
                      </a:r>
                    </a:p>
                    <a:p>
                      <a:pPr algn="ctr"/>
                      <a:r>
                        <a:rPr lang="en-GB" sz="500" spc="70" baseline="0" noProof="0" dirty="0" err="1"/>
                        <a:t>deleveraging,slowing</a:t>
                      </a:r>
                      <a:r>
                        <a:rPr lang="en-GB" sz="500" spc="70" baseline="0" noProof="0" dirty="0"/>
                        <a:t> </a:t>
                      </a:r>
                      <a:r>
                        <a:rPr lang="en-GB" sz="500" spc="70" baseline="0" noProof="0" dirty="0" err="1"/>
                        <a:t>growth,poor</a:t>
                      </a:r>
                      <a:r>
                        <a:rPr lang="en-GB" sz="500" spc="70" baseline="0" noProof="0" dirty="0"/>
                        <a:t> consumption</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BEBEB"/>
                    </a:solidFill>
                  </a:tcPr>
                </a:tc>
                <a:tc>
                  <a:txBody>
                    <a:bodyPr/>
                    <a:lstStyle/>
                    <a:p>
                      <a:pPr algn="ctr"/>
                      <a:r>
                        <a:rPr lang="en-GB" sz="600" b="1" spc="70" baseline="0" noProof="0" dirty="0"/>
                        <a:t>Positive</a:t>
                      </a:r>
                      <a:endParaRPr lang="en-GB" sz="500" b="0" spc="70" baseline="0" noProof="0" dirty="0"/>
                    </a:p>
                    <a:p>
                      <a:pPr algn="ctr"/>
                      <a:r>
                        <a:rPr lang="en-GB" sz="500" b="0" spc="70" baseline="0" noProof="0" dirty="0"/>
                        <a:t>Positive sentiment, </a:t>
                      </a:r>
                      <a:r>
                        <a:rPr lang="en-GB" sz="500" b="0" spc="70" baseline="0" noProof="0" dirty="0" err="1"/>
                        <a:t>underowned</a:t>
                      </a:r>
                      <a:r>
                        <a:rPr lang="en-GB" sz="500" b="0" spc="70" baseline="0" noProof="0" dirty="0"/>
                        <a:t>, RSI overbought </a:t>
                      </a:r>
                      <a:endParaRPr lang="en-GB" sz="600" b="1" spc="70" baseline="0" noProof="0" dirty="0"/>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BEBEB"/>
                    </a:solidFill>
                  </a:tcPr>
                </a:tc>
                <a:tc>
                  <a:txBody>
                    <a:bodyPr/>
                    <a:lstStyle/>
                    <a:p>
                      <a:pPr algn="ctr"/>
                      <a:r>
                        <a:rPr lang="en-GB" sz="600" b="1" spc="70" baseline="0" noProof="0" dirty="0"/>
                        <a:t>Positive</a:t>
                      </a:r>
                    </a:p>
                    <a:p>
                      <a:pPr algn="ctr"/>
                      <a:r>
                        <a:rPr lang="en-GB" sz="500" spc="70" baseline="0" noProof="0" dirty="0"/>
                        <a:t>Less cheap post rally, low profitability</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BEBEB"/>
                    </a:solidFill>
                  </a:tcPr>
                </a:tc>
                <a:extLst>
                  <a:ext uri="{0D108BD9-81ED-4DB2-BD59-A6C34878D82A}">
                    <a16:rowId xmlns:a16="http://schemas.microsoft.com/office/drawing/2014/main" val="10002"/>
                  </a:ext>
                </a:extLst>
              </a:tr>
              <a:tr h="524262">
                <a:tc>
                  <a:txBody>
                    <a:bodyPr/>
                    <a:lstStyle/>
                    <a:p>
                      <a:pPr algn="ctr"/>
                      <a:r>
                        <a:rPr lang="fr-FR" sz="800" spc="70" baseline="0" dirty="0" err="1">
                          <a:solidFill>
                            <a:schemeClr val="tx1"/>
                          </a:solidFill>
                        </a:rPr>
                        <a:t>Latam</a:t>
                      </a:r>
                      <a:endParaRPr lang="fr-FR" sz="800" spc="70" baseline="0" dirty="0">
                        <a:solidFill>
                          <a:schemeClr val="tx1"/>
                        </a:solidFill>
                      </a:endParaRP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1E1E1"/>
                    </a:solidFill>
                  </a:tcPr>
                </a:tc>
                <a:tc>
                  <a:txBody>
                    <a:bodyPr/>
                    <a:lstStyle/>
                    <a:p>
                      <a:pPr algn="ctr"/>
                      <a:r>
                        <a:rPr lang="en-GB" sz="600" b="1" spc="70" baseline="0" noProof="0" dirty="0"/>
                        <a:t>Neutral</a:t>
                      </a:r>
                    </a:p>
                    <a:p>
                      <a:pPr algn="ctr"/>
                      <a:r>
                        <a:rPr lang="en-GB" sz="500" spc="70" baseline="0" noProof="0" dirty="0"/>
                        <a:t>Inflation  anchored(ex Bra) ,growth </a:t>
                      </a:r>
                      <a:r>
                        <a:rPr lang="en-GB" sz="500" spc="70" baseline="0" noProof="0" dirty="0" err="1"/>
                        <a:t>robust,fiscal</a:t>
                      </a:r>
                      <a:r>
                        <a:rPr lang="en-GB" sz="500" spc="70" baseline="0" noProof="0" dirty="0"/>
                        <a:t> </a:t>
                      </a:r>
                      <a:r>
                        <a:rPr lang="en-GB" sz="500" spc="70" baseline="0" noProof="0" dirty="0" err="1"/>
                        <a:t>mixed,diverging</a:t>
                      </a:r>
                      <a:r>
                        <a:rPr lang="en-GB" sz="500" spc="70" baseline="0" noProof="0" dirty="0"/>
                        <a:t> Monetary Policy</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1E1E1"/>
                    </a:solidFill>
                  </a:tcPr>
                </a:tc>
                <a:tc>
                  <a:txBody>
                    <a:bodyPr/>
                    <a:lstStyle/>
                    <a:p>
                      <a:pPr algn="ctr"/>
                      <a:r>
                        <a:rPr lang="en-GB" sz="600" b="1" spc="70" baseline="0" noProof="0" dirty="0"/>
                        <a:t>Neutral</a:t>
                      </a:r>
                    </a:p>
                    <a:p>
                      <a:pPr algn="ctr"/>
                      <a:r>
                        <a:rPr lang="en-GB" sz="500" spc="70" baseline="0" noProof="0" dirty="0"/>
                        <a:t>Political Headwinds, dollar weakening tailwind</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1E1E1"/>
                    </a:solidFill>
                  </a:tcPr>
                </a:tc>
                <a:tc>
                  <a:txBody>
                    <a:bodyPr/>
                    <a:lstStyle/>
                    <a:p>
                      <a:pPr algn="ctr"/>
                      <a:r>
                        <a:rPr lang="en-GB" sz="600" b="1" spc="70" baseline="0" noProof="0" dirty="0"/>
                        <a:t>Neutral</a:t>
                      </a:r>
                    </a:p>
                    <a:p>
                      <a:pPr algn="ctr"/>
                      <a:r>
                        <a:rPr lang="en-GB" sz="500" spc="70" baseline="0" noProof="0" dirty="0"/>
                        <a:t>Poor Performance YTD, light positioning</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1E1E1"/>
                    </a:solidFill>
                  </a:tcPr>
                </a:tc>
                <a:tc>
                  <a:txBody>
                    <a:bodyPr/>
                    <a:lstStyle/>
                    <a:p>
                      <a:pPr algn="ctr"/>
                      <a:r>
                        <a:rPr lang="en-GB" sz="600" b="1" spc="70" baseline="0" noProof="0" dirty="0"/>
                        <a:t>Positive</a:t>
                      </a:r>
                    </a:p>
                    <a:p>
                      <a:pPr algn="ctr"/>
                      <a:r>
                        <a:rPr lang="en-GB" sz="500" spc="70" baseline="0" noProof="0" dirty="0" err="1"/>
                        <a:t>Cheap,cyclical,decent</a:t>
                      </a:r>
                      <a:r>
                        <a:rPr lang="en-GB" sz="500" spc="70" baseline="0" noProof="0" dirty="0"/>
                        <a:t> profitability</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E1E1E1"/>
                    </a:solidFill>
                  </a:tcPr>
                </a:tc>
                <a:extLst>
                  <a:ext uri="{0D108BD9-81ED-4DB2-BD59-A6C34878D82A}">
                    <a16:rowId xmlns:a16="http://schemas.microsoft.com/office/drawing/2014/main" val="10003"/>
                  </a:ext>
                </a:extLst>
              </a:tr>
              <a:tr h="466256">
                <a:tc>
                  <a:txBody>
                    <a:bodyPr/>
                    <a:lstStyle/>
                    <a:p>
                      <a:pPr algn="ctr"/>
                      <a:r>
                        <a:rPr lang="fr-FR" sz="800" spc="70" baseline="0" dirty="0">
                          <a:solidFill>
                            <a:schemeClr val="tx1"/>
                          </a:solidFill>
                        </a:rPr>
                        <a:t>EMEA</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D6D6"/>
                    </a:solidFill>
                  </a:tcPr>
                </a:tc>
                <a:tc>
                  <a:txBody>
                    <a:bodyPr/>
                    <a:lstStyle/>
                    <a:p>
                      <a:pPr algn="ctr"/>
                      <a:r>
                        <a:rPr lang="en-GB" sz="600" b="1" spc="70" baseline="0" noProof="0" dirty="0"/>
                        <a:t>Positive</a:t>
                      </a:r>
                    </a:p>
                    <a:p>
                      <a:pPr algn="ctr"/>
                      <a:r>
                        <a:rPr lang="en-GB" sz="500" spc="70" baseline="0" noProof="0" dirty="0"/>
                        <a:t>Decent growth, inflation under control, fiscal healthy</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D6D6"/>
                    </a:solidFill>
                  </a:tcPr>
                </a:tc>
                <a:tc>
                  <a:txBody>
                    <a:bodyPr/>
                    <a:lstStyle/>
                    <a:p>
                      <a:pPr algn="ctr"/>
                      <a:r>
                        <a:rPr lang="en-GB" sz="600" b="1" spc="70" baseline="0" noProof="0" dirty="0"/>
                        <a:t>Neutral</a:t>
                      </a:r>
                    </a:p>
                    <a:p>
                      <a:pPr algn="ctr"/>
                      <a:r>
                        <a:rPr lang="en-GB" sz="500" spc="70" baseline="0" noProof="0" dirty="0"/>
                        <a:t>Geopolitically sensitive</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D6D6"/>
                    </a:solidFill>
                  </a:tcPr>
                </a:tc>
                <a:tc>
                  <a:txBody>
                    <a:bodyPr/>
                    <a:lstStyle/>
                    <a:p>
                      <a:pPr algn="ctr"/>
                      <a:r>
                        <a:rPr lang="en-GB" sz="600" b="1" spc="70" baseline="0" noProof="0" dirty="0"/>
                        <a:t>Positive</a:t>
                      </a:r>
                    </a:p>
                    <a:p>
                      <a:pPr algn="ctr"/>
                      <a:r>
                        <a:rPr lang="en-GB" sz="500" b="0" spc="70" baseline="0" noProof="0" dirty="0"/>
                        <a:t>Diverging perf </a:t>
                      </a:r>
                      <a:r>
                        <a:rPr lang="en-GB" sz="500" b="0" spc="70" baseline="0" noProof="0" dirty="0" err="1"/>
                        <a:t>ytd</a:t>
                      </a:r>
                      <a:r>
                        <a:rPr lang="en-GB" sz="500" b="0" spc="70" baseline="0" noProof="0" dirty="0"/>
                        <a:t>, technical varied</a:t>
                      </a:r>
                    </a:p>
                    <a:p>
                      <a:pPr algn="ctr"/>
                      <a:endParaRPr lang="en-GB" sz="500" spc="70" baseline="0" noProof="0" dirty="0"/>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D6D6"/>
                    </a:solidFill>
                  </a:tcPr>
                </a:tc>
                <a:tc>
                  <a:txBody>
                    <a:bodyPr/>
                    <a:lstStyle/>
                    <a:p>
                      <a:pPr algn="ctr"/>
                      <a:r>
                        <a:rPr lang="en-GB" sz="600" b="1" spc="70" baseline="0" noProof="0" dirty="0"/>
                        <a:t>Positive</a:t>
                      </a:r>
                    </a:p>
                    <a:p>
                      <a:pPr algn="ctr"/>
                      <a:r>
                        <a:rPr lang="en-GB" sz="500" b="0" spc="70" baseline="0" noProof="0" dirty="0"/>
                        <a:t>Cheap</a:t>
                      </a:r>
                      <a:r>
                        <a:rPr lang="en-GB" sz="500" b="1" spc="70" baseline="0" noProof="0" dirty="0"/>
                        <a:t>, </a:t>
                      </a:r>
                      <a:r>
                        <a:rPr lang="en-GB" sz="500" b="0" spc="70" baseline="0" noProof="0" dirty="0"/>
                        <a:t>diverging Earnings growth,</a:t>
                      </a:r>
                      <a:endParaRPr lang="en-GB" sz="500" b="1" spc="70" baseline="0" noProof="0" dirty="0"/>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D6D6D6"/>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32281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0CAB76-3298-4ECC-93CE-6E65857E8FD1}"/>
              </a:ext>
            </a:extLst>
          </p:cNvPr>
          <p:cNvSpPr>
            <a:spLocks noGrp="1"/>
          </p:cNvSpPr>
          <p:nvPr>
            <p:ph type="body" sz="quarter" idx="13"/>
          </p:nvPr>
        </p:nvSpPr>
        <p:spPr>
          <a:xfrm>
            <a:off x="165091" y="826945"/>
            <a:ext cx="6502409" cy="342305"/>
          </a:xfrm>
        </p:spPr>
        <p:txBody>
          <a:bodyPr>
            <a:normAutofit/>
          </a:bodyPr>
          <a:lstStyle/>
          <a:p>
            <a:r>
              <a:rPr lang="en-US" sz="1350" dirty="0">
                <a:solidFill>
                  <a:srgbClr val="0070C0"/>
                </a:solidFill>
              </a:rPr>
              <a:t>MEX Comment: Let the Tariff Games Begin</a:t>
            </a:r>
          </a:p>
        </p:txBody>
      </p:sp>
      <p:sp>
        <p:nvSpPr>
          <p:cNvPr id="6" name="TextBox 5">
            <a:extLst>
              <a:ext uri="{FF2B5EF4-FFF2-40B4-BE49-F238E27FC236}">
                <a16:creationId xmlns:a16="http://schemas.microsoft.com/office/drawing/2014/main" id="{22C4102F-D864-4979-8164-DAF2F2A09814}"/>
              </a:ext>
            </a:extLst>
          </p:cNvPr>
          <p:cNvSpPr txBox="1"/>
          <p:nvPr/>
        </p:nvSpPr>
        <p:spPr>
          <a:xfrm>
            <a:off x="139691" y="1169250"/>
            <a:ext cx="6553209" cy="2793072"/>
          </a:xfrm>
          <a:prstGeom prst="rect">
            <a:avLst/>
          </a:prstGeom>
          <a:noFill/>
        </p:spPr>
        <p:txBody>
          <a:bodyPr wrap="square">
            <a:spAutoFit/>
          </a:bodyPr>
          <a:lstStyle/>
          <a:p>
            <a:r>
              <a:rPr lang="en-US" sz="1350" dirty="0">
                <a:solidFill>
                  <a:srgbClr val="000000"/>
                </a:solidFill>
                <a:latin typeface="Calibri" panose="020F0502020204030204" pitchFamily="34" charset="0"/>
              </a:rPr>
              <a:t>•</a:t>
            </a:r>
            <a:r>
              <a:rPr lang="en-US" sz="900" dirty="0">
                <a:solidFill>
                  <a:srgbClr val="000000"/>
                </a:solidFill>
                <a:latin typeface="Calibri" panose="020F0502020204030204" pitchFamily="34" charset="0"/>
              </a:rPr>
              <a:t>Even without </a:t>
            </a:r>
            <a:r>
              <a:rPr lang="en-US" sz="900" dirty="0" err="1">
                <a:solidFill>
                  <a:srgbClr val="000000"/>
                </a:solidFill>
                <a:latin typeface="Calibri" panose="020F0502020204030204" pitchFamily="34" charset="0"/>
              </a:rPr>
              <a:t>Lighthizer</a:t>
            </a:r>
            <a:r>
              <a:rPr lang="en-US" sz="900" dirty="0">
                <a:solidFill>
                  <a:srgbClr val="000000"/>
                </a:solidFill>
                <a:latin typeface="Calibri" panose="020F0502020204030204" pitchFamily="34" charset="0"/>
              </a:rPr>
              <a:t> on board (it will be his protégé Greer, in fact), the POTUS-elect announced on Monday evening an </a:t>
            </a:r>
            <a:r>
              <a:rPr lang="en-US" sz="900" b="1" dirty="0">
                <a:solidFill>
                  <a:srgbClr val="000000"/>
                </a:solidFill>
                <a:latin typeface="Calibri" panose="020F0502020204030204" pitchFamily="34" charset="0"/>
              </a:rPr>
              <a:t>intention to impose (conditional) tariffs </a:t>
            </a:r>
            <a:r>
              <a:rPr lang="en-US" sz="900" dirty="0">
                <a:solidFill>
                  <a:srgbClr val="000000"/>
                </a:solidFill>
                <a:latin typeface="Calibri" panose="020F0502020204030204" pitchFamily="34" charset="0"/>
              </a:rPr>
              <a:t>on Mexico (and Canada) set at </a:t>
            </a:r>
            <a:r>
              <a:rPr lang="en-US" sz="900" b="1" dirty="0">
                <a:solidFill>
                  <a:srgbClr val="000000"/>
                </a:solidFill>
                <a:latin typeface="Calibri" panose="020F0502020204030204" pitchFamily="34" charset="0"/>
              </a:rPr>
              <a:t>a large 25%</a:t>
            </a:r>
            <a:r>
              <a:rPr lang="en-US" sz="900" dirty="0">
                <a:solidFill>
                  <a:srgbClr val="000000"/>
                </a:solidFill>
                <a:latin typeface="Calibri" panose="020F0502020204030204" pitchFamily="34" charset="0"/>
              </a:rPr>
              <a:t>-</a:t>
            </a:r>
            <a:r>
              <a:rPr lang="en-US" sz="900" b="1" dirty="0">
                <a:solidFill>
                  <a:srgbClr val="000000"/>
                </a:solidFill>
                <a:latin typeface="Calibri" panose="020F0502020204030204" pitchFamily="34" charset="0"/>
              </a:rPr>
              <a:t>not a gradual start </a:t>
            </a:r>
            <a:r>
              <a:rPr lang="en-US" sz="900" dirty="0">
                <a:solidFill>
                  <a:srgbClr val="000000"/>
                </a:solidFill>
                <a:latin typeface="Calibri" panose="020F0502020204030204" pitchFamily="34" charset="0"/>
              </a:rPr>
              <a:t>by any means -after taking the office in late Jan. The trade tax would remain in place </a:t>
            </a:r>
            <a:r>
              <a:rPr lang="en-US" sz="900" b="1" dirty="0">
                <a:solidFill>
                  <a:srgbClr val="000000"/>
                </a:solidFill>
                <a:latin typeface="Calibri" panose="020F0502020204030204" pitchFamily="34" charset="0"/>
              </a:rPr>
              <a:t>until the flow of fentanyl and illegal crossings came to a halt</a:t>
            </a:r>
            <a:r>
              <a:rPr lang="en-US" sz="900" dirty="0">
                <a:solidFill>
                  <a:srgbClr val="000000"/>
                </a:solidFill>
                <a:latin typeface="Calibri" panose="020F0502020204030204" pitchFamily="34" charset="0"/>
              </a:rPr>
              <a:t>. Additionally, China was threatened with a ‘mere’ 10% tariff.</a:t>
            </a:r>
          </a:p>
          <a:p>
            <a:r>
              <a:rPr lang="en-US" sz="900" dirty="0">
                <a:solidFill>
                  <a:srgbClr val="000000"/>
                </a:solidFill>
                <a:latin typeface="Calibri" panose="020F0502020204030204" pitchFamily="34" charset="0"/>
              </a:rPr>
              <a:t>•We expected early (not so) friendly USMCA/Mexico aimed fire, similar to how things played out eight years ago –see the exhibit on top for a timeline -, in light of a whole lot of issues between both nations (immigration, fentanyl, security cooperation, Chinese investment, AMLO’s policies not compliant with USMCA </a:t>
            </a:r>
            <a:r>
              <a:rPr lang="en-US" sz="900" dirty="0" err="1">
                <a:solidFill>
                  <a:srgbClr val="000000"/>
                </a:solidFill>
                <a:latin typeface="Calibri" panose="020F0502020204030204" pitchFamily="34" charset="0"/>
              </a:rPr>
              <a:t>etc</a:t>
            </a:r>
            <a:r>
              <a:rPr lang="en-US" sz="900" dirty="0">
                <a:solidFill>
                  <a:srgbClr val="000000"/>
                </a:solidFill>
                <a:latin typeface="Calibri" panose="020F0502020204030204" pitchFamily="34" charset="0"/>
              </a:rPr>
              <a:t>) . After all, </a:t>
            </a:r>
            <a:r>
              <a:rPr lang="en-US" sz="900" b="1" dirty="0">
                <a:solidFill>
                  <a:srgbClr val="000000"/>
                </a:solidFill>
                <a:latin typeface="Calibri" panose="020F0502020204030204" pitchFamily="34" charset="0"/>
              </a:rPr>
              <a:t>Mexico appears to be an easy target and a good place to start </a:t>
            </a:r>
            <a:r>
              <a:rPr lang="en-US" sz="900" dirty="0">
                <a:solidFill>
                  <a:srgbClr val="000000"/>
                </a:solidFill>
                <a:latin typeface="Calibri" panose="020F0502020204030204" pitchFamily="34" charset="0"/>
              </a:rPr>
              <a:t>shoring up the domestic turf which could also serve to teach others a lesson.</a:t>
            </a:r>
          </a:p>
          <a:p>
            <a:endParaRPr lang="en-US" sz="900" dirty="0">
              <a:solidFill>
                <a:srgbClr val="000000"/>
              </a:solidFill>
              <a:latin typeface="Calibri" panose="020F0502020204030204" pitchFamily="34" charset="0"/>
            </a:endParaRPr>
          </a:p>
          <a:p>
            <a:r>
              <a:rPr lang="en-US" sz="900" dirty="0">
                <a:solidFill>
                  <a:srgbClr val="000000"/>
                </a:solidFill>
                <a:latin typeface="Calibri" panose="020F0502020204030204" pitchFamily="34" charset="0"/>
              </a:rPr>
              <a:t>•What we didn’t fully expect was Mexico’s </a:t>
            </a:r>
            <a:r>
              <a:rPr lang="en-US" sz="900" b="1" dirty="0">
                <a:solidFill>
                  <a:srgbClr val="000000"/>
                </a:solidFill>
                <a:latin typeface="Calibri" panose="020F0502020204030204" pitchFamily="34" charset="0"/>
              </a:rPr>
              <a:t>Claudia’s more hawkish response, </a:t>
            </a:r>
            <a:r>
              <a:rPr lang="en-US" sz="900" dirty="0">
                <a:solidFill>
                  <a:srgbClr val="000000"/>
                </a:solidFill>
                <a:latin typeface="Calibri" panose="020F0502020204030204" pitchFamily="34" charset="0"/>
              </a:rPr>
              <a:t>in which she </a:t>
            </a:r>
            <a:r>
              <a:rPr lang="en-US" sz="900" b="1" dirty="0">
                <a:solidFill>
                  <a:srgbClr val="000000"/>
                </a:solidFill>
                <a:latin typeface="Calibri" panose="020F0502020204030204" pitchFamily="34" charset="0"/>
              </a:rPr>
              <a:t>threatened retaliatory tariffs</a:t>
            </a:r>
            <a:r>
              <a:rPr lang="en-US" sz="900" dirty="0">
                <a:solidFill>
                  <a:srgbClr val="000000"/>
                </a:solidFill>
                <a:latin typeface="Calibri" panose="020F0502020204030204" pitchFamily="34" charset="0"/>
              </a:rPr>
              <a:t>. She also mentioned cooperating on drug and immigration demands, but markets focused rather on the former. The more assertive response may be related to Claudia’s landslide electoral victory over the summer; she won a constitutional majority, allowing her to pass AMLO’s less than benign (anti)reforms and might have encouraged her now to appeal to the Morena base with more pointed remarks. Too bad </a:t>
            </a:r>
            <a:r>
              <a:rPr lang="en-US" sz="900" b="1" dirty="0">
                <a:solidFill>
                  <a:srgbClr val="000000"/>
                </a:solidFill>
                <a:latin typeface="Calibri" panose="020F0502020204030204" pitchFamily="34" charset="0"/>
              </a:rPr>
              <a:t>Claudia is becoming a victim of her own success </a:t>
            </a:r>
            <a:r>
              <a:rPr lang="en-US" sz="900" dirty="0">
                <a:solidFill>
                  <a:srgbClr val="000000"/>
                </a:solidFill>
                <a:latin typeface="Calibri" panose="020F0502020204030204" pitchFamily="34" charset="0"/>
              </a:rPr>
              <a:t>in the process.</a:t>
            </a:r>
          </a:p>
          <a:p>
            <a:r>
              <a:rPr lang="en-US" sz="900" dirty="0">
                <a:solidFill>
                  <a:srgbClr val="000000"/>
                </a:solidFill>
                <a:latin typeface="Calibri" panose="020F0502020204030204" pitchFamily="34" charset="0"/>
              </a:rPr>
              <a:t>•But I suspect Claudia will fall in line (like Canada’s Trudeau) and do </a:t>
            </a:r>
            <a:r>
              <a:rPr lang="en-US" sz="900" b="1" dirty="0">
                <a:solidFill>
                  <a:srgbClr val="000000"/>
                </a:solidFill>
                <a:latin typeface="Calibri" panose="020F0502020204030204" pitchFamily="34" charset="0"/>
              </a:rPr>
              <a:t>‘whatever it takes’ to appease Trump </a:t>
            </a:r>
            <a:r>
              <a:rPr lang="en-US" sz="900" dirty="0">
                <a:solidFill>
                  <a:srgbClr val="000000"/>
                </a:solidFill>
                <a:latin typeface="Calibri" panose="020F0502020204030204" pitchFamily="34" charset="0"/>
              </a:rPr>
              <a:t>rather than risk a very damaging, if not lethal, trade war (e.g. restart of the Remain in Mexico 2.0 program, much bigger security cooperation, a tighter rule of origin when renegotiating USMCA </a:t>
            </a:r>
            <a:r>
              <a:rPr lang="en-US" sz="900" dirty="0" err="1">
                <a:solidFill>
                  <a:srgbClr val="000000"/>
                </a:solidFill>
                <a:latin typeface="Calibri" panose="020F0502020204030204" pitchFamily="34" charset="0"/>
              </a:rPr>
              <a:t>etc</a:t>
            </a:r>
            <a:r>
              <a:rPr lang="en-US" sz="900" dirty="0">
                <a:solidFill>
                  <a:srgbClr val="000000"/>
                </a:solidFill>
                <a:latin typeface="Calibri" panose="020F0502020204030204" pitchFamily="34" charset="0"/>
              </a:rPr>
              <a:t>). Trump’s tariff bazooka is, after all, significantly bigger –he could go after massive remittances next (via another tax) –and might not refrain from using it since he can’t afford to lose the first scrimmage that would make all his future battles more difficult. The quicker Claudia comes to terms with it, the better.</a:t>
            </a:r>
          </a:p>
        </p:txBody>
      </p:sp>
    </p:spTree>
    <p:extLst>
      <p:ext uri="{BB962C8B-B14F-4D97-AF65-F5344CB8AC3E}">
        <p14:creationId xmlns:p14="http://schemas.microsoft.com/office/powerpoint/2010/main" val="3229707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0CAB76-3298-4ECC-93CE-6E65857E8FD1}"/>
              </a:ext>
            </a:extLst>
          </p:cNvPr>
          <p:cNvSpPr>
            <a:spLocks noGrp="1"/>
          </p:cNvSpPr>
          <p:nvPr>
            <p:ph type="body" sz="quarter" idx="13"/>
          </p:nvPr>
        </p:nvSpPr>
        <p:spPr>
          <a:xfrm>
            <a:off x="165091" y="826945"/>
            <a:ext cx="6502409" cy="342305"/>
          </a:xfrm>
        </p:spPr>
        <p:txBody>
          <a:bodyPr>
            <a:normAutofit/>
          </a:bodyPr>
          <a:lstStyle/>
          <a:p>
            <a:r>
              <a:rPr lang="en-US" sz="1350" dirty="0">
                <a:solidFill>
                  <a:srgbClr val="0070C0"/>
                </a:solidFill>
              </a:rPr>
              <a:t>MEX Reforms </a:t>
            </a:r>
          </a:p>
        </p:txBody>
      </p:sp>
      <p:pic>
        <p:nvPicPr>
          <p:cNvPr id="4" name="Picture 3">
            <a:extLst>
              <a:ext uri="{FF2B5EF4-FFF2-40B4-BE49-F238E27FC236}">
                <a16:creationId xmlns:a16="http://schemas.microsoft.com/office/drawing/2014/main" id="{70CCD246-27E6-479F-8485-0CC73579A2A2}"/>
              </a:ext>
            </a:extLst>
          </p:cNvPr>
          <p:cNvPicPr>
            <a:picLocks noChangeAspect="1"/>
          </p:cNvPicPr>
          <p:nvPr/>
        </p:nvPicPr>
        <p:blipFill>
          <a:blip r:embed="rId2"/>
          <a:stretch>
            <a:fillRect/>
          </a:stretch>
        </p:blipFill>
        <p:spPr>
          <a:xfrm>
            <a:off x="1062990" y="1081166"/>
            <a:ext cx="4240531" cy="3285456"/>
          </a:xfrm>
          <a:prstGeom prst="rect">
            <a:avLst/>
          </a:prstGeom>
        </p:spPr>
      </p:pic>
    </p:spTree>
    <p:extLst>
      <p:ext uri="{BB962C8B-B14F-4D97-AF65-F5344CB8AC3E}">
        <p14:creationId xmlns:p14="http://schemas.microsoft.com/office/powerpoint/2010/main" val="3434757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FF4965-EADC-4AB4-8780-595B0DEA0359}"/>
              </a:ext>
            </a:extLst>
          </p:cNvPr>
          <p:cNvSpPr txBox="1">
            <a:spLocks/>
          </p:cNvSpPr>
          <p:nvPr/>
        </p:nvSpPr>
        <p:spPr>
          <a:xfrm>
            <a:off x="165091" y="1224004"/>
            <a:ext cx="6502409" cy="28411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1" kern="1200" spc="50" baseline="0">
                <a:solidFill>
                  <a:schemeClr val="tx1"/>
                </a:solidFill>
                <a:latin typeface="+mj-lt"/>
                <a:ea typeface="+mj-ea"/>
                <a:cs typeface="+mj-cs"/>
              </a:defRPr>
            </a:lvl1pPr>
          </a:lstStyle>
          <a:p>
            <a:pPr marL="171450" indent="-171450">
              <a:buAutoNum type="arabicPeriod"/>
            </a:pPr>
            <a:r>
              <a:rPr lang="en-GB" sz="1050" b="0" dirty="0">
                <a:solidFill>
                  <a:srgbClr val="001C4B"/>
                </a:solidFill>
                <a:ea typeface="DengXian" panose="02010600030101010101" pitchFamily="2" charset="-122"/>
              </a:rPr>
              <a:t>Plenty of appetite, some signs of it but not much hard evidence of actual nearshoring </a:t>
            </a:r>
          </a:p>
          <a:p>
            <a:pPr marL="514350" lvl="1" indent="-171450">
              <a:buFont typeface="Arial" panose="020B0604020202020204" pitchFamily="34" charset="0"/>
              <a:buChar char="•"/>
            </a:pPr>
            <a:r>
              <a:rPr lang="en-GB" sz="750" dirty="0">
                <a:solidFill>
                  <a:srgbClr val="001C4B"/>
                </a:solidFill>
                <a:ea typeface="DengXian" panose="02010600030101010101" pitchFamily="2" charset="-122"/>
              </a:rPr>
              <a:t>Nearshoring sentiment clearly in place</a:t>
            </a:r>
          </a:p>
          <a:p>
            <a:pPr marL="514350" lvl="1" indent="-171450">
              <a:buFont typeface="Arial" panose="020B0604020202020204" pitchFamily="34" charset="0"/>
              <a:buChar char="•"/>
            </a:pPr>
            <a:r>
              <a:rPr lang="en-GB" sz="750" dirty="0">
                <a:solidFill>
                  <a:srgbClr val="001C4B"/>
                </a:solidFill>
                <a:ea typeface="DengXian" panose="02010600030101010101" pitchFamily="2" charset="-122"/>
              </a:rPr>
              <a:t>Manufacturing output outperformed while US production softish  </a:t>
            </a:r>
          </a:p>
          <a:p>
            <a:pPr marL="514350" lvl="1" indent="-171450">
              <a:buFont typeface="Arial" panose="020B0604020202020204" pitchFamily="34" charset="0"/>
              <a:buChar char="•"/>
            </a:pPr>
            <a:r>
              <a:rPr lang="en-GB" sz="750" dirty="0">
                <a:solidFill>
                  <a:srgbClr val="001C4B"/>
                </a:solidFill>
                <a:ea typeface="DengXian" panose="02010600030101010101" pitchFamily="2" charset="-122"/>
              </a:rPr>
              <a:t>Pvt Capex/GDP picked up visibly  </a:t>
            </a:r>
          </a:p>
          <a:p>
            <a:pPr rtl="0"/>
            <a:endParaRPr lang="en-GB" sz="825" b="0" dirty="0">
              <a:ea typeface="DengXian" panose="02010600030101010101" pitchFamily="2" charset="-122"/>
            </a:endParaRPr>
          </a:p>
          <a:p>
            <a:pPr rtl="0"/>
            <a:endParaRPr lang="en-GB" sz="825" b="0" dirty="0">
              <a:ea typeface="DengXian" panose="02010600030101010101" pitchFamily="2" charset="-122"/>
            </a:endParaRPr>
          </a:p>
        </p:txBody>
      </p:sp>
      <p:sp>
        <p:nvSpPr>
          <p:cNvPr id="3" name="Text Placeholder 2">
            <a:extLst>
              <a:ext uri="{FF2B5EF4-FFF2-40B4-BE49-F238E27FC236}">
                <a16:creationId xmlns:a16="http://schemas.microsoft.com/office/drawing/2014/main" id="{090CAB76-3298-4ECC-93CE-6E65857E8FD1}"/>
              </a:ext>
            </a:extLst>
          </p:cNvPr>
          <p:cNvSpPr>
            <a:spLocks noGrp="1"/>
          </p:cNvSpPr>
          <p:nvPr>
            <p:ph type="body" sz="quarter" idx="13"/>
          </p:nvPr>
        </p:nvSpPr>
        <p:spPr>
          <a:xfrm>
            <a:off x="165091" y="826945"/>
            <a:ext cx="6502409" cy="342305"/>
          </a:xfrm>
        </p:spPr>
        <p:txBody>
          <a:bodyPr>
            <a:normAutofit/>
          </a:bodyPr>
          <a:lstStyle/>
          <a:p>
            <a:r>
              <a:rPr lang="en-GB" sz="1350" dirty="0">
                <a:solidFill>
                  <a:srgbClr val="0070C0"/>
                </a:solidFill>
              </a:rPr>
              <a:t>Nearshoring Evidence As Seen By BIS</a:t>
            </a:r>
            <a:endParaRPr lang="en-US" sz="1350" dirty="0">
              <a:solidFill>
                <a:srgbClr val="0070C0"/>
              </a:solidFill>
            </a:endParaRPr>
          </a:p>
        </p:txBody>
      </p:sp>
      <p:pic>
        <p:nvPicPr>
          <p:cNvPr id="4" name="Picture 3">
            <a:extLst>
              <a:ext uri="{FF2B5EF4-FFF2-40B4-BE49-F238E27FC236}">
                <a16:creationId xmlns:a16="http://schemas.microsoft.com/office/drawing/2014/main" id="{1A04B25B-3AD9-4EDC-8E53-5EC1441D0DDF}"/>
              </a:ext>
            </a:extLst>
          </p:cNvPr>
          <p:cNvPicPr>
            <a:picLocks noChangeAspect="1"/>
          </p:cNvPicPr>
          <p:nvPr/>
        </p:nvPicPr>
        <p:blipFill>
          <a:blip r:embed="rId2"/>
          <a:stretch>
            <a:fillRect/>
          </a:stretch>
        </p:blipFill>
        <p:spPr>
          <a:xfrm>
            <a:off x="996481" y="1836299"/>
            <a:ext cx="4529138" cy="2228850"/>
          </a:xfrm>
          <a:prstGeom prst="rect">
            <a:avLst/>
          </a:prstGeom>
        </p:spPr>
      </p:pic>
    </p:spTree>
    <p:extLst>
      <p:ext uri="{BB962C8B-B14F-4D97-AF65-F5344CB8AC3E}">
        <p14:creationId xmlns:p14="http://schemas.microsoft.com/office/powerpoint/2010/main" val="3640350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FF4965-EADC-4AB4-8780-595B0DEA0359}"/>
              </a:ext>
            </a:extLst>
          </p:cNvPr>
          <p:cNvSpPr txBox="1">
            <a:spLocks/>
          </p:cNvSpPr>
          <p:nvPr/>
        </p:nvSpPr>
        <p:spPr>
          <a:xfrm>
            <a:off x="165091" y="1224004"/>
            <a:ext cx="6502409" cy="28411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1" kern="1200" spc="50" baseline="0">
                <a:solidFill>
                  <a:schemeClr val="tx1"/>
                </a:solidFill>
                <a:latin typeface="+mj-lt"/>
                <a:ea typeface="+mj-ea"/>
                <a:cs typeface="+mj-cs"/>
              </a:defRPr>
            </a:lvl1pPr>
          </a:lstStyle>
          <a:p>
            <a:pPr marL="128588" indent="-128588">
              <a:buFont typeface="Arial" panose="020B0604020202020204" pitchFamily="34" charset="0"/>
              <a:buChar char="•"/>
            </a:pPr>
            <a:r>
              <a:rPr lang="en-GB" sz="900" b="0" dirty="0">
                <a:solidFill>
                  <a:srgbClr val="001C4B"/>
                </a:solidFill>
                <a:ea typeface="DengXian" panose="02010600030101010101" pitchFamily="2" charset="-122"/>
              </a:rPr>
              <a:t>Still, (overall) FDI inflows into MEX soft vs peers</a:t>
            </a:r>
          </a:p>
          <a:p>
            <a:pPr marL="128588" indent="-128588">
              <a:buFont typeface="Arial" panose="020B0604020202020204" pitchFamily="34" charset="0"/>
              <a:buChar char="•"/>
            </a:pPr>
            <a:r>
              <a:rPr lang="en-GB" sz="900" b="0" dirty="0">
                <a:solidFill>
                  <a:srgbClr val="001C4B"/>
                </a:solidFill>
                <a:ea typeface="DengXian" panose="02010600030101010101" pitchFamily="2" charset="-122"/>
              </a:rPr>
              <a:t>But FDI composition clearly rotated towards reinvestment of profits at the expense of new FDI indicating </a:t>
            </a:r>
            <a:r>
              <a:rPr lang="en-GB" sz="900" b="0" dirty="0" err="1">
                <a:solidFill>
                  <a:srgbClr val="001C4B"/>
                </a:solidFill>
                <a:ea typeface="DengXian" panose="02010600030101010101" pitchFamily="2" charset="-122"/>
              </a:rPr>
              <a:t>spillovers</a:t>
            </a:r>
            <a:r>
              <a:rPr lang="en-GB" sz="900" b="0" dirty="0">
                <a:solidFill>
                  <a:srgbClr val="001C4B"/>
                </a:solidFill>
                <a:ea typeface="DengXian" panose="02010600030101010101" pitchFamily="2" charset="-122"/>
              </a:rPr>
              <a:t> of US re-shoring underway (production is re-allocating to MEX via expansion of existing capacity </a:t>
            </a:r>
            <a:r>
              <a:rPr lang="en-GB" sz="900" b="0" dirty="0" err="1">
                <a:solidFill>
                  <a:srgbClr val="001C4B"/>
                </a:solidFill>
                <a:ea typeface="DengXian" panose="02010600030101010101" pitchFamily="2" charset="-122"/>
              </a:rPr>
              <a:t>atm</a:t>
            </a:r>
            <a:r>
              <a:rPr lang="en-GB" sz="900" b="0" dirty="0">
                <a:solidFill>
                  <a:srgbClr val="001C4B"/>
                </a:solidFill>
                <a:ea typeface="DengXian" panose="02010600030101010101" pitchFamily="2" charset="-122"/>
              </a:rPr>
              <a:t>)</a:t>
            </a:r>
          </a:p>
          <a:p>
            <a:pPr marL="128588" indent="-128588">
              <a:buFont typeface="Arial" panose="020B0604020202020204" pitchFamily="34" charset="0"/>
              <a:buChar char="•"/>
            </a:pPr>
            <a:r>
              <a:rPr lang="en-GB" sz="900" b="0" dirty="0">
                <a:solidFill>
                  <a:srgbClr val="001C4B"/>
                </a:solidFill>
                <a:ea typeface="DengXian" panose="02010600030101010101" pitchFamily="2" charset="-122"/>
              </a:rPr>
              <a:t>Chinese FDI picked up visibly since tariffs introduced (from low starting point; 1.2% of total CHN FDI).  </a:t>
            </a:r>
          </a:p>
          <a:p>
            <a:pPr marL="471488" lvl="1" indent="-128588">
              <a:buFont typeface="Arial" panose="020B0604020202020204" pitchFamily="34" charset="0"/>
              <a:buChar char="•"/>
            </a:pPr>
            <a:r>
              <a:rPr lang="en-GB" sz="900" spc="38" dirty="0">
                <a:solidFill>
                  <a:srgbClr val="001C4B"/>
                </a:solidFill>
                <a:latin typeface="+mj-lt"/>
                <a:ea typeface="DengXian" panose="02010600030101010101" pitchFamily="2" charset="-122"/>
                <a:cs typeface="+mj-cs"/>
              </a:rPr>
              <a:t>FT reported the stock of CHN FDI might be 6X the reported </a:t>
            </a:r>
          </a:p>
          <a:p>
            <a:pPr rtl="0"/>
            <a:endParaRPr lang="en-GB" sz="825" b="0" dirty="0">
              <a:ea typeface="DengXian" panose="02010600030101010101" pitchFamily="2" charset="-122"/>
            </a:endParaRPr>
          </a:p>
          <a:p>
            <a:pPr rtl="0"/>
            <a:endParaRPr lang="en-GB" sz="825" b="0" dirty="0">
              <a:ea typeface="DengXian" panose="02010600030101010101" pitchFamily="2" charset="-122"/>
            </a:endParaRPr>
          </a:p>
        </p:txBody>
      </p:sp>
      <p:sp>
        <p:nvSpPr>
          <p:cNvPr id="3" name="Text Placeholder 2">
            <a:extLst>
              <a:ext uri="{FF2B5EF4-FFF2-40B4-BE49-F238E27FC236}">
                <a16:creationId xmlns:a16="http://schemas.microsoft.com/office/drawing/2014/main" id="{090CAB76-3298-4ECC-93CE-6E65857E8FD1}"/>
              </a:ext>
            </a:extLst>
          </p:cNvPr>
          <p:cNvSpPr>
            <a:spLocks noGrp="1"/>
          </p:cNvSpPr>
          <p:nvPr>
            <p:ph type="body" sz="quarter" idx="13"/>
          </p:nvPr>
        </p:nvSpPr>
        <p:spPr>
          <a:xfrm>
            <a:off x="165091" y="826945"/>
            <a:ext cx="6502409" cy="342305"/>
          </a:xfrm>
        </p:spPr>
        <p:txBody>
          <a:bodyPr>
            <a:normAutofit/>
          </a:bodyPr>
          <a:lstStyle/>
          <a:p>
            <a:r>
              <a:rPr lang="en-GB" sz="1350" dirty="0">
                <a:solidFill>
                  <a:srgbClr val="0070C0"/>
                </a:solidFill>
              </a:rPr>
              <a:t>Nearshoring: “Don’t Tell Me, Show Me"</a:t>
            </a:r>
            <a:endParaRPr lang="en-US" sz="1350" dirty="0">
              <a:solidFill>
                <a:srgbClr val="0070C0"/>
              </a:solidFill>
            </a:endParaRPr>
          </a:p>
        </p:txBody>
      </p:sp>
      <p:pic>
        <p:nvPicPr>
          <p:cNvPr id="5" name="Picture 4">
            <a:extLst>
              <a:ext uri="{FF2B5EF4-FFF2-40B4-BE49-F238E27FC236}">
                <a16:creationId xmlns:a16="http://schemas.microsoft.com/office/drawing/2014/main" id="{B6C8FBDC-55B6-4D50-A137-C5033D8EB28F}"/>
              </a:ext>
            </a:extLst>
          </p:cNvPr>
          <p:cNvPicPr>
            <a:picLocks noChangeAspect="1"/>
          </p:cNvPicPr>
          <p:nvPr/>
        </p:nvPicPr>
        <p:blipFill>
          <a:blip r:embed="rId2"/>
          <a:stretch>
            <a:fillRect/>
          </a:stretch>
        </p:blipFill>
        <p:spPr>
          <a:xfrm>
            <a:off x="959377" y="2007304"/>
            <a:ext cx="4622006" cy="2257425"/>
          </a:xfrm>
          <a:prstGeom prst="rect">
            <a:avLst/>
          </a:prstGeom>
        </p:spPr>
      </p:pic>
    </p:spTree>
    <p:extLst>
      <p:ext uri="{BB962C8B-B14F-4D97-AF65-F5344CB8AC3E}">
        <p14:creationId xmlns:p14="http://schemas.microsoft.com/office/powerpoint/2010/main" val="1025490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FF4965-EADC-4AB4-8780-595B0DEA0359}"/>
              </a:ext>
            </a:extLst>
          </p:cNvPr>
          <p:cNvSpPr txBox="1">
            <a:spLocks/>
          </p:cNvSpPr>
          <p:nvPr/>
        </p:nvSpPr>
        <p:spPr>
          <a:xfrm>
            <a:off x="165091" y="1224004"/>
            <a:ext cx="6502409" cy="28411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1" kern="1200" spc="50" baseline="0">
                <a:solidFill>
                  <a:schemeClr val="tx1"/>
                </a:solidFill>
                <a:latin typeface="+mj-lt"/>
                <a:ea typeface="+mj-ea"/>
                <a:cs typeface="+mj-cs"/>
              </a:defRPr>
            </a:lvl1pPr>
          </a:lstStyle>
          <a:p>
            <a:pPr rtl="0"/>
            <a:endParaRPr lang="en-GB" sz="825" b="0" dirty="0">
              <a:ea typeface="DengXian" panose="02010600030101010101" pitchFamily="2" charset="-122"/>
            </a:endParaRPr>
          </a:p>
          <a:p>
            <a:pPr rtl="0"/>
            <a:endParaRPr lang="en-GB" sz="825" b="0" dirty="0">
              <a:ea typeface="DengXian" panose="02010600030101010101" pitchFamily="2" charset="-122"/>
            </a:endParaRPr>
          </a:p>
        </p:txBody>
      </p:sp>
      <p:sp>
        <p:nvSpPr>
          <p:cNvPr id="3" name="Text Placeholder 2">
            <a:extLst>
              <a:ext uri="{FF2B5EF4-FFF2-40B4-BE49-F238E27FC236}">
                <a16:creationId xmlns:a16="http://schemas.microsoft.com/office/drawing/2014/main" id="{090CAB76-3298-4ECC-93CE-6E65857E8FD1}"/>
              </a:ext>
            </a:extLst>
          </p:cNvPr>
          <p:cNvSpPr>
            <a:spLocks noGrp="1"/>
          </p:cNvSpPr>
          <p:nvPr>
            <p:ph type="body" sz="quarter" idx="13"/>
          </p:nvPr>
        </p:nvSpPr>
        <p:spPr>
          <a:xfrm>
            <a:off x="68938" y="795316"/>
            <a:ext cx="6502409" cy="342305"/>
          </a:xfrm>
        </p:spPr>
        <p:txBody>
          <a:bodyPr>
            <a:normAutofit/>
          </a:bodyPr>
          <a:lstStyle/>
          <a:p>
            <a:r>
              <a:rPr lang="en-GB" sz="1350" dirty="0">
                <a:solidFill>
                  <a:srgbClr val="0070C0"/>
                </a:solidFill>
              </a:rPr>
              <a:t>Mexico and Trump 2.0: Short term pain, (still) long term gain?</a:t>
            </a:r>
            <a:endParaRPr lang="en-US" sz="1350" dirty="0">
              <a:solidFill>
                <a:srgbClr val="0070C0"/>
              </a:solidFill>
            </a:endParaRPr>
          </a:p>
        </p:txBody>
      </p:sp>
      <p:sp>
        <p:nvSpPr>
          <p:cNvPr id="4" name="Title 7">
            <a:extLst>
              <a:ext uri="{FF2B5EF4-FFF2-40B4-BE49-F238E27FC236}">
                <a16:creationId xmlns:a16="http://schemas.microsoft.com/office/drawing/2014/main" id="{60FB5074-396E-4BAF-9511-39AB888DE5E7}"/>
              </a:ext>
            </a:extLst>
          </p:cNvPr>
          <p:cNvSpPr txBox="1">
            <a:spLocks/>
          </p:cNvSpPr>
          <p:nvPr/>
        </p:nvSpPr>
        <p:spPr>
          <a:xfrm>
            <a:off x="68940" y="1078351"/>
            <a:ext cx="6694714" cy="28411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1" kern="1200" spc="50" baseline="0">
                <a:solidFill>
                  <a:schemeClr val="tx1"/>
                </a:solidFill>
                <a:latin typeface="+mj-lt"/>
                <a:ea typeface="+mj-ea"/>
                <a:cs typeface="+mj-cs"/>
              </a:defRPr>
            </a:lvl1pPr>
          </a:lstStyle>
          <a:p>
            <a:r>
              <a:rPr lang="en-GB" sz="750" b="0" dirty="0" err="1">
                <a:ea typeface="DengXian" panose="02010600030101010101" pitchFamily="2" charset="-122"/>
              </a:rPr>
              <a:t>i</a:t>
            </a:r>
            <a:r>
              <a:rPr lang="en-GB" sz="750" b="0" dirty="0">
                <a:ea typeface="DengXian" panose="02010600030101010101" pitchFamily="2" charset="-122"/>
              </a:rPr>
              <a:t>) ‘Exceptional’ US economy ultimately a tailwinds for MEX eco act (tariffs permitting), ii) US needs MEX to re/nearshore – USMCA in place (but macro stability will be key), iii) cheaper MXN a tailwind for nearshoring, iv) Trump to sort out MEX domestic mess, </a:t>
            </a:r>
          </a:p>
          <a:p>
            <a:r>
              <a:rPr lang="en-GB" sz="750" b="0" dirty="0">
                <a:ea typeface="DengXian" panose="02010600030101010101" pitchFamily="2" charset="-122"/>
              </a:rPr>
              <a:t> iv) Claudia will adopt ‘whatever it takes’ to appease Trump.  But first, Trump has a big mandate to sort of immigration, fentanyl and trade imbalances…</a:t>
            </a:r>
            <a:r>
              <a:rPr lang="en-GB" sz="825" u="sng" dirty="0">
                <a:ea typeface="DengXian" panose="02010600030101010101" pitchFamily="2" charset="-122"/>
              </a:rPr>
              <a:t>Tariffs</a:t>
            </a:r>
            <a:r>
              <a:rPr lang="en-GB" sz="825" dirty="0">
                <a:ea typeface="DengXian" panose="02010600030101010101" pitchFamily="2" charset="-122"/>
              </a:rPr>
              <a:t> to serve as a pressuring tool as they did in 2017-19. FX to act as a shock absorber/automatic stabiliser</a:t>
            </a:r>
            <a:r>
              <a:rPr lang="en-GB" sz="750" dirty="0">
                <a:ea typeface="DengXian" panose="02010600030101010101" pitchFamily="2" charset="-122"/>
              </a:rPr>
              <a:t>. </a:t>
            </a:r>
          </a:p>
          <a:p>
            <a:endParaRPr lang="en-GB" sz="825" dirty="0">
              <a:ea typeface="DengXian" panose="02010600030101010101" pitchFamily="2" charset="-122"/>
            </a:endParaRPr>
          </a:p>
          <a:p>
            <a:pPr marL="214313" indent="-214313">
              <a:buFont typeface="Arial" panose="020B0604020202020204" pitchFamily="34" charset="0"/>
              <a:buChar char="•"/>
            </a:pPr>
            <a:r>
              <a:rPr lang="en-GB" sz="825" dirty="0">
                <a:ea typeface="DengXian" panose="02010600030101010101" pitchFamily="2" charset="-122"/>
              </a:rPr>
              <a:t>Fentanyl</a:t>
            </a:r>
            <a:r>
              <a:rPr lang="en-GB" sz="825" b="0" dirty="0">
                <a:ea typeface="DengXian" panose="02010600030101010101" pitchFamily="2" charset="-122"/>
              </a:rPr>
              <a:t> trade/security cooperation  </a:t>
            </a:r>
            <a:r>
              <a:rPr lang="en-GB" sz="825" b="0" dirty="0">
                <a:ea typeface="DengXian" panose="02010600030101010101" pitchFamily="2" charset="-122"/>
                <a:sym typeface="Wingdings" panose="05000000000000000000" pitchFamily="2" charset="2"/>
              </a:rPr>
              <a:t> Cooperation will increase but not easy to fix as demand created by supply</a:t>
            </a:r>
          </a:p>
          <a:p>
            <a:pPr rtl="0"/>
            <a:endParaRPr lang="en-GB" sz="825" b="0" dirty="0">
              <a:ea typeface="DengXian" panose="02010600030101010101" pitchFamily="2" charset="-122"/>
              <a:sym typeface="Wingdings" panose="05000000000000000000" pitchFamily="2" charset="2"/>
            </a:endParaRPr>
          </a:p>
          <a:p>
            <a:pPr marL="214313" indent="-214313">
              <a:buFont typeface="Arial" panose="020B0604020202020204" pitchFamily="34" charset="0"/>
              <a:buChar char="•"/>
            </a:pPr>
            <a:r>
              <a:rPr lang="en-GB" sz="825" dirty="0">
                <a:ea typeface="DengXian" panose="02010600030101010101" pitchFamily="2" charset="-122"/>
                <a:sym typeface="Wingdings" panose="05000000000000000000" pitchFamily="2" charset="2"/>
              </a:rPr>
              <a:t>Remittances</a:t>
            </a:r>
            <a:r>
              <a:rPr lang="en-GB" sz="825" b="0" dirty="0">
                <a:ea typeface="DengXian" panose="02010600030101010101" pitchFamily="2" charset="-122"/>
                <a:sym typeface="Wingdings" panose="05000000000000000000" pitchFamily="2" charset="2"/>
              </a:rPr>
              <a:t>?   If targeted with taxes, cheaper MXN will offset smaller nominal transfers </a:t>
            </a:r>
          </a:p>
          <a:p>
            <a:pPr marL="557213" lvl="1" indent="-214313">
              <a:buFont typeface="Arial" panose="020B0604020202020204" pitchFamily="34" charset="0"/>
              <a:buChar char="•"/>
            </a:pPr>
            <a:r>
              <a:rPr lang="en-GB" sz="450" dirty="0">
                <a:ea typeface="DengXian" panose="02010600030101010101" pitchFamily="2" charset="-122"/>
                <a:sym typeface="Wingdings" panose="05000000000000000000" pitchFamily="2" charset="2"/>
              </a:rPr>
              <a:t>Large tailwinds for </a:t>
            </a:r>
            <a:r>
              <a:rPr lang="en-GB" sz="450" dirty="0" err="1">
                <a:ea typeface="DengXian" panose="02010600030101010101" pitchFamily="2" charset="-122"/>
                <a:sym typeface="Wingdings" panose="05000000000000000000" pitchFamily="2" charset="2"/>
              </a:rPr>
              <a:t>BoP</a:t>
            </a:r>
            <a:endParaRPr lang="en-GB" sz="450" dirty="0">
              <a:ea typeface="DengXian" panose="02010600030101010101" pitchFamily="2" charset="-122"/>
              <a:sym typeface="Wingdings" panose="05000000000000000000" pitchFamily="2" charset="2"/>
            </a:endParaRPr>
          </a:p>
          <a:p>
            <a:pPr lvl="1"/>
            <a:endParaRPr lang="en-GB" sz="450" dirty="0">
              <a:ea typeface="DengXian" panose="02010600030101010101" pitchFamily="2" charset="-122"/>
            </a:endParaRPr>
          </a:p>
          <a:p>
            <a:pPr marL="214313" indent="-214313">
              <a:buFont typeface="Arial" panose="020B0604020202020204" pitchFamily="34" charset="0"/>
              <a:buChar char="•"/>
            </a:pPr>
            <a:r>
              <a:rPr lang="en-GB" sz="825" dirty="0">
                <a:ea typeface="DengXian" panose="02010600030101010101" pitchFamily="2" charset="-122"/>
              </a:rPr>
              <a:t>Immigration/Remain in Mexico 2.0  </a:t>
            </a:r>
            <a:r>
              <a:rPr lang="en-GB" sz="825" b="0" dirty="0">
                <a:ea typeface="DengXian" panose="02010600030101010101" pitchFamily="2" charset="-122"/>
                <a:sym typeface="Wingdings" panose="05000000000000000000" pitchFamily="2" charset="2"/>
              </a:rPr>
              <a:t></a:t>
            </a:r>
            <a:r>
              <a:rPr lang="en-GB" sz="825" b="0" dirty="0">
                <a:ea typeface="DengXian" panose="02010600030101010101" pitchFamily="2" charset="-122"/>
              </a:rPr>
              <a:t> Positive supply shock if reinstated </a:t>
            </a:r>
          </a:p>
          <a:p>
            <a:pPr marL="557213" lvl="1" indent="-214313">
              <a:buFont typeface="Arial" panose="020B0604020202020204" pitchFamily="34" charset="0"/>
              <a:buChar char="•"/>
            </a:pPr>
            <a:r>
              <a:rPr lang="en-GB" sz="450" dirty="0">
                <a:ea typeface="DengXian" panose="02010600030101010101" pitchFamily="2" charset="-122"/>
              </a:rPr>
              <a:t>Not very expensive fiscally (local pop social benefits not to be extended).</a:t>
            </a:r>
          </a:p>
          <a:p>
            <a:pPr marL="557213" lvl="1" indent="-214313">
              <a:buFont typeface="Arial" panose="020B0604020202020204" pitchFamily="34" charset="0"/>
              <a:buChar char="•"/>
            </a:pPr>
            <a:r>
              <a:rPr lang="en-GB" sz="450" dirty="0">
                <a:ea typeface="DengXian" panose="02010600030101010101" pitchFamily="2" charset="-122"/>
              </a:rPr>
              <a:t>Tight labour market now weakening – harder to absorb newcomers </a:t>
            </a:r>
          </a:p>
          <a:p>
            <a:pPr marL="557213" lvl="1" indent="-214313">
              <a:buFont typeface="Arial" panose="020B0604020202020204" pitchFamily="34" charset="0"/>
              <a:buChar char="•"/>
            </a:pPr>
            <a:r>
              <a:rPr lang="en-GB" sz="450" dirty="0">
                <a:ea typeface="DengXian" panose="02010600030101010101" pitchFamily="2" charset="-122"/>
              </a:rPr>
              <a:t>South American migrants have the language and culture on their side  </a:t>
            </a:r>
          </a:p>
          <a:p>
            <a:pPr lvl="1"/>
            <a:endParaRPr lang="en-GB" sz="450" dirty="0">
              <a:ea typeface="DengXian" panose="02010600030101010101" pitchFamily="2" charset="-122"/>
            </a:endParaRPr>
          </a:p>
          <a:p>
            <a:pPr marL="214313" indent="-214313">
              <a:buFont typeface="Arial" panose="020B0604020202020204" pitchFamily="34" charset="0"/>
              <a:buChar char="•"/>
            </a:pPr>
            <a:r>
              <a:rPr lang="en-GB" sz="825" dirty="0">
                <a:ea typeface="DengXian" panose="02010600030101010101" pitchFamily="2" charset="-122"/>
              </a:rPr>
              <a:t>China investment </a:t>
            </a:r>
            <a:r>
              <a:rPr lang="en-GB" sz="825" b="0" dirty="0">
                <a:ea typeface="DengXian" panose="02010600030101010101" pitchFamily="2" charset="-122"/>
              </a:rPr>
              <a:t>in MEX and backdoor exports to US </a:t>
            </a:r>
            <a:r>
              <a:rPr lang="en-GB" sz="825" b="0" dirty="0">
                <a:ea typeface="DengXian" panose="02010600030101010101" pitchFamily="2" charset="-122"/>
                <a:sym typeface="Wingdings" panose="05000000000000000000" pitchFamily="2" charset="2"/>
              </a:rPr>
              <a:t> </a:t>
            </a:r>
            <a:r>
              <a:rPr lang="en-GB" sz="825" b="0" dirty="0">
                <a:ea typeface="DengXian" panose="02010600030101010101" pitchFamily="2" charset="-122"/>
              </a:rPr>
              <a:t>(USMCA) Rule of origin to be tightened </a:t>
            </a:r>
          </a:p>
          <a:p>
            <a:pPr marL="557213" lvl="1" indent="-214313">
              <a:buFont typeface="Arial" panose="020B0604020202020204" pitchFamily="34" charset="0"/>
              <a:buChar char="•"/>
            </a:pPr>
            <a:r>
              <a:rPr lang="en-GB" sz="450" dirty="0">
                <a:ea typeface="DengXian" panose="02010600030101010101" pitchFamily="2" charset="-122"/>
              </a:rPr>
              <a:t>Stock of CHN FDI to be a multiple of the reported numbers </a:t>
            </a:r>
          </a:p>
          <a:p>
            <a:pPr rtl="0"/>
            <a:endParaRPr lang="en-GB" sz="825" b="0" dirty="0">
              <a:ea typeface="DengXian" panose="02010600030101010101" pitchFamily="2" charset="-122"/>
            </a:endParaRPr>
          </a:p>
          <a:p>
            <a:endParaRPr lang="en-GB" sz="825" b="0" dirty="0">
              <a:ea typeface="DengXian" panose="02010600030101010101" pitchFamily="2" charset="-122"/>
            </a:endParaRPr>
          </a:p>
          <a:p>
            <a:pPr rtl="0"/>
            <a:endParaRPr lang="en-GB" sz="900" b="0" dirty="0">
              <a:ea typeface="DengXian" panose="02010600030101010101" pitchFamily="2" charset="-122"/>
            </a:endParaRPr>
          </a:p>
          <a:p>
            <a:pPr rtl="0"/>
            <a:endParaRPr lang="en-GB" sz="900" b="0" dirty="0">
              <a:ea typeface="DengXian" panose="02010600030101010101" pitchFamily="2" charset="-122"/>
            </a:endParaRPr>
          </a:p>
          <a:p>
            <a:pPr rtl="0"/>
            <a:endParaRPr lang="en-GB" sz="900" b="0" dirty="0">
              <a:ea typeface="DengXian" panose="02010600030101010101" pitchFamily="2" charset="-122"/>
            </a:endParaRPr>
          </a:p>
          <a:p>
            <a:pPr rtl="0"/>
            <a:endParaRPr lang="en-GB" sz="900" b="0" dirty="0">
              <a:ea typeface="DengXian" panose="02010600030101010101" pitchFamily="2" charset="-122"/>
            </a:endParaRPr>
          </a:p>
          <a:p>
            <a:pPr rtl="0"/>
            <a:endParaRPr lang="en-GB" sz="825" b="0" dirty="0">
              <a:ea typeface="DengXian" panose="02010600030101010101" pitchFamily="2" charset="-122"/>
            </a:endParaRPr>
          </a:p>
          <a:p>
            <a:pPr rtl="0"/>
            <a:endParaRPr lang="en-GB" sz="825" b="0" dirty="0">
              <a:ea typeface="DengXian" panose="02010600030101010101" pitchFamily="2" charset="-122"/>
            </a:endParaRPr>
          </a:p>
        </p:txBody>
      </p:sp>
      <p:pic>
        <p:nvPicPr>
          <p:cNvPr id="2" name="Picture 1">
            <a:extLst>
              <a:ext uri="{FF2B5EF4-FFF2-40B4-BE49-F238E27FC236}">
                <a16:creationId xmlns:a16="http://schemas.microsoft.com/office/drawing/2014/main" id="{450850A4-461E-441D-84BE-90D9AA694823}"/>
              </a:ext>
            </a:extLst>
          </p:cNvPr>
          <p:cNvPicPr>
            <a:picLocks noChangeAspect="1"/>
          </p:cNvPicPr>
          <p:nvPr/>
        </p:nvPicPr>
        <p:blipFill>
          <a:blip r:embed="rId2"/>
          <a:stretch>
            <a:fillRect/>
          </a:stretch>
        </p:blipFill>
        <p:spPr>
          <a:xfrm>
            <a:off x="5336927" y="1964477"/>
            <a:ext cx="1474802" cy="1068893"/>
          </a:xfrm>
          <a:prstGeom prst="rect">
            <a:avLst/>
          </a:prstGeom>
        </p:spPr>
      </p:pic>
      <p:pic>
        <p:nvPicPr>
          <p:cNvPr id="5" name="Picture 4">
            <a:extLst>
              <a:ext uri="{FF2B5EF4-FFF2-40B4-BE49-F238E27FC236}">
                <a16:creationId xmlns:a16="http://schemas.microsoft.com/office/drawing/2014/main" id="{26375468-010A-4FE6-A2D7-BC0158035AB5}"/>
              </a:ext>
            </a:extLst>
          </p:cNvPr>
          <p:cNvPicPr>
            <a:picLocks noChangeAspect="1"/>
          </p:cNvPicPr>
          <p:nvPr/>
        </p:nvPicPr>
        <p:blipFill>
          <a:blip r:embed="rId3"/>
          <a:stretch>
            <a:fillRect/>
          </a:stretch>
        </p:blipFill>
        <p:spPr>
          <a:xfrm>
            <a:off x="68940" y="2890161"/>
            <a:ext cx="2437585" cy="1458025"/>
          </a:xfrm>
          <a:prstGeom prst="rect">
            <a:avLst/>
          </a:prstGeom>
        </p:spPr>
      </p:pic>
      <p:pic>
        <p:nvPicPr>
          <p:cNvPr id="6" name="Picture 5">
            <a:extLst>
              <a:ext uri="{FF2B5EF4-FFF2-40B4-BE49-F238E27FC236}">
                <a16:creationId xmlns:a16="http://schemas.microsoft.com/office/drawing/2014/main" id="{FA46F1F8-77DC-407A-A917-18CA47284584}"/>
              </a:ext>
            </a:extLst>
          </p:cNvPr>
          <p:cNvPicPr>
            <a:picLocks noChangeAspect="1"/>
          </p:cNvPicPr>
          <p:nvPr/>
        </p:nvPicPr>
        <p:blipFill>
          <a:blip r:embed="rId4"/>
          <a:stretch>
            <a:fillRect/>
          </a:stretch>
        </p:blipFill>
        <p:spPr>
          <a:xfrm>
            <a:off x="2551360" y="3147723"/>
            <a:ext cx="3337190" cy="1049372"/>
          </a:xfrm>
          <a:prstGeom prst="rect">
            <a:avLst/>
          </a:prstGeom>
        </p:spPr>
      </p:pic>
    </p:spTree>
    <p:extLst>
      <p:ext uri="{BB962C8B-B14F-4D97-AF65-F5344CB8AC3E}">
        <p14:creationId xmlns:p14="http://schemas.microsoft.com/office/powerpoint/2010/main" val="976925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8FF4965-EADC-4AB4-8780-595B0DEA0359}"/>
              </a:ext>
            </a:extLst>
          </p:cNvPr>
          <p:cNvSpPr txBox="1">
            <a:spLocks/>
          </p:cNvSpPr>
          <p:nvPr/>
        </p:nvSpPr>
        <p:spPr>
          <a:xfrm>
            <a:off x="133051" y="1116701"/>
            <a:ext cx="6591899" cy="284114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400" b="1" kern="1200" spc="50" baseline="0">
                <a:solidFill>
                  <a:schemeClr val="tx1"/>
                </a:solidFill>
                <a:latin typeface="+mj-lt"/>
                <a:ea typeface="+mj-ea"/>
                <a:cs typeface="+mj-cs"/>
              </a:defRPr>
            </a:lvl1pPr>
          </a:lstStyle>
          <a:p>
            <a:pPr rtl="0"/>
            <a:r>
              <a:rPr lang="en-GB" sz="900" dirty="0">
                <a:ea typeface="DengXian" panose="02010600030101010101" pitchFamily="2" charset="-122"/>
              </a:rPr>
              <a:t>Geopolitics on </a:t>
            </a:r>
            <a:r>
              <a:rPr lang="en-GB" sz="900" dirty="0" err="1">
                <a:ea typeface="DengXian" panose="02010600030101010101" pitchFamily="2" charset="-122"/>
              </a:rPr>
              <a:t>LatAm’s</a:t>
            </a:r>
            <a:r>
              <a:rPr lang="en-GB" sz="900" dirty="0">
                <a:ea typeface="DengXian" panose="02010600030101010101" pitchFamily="2" charset="-122"/>
              </a:rPr>
              <a:t> side.  Trade positions favourable (except for MEX but US needs its USMCA sidekick to neutralise CHN).  Some commodity demand driven by structural forces (copper etc).  </a:t>
            </a:r>
          </a:p>
          <a:p>
            <a:pPr marL="171450" indent="-171450">
              <a:buAutoNum type="arabicPeriod"/>
            </a:pPr>
            <a:endParaRPr lang="en-GB" sz="900" dirty="0">
              <a:ea typeface="DengXian" panose="02010600030101010101" pitchFamily="2" charset="-122"/>
            </a:endParaRPr>
          </a:p>
          <a:p>
            <a:pPr marL="171450" indent="-171450">
              <a:buAutoNum type="arabicPeriod"/>
            </a:pPr>
            <a:r>
              <a:rPr lang="en-GB" sz="825" dirty="0">
                <a:ea typeface="DengXian" panose="02010600030101010101" pitchFamily="2" charset="-122"/>
              </a:rPr>
              <a:t>BRA: Indirect via China, commodities. </a:t>
            </a:r>
          </a:p>
          <a:p>
            <a:pPr marL="557213" lvl="1" indent="-214313">
              <a:buFont typeface="Arial" panose="020B0604020202020204" pitchFamily="34" charset="0"/>
              <a:buChar char="•"/>
            </a:pPr>
            <a:r>
              <a:rPr lang="en-GB" sz="750" dirty="0">
                <a:ea typeface="DengXian" panose="02010600030101010101" pitchFamily="2" charset="-122"/>
              </a:rPr>
              <a:t>Trump and Lula don’t like each other. The latter is seriously entertaining joining CHN’s  Belt and Road. Secondary in importance, </a:t>
            </a:r>
          </a:p>
          <a:p>
            <a:pPr marL="557213" lvl="1" indent="-214313">
              <a:buFont typeface="Arial" panose="020B0604020202020204" pitchFamily="34" charset="0"/>
              <a:buChar char="•"/>
            </a:pPr>
            <a:r>
              <a:rPr lang="en-GB" sz="750" dirty="0">
                <a:ea typeface="DengXian" panose="02010600030101010101" pitchFamily="2" charset="-122"/>
              </a:rPr>
              <a:t>China, a huge trading partner of Brazil.  Via Commodities.  Few small areas of </a:t>
            </a:r>
            <a:r>
              <a:rPr lang="en-GB" sz="750" dirty="0" err="1">
                <a:ea typeface="DengXian" panose="02010600030101010101" pitchFamily="2" charset="-122"/>
              </a:rPr>
              <a:t>mfg</a:t>
            </a:r>
            <a:r>
              <a:rPr lang="en-GB" sz="750" dirty="0">
                <a:ea typeface="DengXian" panose="02010600030101010101" pitchFamily="2" charset="-122"/>
              </a:rPr>
              <a:t> goods exposure.</a:t>
            </a:r>
          </a:p>
          <a:p>
            <a:pPr marL="214313" indent="-214313">
              <a:buFont typeface="Arial" panose="020B0604020202020204" pitchFamily="34" charset="0"/>
              <a:buChar char="•"/>
            </a:pPr>
            <a:r>
              <a:rPr lang="en-GB" sz="600" dirty="0">
                <a:ea typeface="DengXian" panose="02010600030101010101" pitchFamily="2" charset="-122"/>
              </a:rPr>
              <a:t>Mitigating factors</a:t>
            </a:r>
            <a:r>
              <a:rPr lang="en-GB" sz="675" dirty="0">
                <a:ea typeface="DengXian" panose="02010600030101010101" pitchFamily="2" charset="-122"/>
              </a:rPr>
              <a:t>:</a:t>
            </a:r>
            <a:r>
              <a:rPr lang="en-GB" sz="1200" dirty="0">
                <a:ea typeface="DengXian" panose="02010600030101010101" pitchFamily="2" charset="-122"/>
              </a:rPr>
              <a:t> </a:t>
            </a:r>
          </a:p>
          <a:p>
            <a:pPr marL="557213" lvl="1" indent="-214313">
              <a:buFont typeface="Arial" panose="020B0604020202020204" pitchFamily="34" charset="0"/>
              <a:buChar char="•"/>
            </a:pPr>
            <a:r>
              <a:rPr lang="en-GB" sz="750" dirty="0">
                <a:ea typeface="DengXian" panose="02010600030101010101" pitchFamily="2" charset="-122"/>
              </a:rPr>
              <a:t>Fiscal situation stretched, monetary policy dictated by fiscal and BRL.</a:t>
            </a:r>
          </a:p>
          <a:p>
            <a:pPr marL="557213" lvl="1" indent="-214313">
              <a:buFont typeface="Arial" panose="020B0604020202020204" pitchFamily="34" charset="0"/>
              <a:buChar char="•"/>
            </a:pPr>
            <a:r>
              <a:rPr lang="en-GB" sz="750" dirty="0">
                <a:ea typeface="DengXian" panose="02010600030101010101" pitchFamily="2" charset="-122"/>
              </a:rPr>
              <a:t>At least external exposure is solid/smaller and starting point for growth strong </a:t>
            </a:r>
          </a:p>
          <a:p>
            <a:pPr marL="557213" lvl="1" indent="-214313">
              <a:buFont typeface="Arial" panose="020B0604020202020204" pitchFamily="34" charset="0"/>
              <a:buChar char="•"/>
            </a:pPr>
            <a:endParaRPr lang="en-GB" sz="750" dirty="0">
              <a:ea typeface="DengXian" panose="02010600030101010101" pitchFamily="2" charset="-122"/>
            </a:endParaRPr>
          </a:p>
          <a:p>
            <a:pPr rtl="0"/>
            <a:r>
              <a:rPr lang="en-GB" sz="825" dirty="0">
                <a:ea typeface="DengXian" panose="02010600030101010101" pitchFamily="2" charset="-122"/>
              </a:rPr>
              <a:t>2. MEX: DIRECT and Massive</a:t>
            </a:r>
          </a:p>
          <a:p>
            <a:pPr marL="514350" lvl="1" indent="-171450">
              <a:buFont typeface="Arial" panose="020B0604020202020204" pitchFamily="34" charset="0"/>
              <a:buChar char="•"/>
            </a:pPr>
            <a:r>
              <a:rPr lang="en-GB" sz="750" dirty="0">
                <a:ea typeface="DengXian" panose="02010600030101010101" pitchFamily="2" charset="-122"/>
              </a:rPr>
              <a:t>Trade, remittances. Financial conditions and high Beta market</a:t>
            </a:r>
          </a:p>
          <a:p>
            <a:pPr marL="514350" lvl="1" indent="-171450">
              <a:buFont typeface="Arial" panose="020B0604020202020204" pitchFamily="34" charset="0"/>
              <a:buChar char="•"/>
            </a:pPr>
            <a:r>
              <a:rPr lang="en-GB" sz="750" dirty="0">
                <a:ea typeface="DengXian" panose="02010600030101010101" pitchFamily="2" charset="-122"/>
              </a:rPr>
              <a:t>Areas of friction: immigration, genetically modified corn, illegal drugs, security cooperation, AMLO’s reforms not complaint with USMCA, USMCA sunset clause, CHN FDI in MEX…</a:t>
            </a:r>
          </a:p>
          <a:p>
            <a:pPr marL="171450" indent="-171450">
              <a:buFont typeface="Arial" panose="020B0604020202020204" pitchFamily="34" charset="0"/>
              <a:buChar char="•"/>
            </a:pPr>
            <a:r>
              <a:rPr lang="en-GB" sz="600" dirty="0">
                <a:ea typeface="DengXian" panose="02010600030101010101" pitchFamily="2" charset="-122"/>
              </a:rPr>
              <a:t>Mitigating factors: </a:t>
            </a:r>
          </a:p>
          <a:p>
            <a:pPr marL="514350" lvl="1" indent="-171450">
              <a:buFont typeface="Arial" panose="020B0604020202020204" pitchFamily="34" charset="0"/>
              <a:buChar char="•"/>
            </a:pPr>
            <a:r>
              <a:rPr lang="en-GB" sz="750" dirty="0">
                <a:ea typeface="DengXian" panose="02010600030101010101" pitchFamily="2" charset="-122"/>
              </a:rPr>
              <a:t>Fiscal room gone. Plenty of monetary but not very efficient transmission mechanism</a:t>
            </a:r>
          </a:p>
          <a:p>
            <a:pPr marL="514350" lvl="1" indent="-171450">
              <a:buFont typeface="Arial" panose="020B0604020202020204" pitchFamily="34" charset="0"/>
              <a:buChar char="•"/>
            </a:pPr>
            <a:r>
              <a:rPr lang="en-GB" sz="750" dirty="0">
                <a:ea typeface="DengXian" panose="02010600030101010101" pitchFamily="2" charset="-122"/>
              </a:rPr>
              <a:t>Enemy of my competitor an ally + US needs MEX to onshore/nearshore…</a:t>
            </a:r>
          </a:p>
          <a:p>
            <a:pPr marL="514350" lvl="1" indent="-171450">
              <a:buFont typeface="Arial" panose="020B0604020202020204" pitchFamily="34" charset="0"/>
              <a:buChar char="•"/>
            </a:pPr>
            <a:r>
              <a:rPr lang="en-GB" sz="750" dirty="0">
                <a:ea typeface="DengXian" panose="02010600030101010101" pitchFamily="2" charset="-122"/>
              </a:rPr>
              <a:t>Cheaper MXN will accelerate nearshoring</a:t>
            </a:r>
          </a:p>
          <a:p>
            <a:pPr marL="514350" lvl="1" indent="-171450">
              <a:buFont typeface="Arial" panose="020B0604020202020204" pitchFamily="34" charset="0"/>
              <a:buChar char="•"/>
            </a:pPr>
            <a:endParaRPr lang="en-GB" sz="450" dirty="0">
              <a:ea typeface="DengXian" panose="02010600030101010101" pitchFamily="2" charset="-122"/>
            </a:endParaRPr>
          </a:p>
          <a:p>
            <a:pPr rtl="0"/>
            <a:r>
              <a:rPr lang="en-GB" sz="825" dirty="0">
                <a:ea typeface="DengXian" panose="02010600030101010101" pitchFamily="2" charset="-122"/>
              </a:rPr>
              <a:t>3. CHL and PER: Indirect via CHN and commodities</a:t>
            </a:r>
          </a:p>
          <a:p>
            <a:pPr marL="514350" lvl="1" indent="-171450">
              <a:buFont typeface="Arial" panose="020B0604020202020204" pitchFamily="34" charset="0"/>
              <a:buChar char="•"/>
            </a:pPr>
            <a:r>
              <a:rPr lang="en-GB" sz="750" dirty="0">
                <a:ea typeface="DengXian" panose="02010600030101010101" pitchFamily="2" charset="-122"/>
              </a:rPr>
              <a:t>CHL: Less externally exposed, cooper driven by structural demand, politically CHL looks far more stable</a:t>
            </a:r>
          </a:p>
          <a:p>
            <a:pPr marL="514350" lvl="1" indent="-171450">
              <a:buFont typeface="Arial" panose="020B0604020202020204" pitchFamily="34" charset="0"/>
              <a:buChar char="•"/>
            </a:pPr>
            <a:r>
              <a:rPr lang="en-GB" sz="750" dirty="0">
                <a:ea typeface="DengXian" panose="02010600030101010101" pitchFamily="2" charset="-122"/>
              </a:rPr>
              <a:t>PER: Large CHN investment in place, external exposure small (solid </a:t>
            </a:r>
            <a:r>
              <a:rPr lang="en-GB" sz="750" dirty="0" err="1">
                <a:ea typeface="DengXian" panose="02010600030101010101" pitchFamily="2" charset="-122"/>
              </a:rPr>
              <a:t>BoP</a:t>
            </a:r>
            <a:r>
              <a:rPr lang="en-GB" sz="750" dirty="0">
                <a:ea typeface="DengXian" panose="02010600030101010101" pitchFamily="2" charset="-122"/>
              </a:rPr>
              <a:t>)</a:t>
            </a:r>
          </a:p>
          <a:p>
            <a:pPr rtl="0"/>
            <a:endParaRPr lang="en-GB" sz="450" dirty="0">
              <a:ea typeface="DengXian" panose="02010600030101010101" pitchFamily="2" charset="-122"/>
            </a:endParaRPr>
          </a:p>
          <a:p>
            <a:pPr marL="171450" indent="-171450">
              <a:buAutoNum type="arabicPeriod"/>
            </a:pPr>
            <a:endParaRPr lang="en-GB" sz="825" dirty="0">
              <a:ea typeface="DengXian" panose="02010600030101010101" pitchFamily="2" charset="-122"/>
            </a:endParaRPr>
          </a:p>
          <a:p>
            <a:pPr rtl="0"/>
            <a:r>
              <a:rPr lang="en-GB" sz="825" dirty="0">
                <a:ea typeface="DengXian" panose="02010600030101010101" pitchFamily="2" charset="-122"/>
              </a:rPr>
              <a:t>4. ARG: would benefit from Trump victory</a:t>
            </a:r>
          </a:p>
          <a:p>
            <a:pPr marL="514350" lvl="1" indent="-171450">
              <a:buFont typeface="Arial" panose="020B0604020202020204" pitchFamily="34" charset="0"/>
              <a:buChar char="•"/>
            </a:pPr>
            <a:r>
              <a:rPr lang="en-GB" sz="750" dirty="0" err="1">
                <a:ea typeface="DengXian" panose="02010600030101010101" pitchFamily="2" charset="-122"/>
              </a:rPr>
              <a:t>Milei</a:t>
            </a:r>
            <a:r>
              <a:rPr lang="en-GB" sz="750" dirty="0">
                <a:ea typeface="DengXian" panose="02010600030101010101" pitchFamily="2" charset="-122"/>
              </a:rPr>
              <a:t> a fan of Trump and vice versa</a:t>
            </a:r>
          </a:p>
          <a:p>
            <a:pPr marL="514350" lvl="1" indent="-171450">
              <a:buFont typeface="Arial" panose="020B0604020202020204" pitchFamily="34" charset="0"/>
              <a:buChar char="•"/>
            </a:pPr>
            <a:r>
              <a:rPr lang="en-GB" sz="750" dirty="0">
                <a:ea typeface="DengXian" panose="02010600030101010101" pitchFamily="2" charset="-122"/>
              </a:rPr>
              <a:t>IMF could provide fresh money far more easily</a:t>
            </a:r>
          </a:p>
          <a:p>
            <a:pPr marL="514350" lvl="1" indent="-171450">
              <a:buFont typeface="Arial" panose="020B0604020202020204" pitchFamily="34" charset="0"/>
              <a:buChar char="•"/>
            </a:pPr>
            <a:endParaRPr lang="en-GB" sz="300" dirty="0">
              <a:ea typeface="DengXian" panose="02010600030101010101" pitchFamily="2" charset="-122"/>
            </a:endParaRPr>
          </a:p>
          <a:p>
            <a:pPr rtl="0"/>
            <a:endParaRPr lang="en-GB" sz="788" b="0" dirty="0">
              <a:ea typeface="DengXian" panose="02010600030101010101" pitchFamily="2" charset="-122"/>
            </a:endParaRPr>
          </a:p>
          <a:p>
            <a:pPr rtl="0"/>
            <a:endParaRPr lang="en-GB" sz="788" b="0" dirty="0">
              <a:ea typeface="DengXian" panose="02010600030101010101" pitchFamily="2" charset="-122"/>
            </a:endParaRPr>
          </a:p>
        </p:txBody>
      </p:sp>
      <p:sp>
        <p:nvSpPr>
          <p:cNvPr id="3" name="Text Placeholder 2">
            <a:extLst>
              <a:ext uri="{FF2B5EF4-FFF2-40B4-BE49-F238E27FC236}">
                <a16:creationId xmlns:a16="http://schemas.microsoft.com/office/drawing/2014/main" id="{090CAB76-3298-4ECC-93CE-6E65857E8FD1}"/>
              </a:ext>
            </a:extLst>
          </p:cNvPr>
          <p:cNvSpPr>
            <a:spLocks noGrp="1"/>
          </p:cNvSpPr>
          <p:nvPr>
            <p:ph type="body" sz="quarter" idx="13"/>
          </p:nvPr>
        </p:nvSpPr>
        <p:spPr>
          <a:xfrm>
            <a:off x="133050" y="772806"/>
            <a:ext cx="4536140" cy="283825"/>
          </a:xfrm>
        </p:spPr>
        <p:txBody>
          <a:bodyPr>
            <a:normAutofit/>
          </a:bodyPr>
          <a:lstStyle/>
          <a:p>
            <a:r>
              <a:rPr lang="en-GB" sz="1350" dirty="0" err="1">
                <a:solidFill>
                  <a:srgbClr val="0070C0"/>
                </a:solidFill>
              </a:rPr>
              <a:t>LatAm</a:t>
            </a:r>
            <a:r>
              <a:rPr lang="en-GB" sz="1350" dirty="0">
                <a:solidFill>
                  <a:srgbClr val="0070C0"/>
                </a:solidFill>
              </a:rPr>
              <a:t> Exposure to Trump 2.0</a:t>
            </a:r>
            <a:endParaRPr lang="en-US" sz="1350" dirty="0">
              <a:solidFill>
                <a:srgbClr val="0070C0"/>
              </a:solidFill>
            </a:endParaRPr>
          </a:p>
        </p:txBody>
      </p:sp>
    </p:spTree>
    <p:extLst>
      <p:ext uri="{BB962C8B-B14F-4D97-AF65-F5344CB8AC3E}">
        <p14:creationId xmlns:p14="http://schemas.microsoft.com/office/powerpoint/2010/main" val="3172853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78249"/>
            <a:ext cx="6724327" cy="415498"/>
          </a:xfrm>
          <a:prstGeom prst="rect">
            <a:avLst/>
          </a:prstGeom>
          <a:noFill/>
        </p:spPr>
        <p:txBody>
          <a:bodyPr wrap="square" rtlCol="0">
            <a:spAutoFit/>
          </a:bodyPr>
          <a:lstStyle/>
          <a:p>
            <a:r>
              <a:rPr lang="it-IT" sz="1050" b="1" dirty="0" err="1">
                <a:latin typeface="+mj-lt"/>
              </a:rPr>
              <a:t>Overview</a:t>
            </a:r>
            <a:r>
              <a:rPr lang="it-IT" sz="1050" b="1" dirty="0">
                <a:latin typeface="+mj-lt"/>
              </a:rPr>
              <a:t> of some countries in </a:t>
            </a:r>
            <a:r>
              <a:rPr lang="it-IT" sz="1050" b="1" dirty="0" err="1">
                <a:latin typeface="+mj-lt"/>
              </a:rPr>
              <a:t>our</a:t>
            </a:r>
            <a:r>
              <a:rPr lang="it-IT" sz="1050" b="1" dirty="0">
                <a:latin typeface="+mj-lt"/>
              </a:rPr>
              <a:t> radar</a:t>
            </a:r>
          </a:p>
          <a:p>
            <a:r>
              <a:rPr lang="it-IT" sz="1050" b="1" dirty="0">
                <a:latin typeface="+mj-lt"/>
              </a:rPr>
              <a:t>EM Asia MT </a:t>
            </a:r>
            <a:r>
              <a:rPr lang="it-IT" sz="1050" b="1" dirty="0" err="1">
                <a:latin typeface="+mj-lt"/>
              </a:rPr>
              <a:t>valuations</a:t>
            </a:r>
            <a:r>
              <a:rPr lang="it-IT" sz="1050" b="1" dirty="0">
                <a:latin typeface="+mj-lt"/>
              </a:rPr>
              <a:t> (PE vs history) : Indonesia and Korea cheap</a:t>
            </a:r>
          </a:p>
        </p:txBody>
      </p:sp>
      <p:sp>
        <p:nvSpPr>
          <p:cNvPr id="2" name="TextBox 1">
            <a:extLst>
              <a:ext uri="{FF2B5EF4-FFF2-40B4-BE49-F238E27FC236}">
                <a16:creationId xmlns:a16="http://schemas.microsoft.com/office/drawing/2014/main" id="{B527E966-72ED-4FFC-9345-037AE13C0E64}"/>
              </a:ext>
            </a:extLst>
          </p:cNvPr>
          <p:cNvSpPr txBox="1"/>
          <p:nvPr/>
        </p:nvSpPr>
        <p:spPr>
          <a:xfrm>
            <a:off x="2388091" y="1515828"/>
            <a:ext cx="918275" cy="415498"/>
          </a:xfrm>
          <a:prstGeom prst="rect">
            <a:avLst/>
          </a:prstGeom>
          <a:solidFill>
            <a:schemeClr val="bg2"/>
          </a:solidFill>
        </p:spPr>
        <p:txBody>
          <a:bodyPr wrap="square" rtlCol="0">
            <a:spAutoFit/>
          </a:bodyPr>
          <a:lstStyle/>
          <a:p>
            <a:pPr algn="ctr"/>
            <a:r>
              <a:rPr lang="it-IT" sz="1050" dirty="0"/>
              <a:t>Korea: cheap</a:t>
            </a:r>
            <a:endParaRPr lang="en-US" sz="1050" dirty="0"/>
          </a:p>
        </p:txBody>
      </p:sp>
      <p:sp>
        <p:nvSpPr>
          <p:cNvPr id="15" name="TextBox 14">
            <a:extLst>
              <a:ext uri="{FF2B5EF4-FFF2-40B4-BE49-F238E27FC236}">
                <a16:creationId xmlns:a16="http://schemas.microsoft.com/office/drawing/2014/main" id="{127070DB-BFCD-46AD-9646-E4A894503D59}"/>
              </a:ext>
            </a:extLst>
          </p:cNvPr>
          <p:cNvSpPr txBox="1"/>
          <p:nvPr/>
        </p:nvSpPr>
        <p:spPr>
          <a:xfrm>
            <a:off x="2978808" y="2507368"/>
            <a:ext cx="918275" cy="415498"/>
          </a:xfrm>
          <a:prstGeom prst="rect">
            <a:avLst/>
          </a:prstGeom>
          <a:solidFill>
            <a:schemeClr val="bg2"/>
          </a:solidFill>
        </p:spPr>
        <p:txBody>
          <a:bodyPr wrap="square" rtlCol="0">
            <a:spAutoFit/>
          </a:bodyPr>
          <a:lstStyle/>
          <a:p>
            <a:pPr algn="ctr"/>
            <a:r>
              <a:rPr lang="it-IT" sz="1050" dirty="0"/>
              <a:t>Indonesia: cheap</a:t>
            </a:r>
            <a:endParaRPr lang="en-US" sz="1050" dirty="0"/>
          </a:p>
        </p:txBody>
      </p:sp>
      <p:graphicFrame>
        <p:nvGraphicFramePr>
          <p:cNvPr id="10" name="Object 9">
            <a:extLst>
              <a:ext uri="{FF2B5EF4-FFF2-40B4-BE49-F238E27FC236}">
                <a16:creationId xmlns:a16="http://schemas.microsoft.com/office/drawing/2014/main" id="{3A6D6740-3EE8-4CA6-B47E-54485DA90DCB}"/>
              </a:ext>
            </a:extLst>
          </p:cNvPr>
          <p:cNvGraphicFramePr>
            <a:graphicFrameLocks noChangeAspect="1"/>
          </p:cNvGraphicFramePr>
          <p:nvPr/>
        </p:nvGraphicFramePr>
        <p:xfrm>
          <a:off x="4074185" y="1616265"/>
          <a:ext cx="2663932" cy="2072407"/>
        </p:xfrm>
        <a:graphic>
          <a:graphicData uri="http://schemas.openxmlformats.org/presentationml/2006/ole">
            <mc:AlternateContent xmlns:mc="http://schemas.openxmlformats.org/markup-compatibility/2006">
              <mc:Choice xmlns:v="urn:schemas-microsoft-com:vml" Requires="v">
                <p:oleObj name="Binary Worksheet" r:id="rId2" imgW="5113219" imgH="3977817" progId="Excel.SheetBinaryMacroEnabled.12">
                  <p:link updateAutomatic="1"/>
                </p:oleObj>
              </mc:Choice>
              <mc:Fallback>
                <p:oleObj name="Binary Worksheet" r:id="rId2" imgW="5113219" imgH="3977817" progId="Excel.SheetBinaryMacroEnabled.12">
                  <p:link updateAutomatic="1"/>
                  <p:pic>
                    <p:nvPicPr>
                      <p:cNvPr id="10" name="Object 9">
                        <a:extLst>
                          <a:ext uri="{FF2B5EF4-FFF2-40B4-BE49-F238E27FC236}">
                            <a16:creationId xmlns:a16="http://schemas.microsoft.com/office/drawing/2014/main" id="{3A6D6740-3EE8-4CA6-B47E-54485DA90DCB}"/>
                          </a:ext>
                        </a:extLst>
                      </p:cNvPr>
                      <p:cNvPicPr/>
                      <p:nvPr/>
                    </p:nvPicPr>
                    <p:blipFill>
                      <a:blip r:embed="rId3"/>
                      <a:stretch>
                        <a:fillRect/>
                      </a:stretch>
                    </p:blipFill>
                    <p:spPr>
                      <a:xfrm>
                        <a:off x="4074185" y="1616265"/>
                        <a:ext cx="2663932" cy="207240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D57C1428-B9C2-48AC-9DB0-B4C66F360069}"/>
              </a:ext>
            </a:extLst>
          </p:cNvPr>
          <p:cNvGraphicFramePr>
            <a:graphicFrameLocks noChangeAspect="1"/>
          </p:cNvGraphicFramePr>
          <p:nvPr/>
        </p:nvGraphicFramePr>
        <p:xfrm>
          <a:off x="99284" y="1383612"/>
          <a:ext cx="2653646" cy="2065364"/>
        </p:xfrm>
        <a:graphic>
          <a:graphicData uri="http://schemas.openxmlformats.org/presentationml/2006/ole">
            <mc:AlternateContent xmlns:mc="http://schemas.openxmlformats.org/markup-compatibility/2006">
              <mc:Choice xmlns:v="urn:schemas-microsoft-com:vml" Requires="v">
                <p:oleObj name="Binary Worksheet" r:id="rId4" imgW="5113219" imgH="3977817" progId="Excel.SheetBinaryMacroEnabled.12">
                  <p:link updateAutomatic="1"/>
                </p:oleObj>
              </mc:Choice>
              <mc:Fallback>
                <p:oleObj name="Binary Worksheet" r:id="rId4" imgW="5113219" imgH="3977817" progId="Excel.SheetBinaryMacroEnabled.12">
                  <p:link updateAutomatic="1"/>
                  <p:pic>
                    <p:nvPicPr>
                      <p:cNvPr id="5" name="Object 4">
                        <a:extLst>
                          <a:ext uri="{FF2B5EF4-FFF2-40B4-BE49-F238E27FC236}">
                            <a16:creationId xmlns:a16="http://schemas.microsoft.com/office/drawing/2014/main" id="{D57C1428-B9C2-48AC-9DB0-B4C66F360069}"/>
                          </a:ext>
                        </a:extLst>
                      </p:cNvPr>
                      <p:cNvPicPr/>
                      <p:nvPr/>
                    </p:nvPicPr>
                    <p:blipFill>
                      <a:blip r:embed="rId5"/>
                      <a:stretch>
                        <a:fillRect/>
                      </a:stretch>
                    </p:blipFill>
                    <p:spPr>
                      <a:xfrm>
                        <a:off x="99284" y="1383612"/>
                        <a:ext cx="2653646" cy="2065364"/>
                      </a:xfrm>
                      <a:prstGeom prst="rect">
                        <a:avLst/>
                      </a:prstGeom>
                    </p:spPr>
                  </p:pic>
                </p:oleObj>
              </mc:Fallback>
            </mc:AlternateContent>
          </a:graphicData>
        </a:graphic>
      </p:graphicFrame>
    </p:spTree>
    <p:extLst>
      <p:ext uri="{BB962C8B-B14F-4D97-AF65-F5344CB8AC3E}">
        <p14:creationId xmlns:p14="http://schemas.microsoft.com/office/powerpoint/2010/main" val="557394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837" y="478251"/>
            <a:ext cx="6724327" cy="738664"/>
          </a:xfrm>
          <a:prstGeom prst="rect">
            <a:avLst/>
          </a:prstGeom>
          <a:noFill/>
        </p:spPr>
        <p:txBody>
          <a:bodyPr wrap="square" rtlCol="0">
            <a:spAutoFit/>
          </a:bodyPr>
          <a:lstStyle>
            <a:defPPr>
              <a:defRPr lang="fr-FR"/>
            </a:defPPr>
            <a:lvl1pPr>
              <a:defRPr sz="1400" b="1">
                <a:latin typeface="+mj-lt"/>
              </a:defRPr>
            </a:lvl1pPr>
          </a:lstStyle>
          <a:p>
            <a:r>
              <a:rPr lang="it-IT" sz="1050" dirty="0" err="1"/>
              <a:t>Overview</a:t>
            </a:r>
            <a:r>
              <a:rPr lang="it-IT" sz="1050" dirty="0"/>
              <a:t> of some countries in </a:t>
            </a:r>
            <a:r>
              <a:rPr lang="it-IT" sz="1050" dirty="0" err="1"/>
              <a:t>our</a:t>
            </a:r>
            <a:r>
              <a:rPr lang="it-IT" sz="1050" dirty="0"/>
              <a:t> radar</a:t>
            </a:r>
          </a:p>
          <a:p>
            <a:r>
              <a:rPr lang="it-IT" sz="1050" dirty="0" err="1"/>
              <a:t>Latam</a:t>
            </a:r>
            <a:r>
              <a:rPr lang="it-IT" sz="1050" dirty="0"/>
              <a:t> MT (PE vs history) </a:t>
            </a:r>
            <a:r>
              <a:rPr lang="it-IT" sz="1050" dirty="0" err="1"/>
              <a:t>valuations</a:t>
            </a:r>
            <a:r>
              <a:rPr lang="it-IT" sz="1050" dirty="0"/>
              <a:t>: Mexico </a:t>
            </a:r>
            <a:r>
              <a:rPr lang="it-IT" sz="1050" dirty="0" err="1"/>
              <a:t>deteriorated</a:t>
            </a:r>
            <a:r>
              <a:rPr lang="it-IT" sz="1050" dirty="0"/>
              <a:t> in </a:t>
            </a:r>
            <a:r>
              <a:rPr lang="it-IT" sz="1050" dirty="0" err="1"/>
              <a:t>terms</a:t>
            </a:r>
            <a:r>
              <a:rPr lang="it-IT" sz="1050" dirty="0"/>
              <a:t> of </a:t>
            </a:r>
            <a:r>
              <a:rPr lang="it-IT" sz="1050" dirty="0" err="1"/>
              <a:t>valuation</a:t>
            </a:r>
            <a:r>
              <a:rPr lang="it-IT" sz="1050" dirty="0"/>
              <a:t> after </a:t>
            </a:r>
            <a:r>
              <a:rPr lang="it-IT" sz="1050" dirty="0" err="1"/>
              <a:t>recent</a:t>
            </a:r>
            <a:r>
              <a:rPr lang="it-IT" sz="1050" dirty="0"/>
              <a:t> rally. </a:t>
            </a:r>
            <a:r>
              <a:rPr lang="it-IT" sz="1050" dirty="0" err="1"/>
              <a:t>However</a:t>
            </a:r>
            <a:r>
              <a:rPr lang="it-IT" sz="1050" dirty="0"/>
              <a:t> </a:t>
            </a:r>
            <a:r>
              <a:rPr lang="it-IT" sz="1050" dirty="0" err="1"/>
              <a:t>still</a:t>
            </a:r>
            <a:r>
              <a:rPr lang="it-IT" sz="1050" dirty="0"/>
              <a:t>  cheap in the medium </a:t>
            </a:r>
            <a:r>
              <a:rPr lang="it-IT" sz="1050" dirty="0" err="1"/>
              <a:t>term</a:t>
            </a:r>
            <a:r>
              <a:rPr lang="it-IT" sz="1050" dirty="0"/>
              <a:t>, </a:t>
            </a:r>
            <a:r>
              <a:rPr lang="it-IT" sz="1050" dirty="0" err="1"/>
              <a:t>especially</a:t>
            </a:r>
            <a:r>
              <a:rPr lang="it-IT" sz="1050" dirty="0"/>
              <a:t> in MKT </a:t>
            </a:r>
            <a:r>
              <a:rPr lang="it-IT" sz="1050" dirty="0" err="1"/>
              <a:t>weighted</a:t>
            </a:r>
            <a:r>
              <a:rPr lang="it-IT" sz="1050" dirty="0"/>
              <a:t> </a:t>
            </a:r>
            <a:r>
              <a:rPr lang="it-IT" sz="1050" dirty="0" err="1"/>
              <a:t>terms</a:t>
            </a:r>
            <a:r>
              <a:rPr lang="it-IT" sz="1050" dirty="0"/>
              <a:t>. Brazil </a:t>
            </a:r>
            <a:r>
              <a:rPr lang="it-IT" sz="1050" dirty="0" err="1"/>
              <a:t>cheaper</a:t>
            </a:r>
            <a:r>
              <a:rPr lang="it-IT" sz="1050" dirty="0"/>
              <a:t> in </a:t>
            </a:r>
            <a:r>
              <a:rPr lang="it-IT" sz="1050" dirty="0" err="1"/>
              <a:t>equally</a:t>
            </a:r>
            <a:r>
              <a:rPr lang="it-IT" sz="1050" dirty="0"/>
              <a:t> </a:t>
            </a:r>
            <a:r>
              <a:rPr lang="it-IT" sz="1050" dirty="0" err="1"/>
              <a:t>weighted</a:t>
            </a:r>
            <a:r>
              <a:rPr lang="it-IT" sz="1050" dirty="0"/>
              <a:t> </a:t>
            </a:r>
            <a:r>
              <a:rPr lang="it-IT" sz="1050" dirty="0" err="1"/>
              <a:t>terms</a:t>
            </a:r>
            <a:endParaRPr lang="it-IT" sz="1050" dirty="0"/>
          </a:p>
        </p:txBody>
      </p:sp>
      <p:sp>
        <p:nvSpPr>
          <p:cNvPr id="2" name="TextBox 1">
            <a:extLst>
              <a:ext uri="{FF2B5EF4-FFF2-40B4-BE49-F238E27FC236}">
                <a16:creationId xmlns:a16="http://schemas.microsoft.com/office/drawing/2014/main" id="{B527E966-72ED-4FFC-9345-037AE13C0E64}"/>
              </a:ext>
            </a:extLst>
          </p:cNvPr>
          <p:cNvSpPr txBox="1"/>
          <p:nvPr/>
        </p:nvSpPr>
        <p:spPr>
          <a:xfrm>
            <a:off x="2665840" y="1823642"/>
            <a:ext cx="918275" cy="415498"/>
          </a:xfrm>
          <a:prstGeom prst="rect">
            <a:avLst/>
          </a:prstGeom>
          <a:solidFill>
            <a:schemeClr val="bg2"/>
          </a:solidFill>
        </p:spPr>
        <p:txBody>
          <a:bodyPr wrap="square" rtlCol="0">
            <a:spAutoFit/>
          </a:bodyPr>
          <a:lstStyle/>
          <a:p>
            <a:pPr algn="ctr"/>
            <a:r>
              <a:rPr lang="it-IT" sz="1050" dirty="0"/>
              <a:t>Mexico: cheap</a:t>
            </a:r>
            <a:endParaRPr lang="en-US" sz="1050" dirty="0"/>
          </a:p>
        </p:txBody>
      </p:sp>
      <p:sp>
        <p:nvSpPr>
          <p:cNvPr id="9" name="TextBox 8">
            <a:extLst>
              <a:ext uri="{FF2B5EF4-FFF2-40B4-BE49-F238E27FC236}">
                <a16:creationId xmlns:a16="http://schemas.microsoft.com/office/drawing/2014/main" id="{1A8E0D66-1AFA-44B9-8D83-F0692EBC0B73}"/>
              </a:ext>
            </a:extLst>
          </p:cNvPr>
          <p:cNvSpPr txBox="1"/>
          <p:nvPr/>
        </p:nvSpPr>
        <p:spPr>
          <a:xfrm>
            <a:off x="2967940" y="2510235"/>
            <a:ext cx="918275" cy="415498"/>
          </a:xfrm>
          <a:prstGeom prst="rect">
            <a:avLst/>
          </a:prstGeom>
          <a:solidFill>
            <a:schemeClr val="bg2"/>
          </a:solidFill>
        </p:spPr>
        <p:txBody>
          <a:bodyPr wrap="square" rtlCol="0">
            <a:spAutoFit/>
          </a:bodyPr>
          <a:lstStyle/>
          <a:p>
            <a:pPr algn="ctr"/>
            <a:r>
              <a:rPr lang="it-IT" sz="1050" dirty="0"/>
              <a:t>Brazil: cheap</a:t>
            </a:r>
            <a:endParaRPr lang="en-US" sz="1050" dirty="0"/>
          </a:p>
        </p:txBody>
      </p:sp>
      <p:graphicFrame>
        <p:nvGraphicFramePr>
          <p:cNvPr id="5" name="Object 4">
            <a:extLst>
              <a:ext uri="{FF2B5EF4-FFF2-40B4-BE49-F238E27FC236}">
                <a16:creationId xmlns:a16="http://schemas.microsoft.com/office/drawing/2014/main" id="{C81AB626-63E4-47CB-9DD6-6BDC85D2EE9F}"/>
              </a:ext>
            </a:extLst>
          </p:cNvPr>
          <p:cNvGraphicFramePr>
            <a:graphicFrameLocks noChangeAspect="1"/>
          </p:cNvGraphicFramePr>
          <p:nvPr/>
        </p:nvGraphicFramePr>
        <p:xfrm>
          <a:off x="119062" y="1526382"/>
          <a:ext cx="2930129" cy="2278856"/>
        </p:xfrm>
        <a:graphic>
          <a:graphicData uri="http://schemas.openxmlformats.org/presentationml/2006/ole">
            <mc:AlternateContent xmlns:mc="http://schemas.openxmlformats.org/markup-compatibility/2006">
              <mc:Choice xmlns:v="urn:schemas-microsoft-com:vml" Requires="v">
                <p:oleObj name="Binary Worksheet" r:id="rId2" imgW="5113219" imgH="3977817" progId="Excel.SheetBinaryMacroEnabled.12">
                  <p:link updateAutomatic="1"/>
                </p:oleObj>
              </mc:Choice>
              <mc:Fallback>
                <p:oleObj name="Binary Worksheet" r:id="rId2" imgW="5113219" imgH="3977817" progId="Excel.SheetBinaryMacroEnabled.12">
                  <p:link updateAutomatic="1"/>
                  <p:pic>
                    <p:nvPicPr>
                      <p:cNvPr id="5" name="Object 4">
                        <a:extLst>
                          <a:ext uri="{FF2B5EF4-FFF2-40B4-BE49-F238E27FC236}">
                            <a16:creationId xmlns:a16="http://schemas.microsoft.com/office/drawing/2014/main" id="{C81AB626-63E4-47CB-9DD6-6BDC85D2EE9F}"/>
                          </a:ext>
                        </a:extLst>
                      </p:cNvPr>
                      <p:cNvPicPr/>
                      <p:nvPr/>
                    </p:nvPicPr>
                    <p:blipFill>
                      <a:blip r:embed="rId3"/>
                      <a:stretch>
                        <a:fillRect/>
                      </a:stretch>
                    </p:blipFill>
                    <p:spPr>
                      <a:xfrm>
                        <a:off x="119062" y="1526382"/>
                        <a:ext cx="2930129" cy="227885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24898BD-5AF4-4258-A9D6-DE0818DEE010}"/>
              </a:ext>
            </a:extLst>
          </p:cNvPr>
          <p:cNvGraphicFramePr>
            <a:graphicFrameLocks noChangeAspect="1"/>
          </p:cNvGraphicFramePr>
          <p:nvPr/>
        </p:nvGraphicFramePr>
        <p:xfrm>
          <a:off x="3906442" y="1497807"/>
          <a:ext cx="2877740" cy="2337197"/>
        </p:xfrm>
        <a:graphic>
          <a:graphicData uri="http://schemas.openxmlformats.org/presentationml/2006/ole">
            <mc:AlternateContent xmlns:mc="http://schemas.openxmlformats.org/markup-compatibility/2006">
              <mc:Choice xmlns:v="urn:schemas-microsoft-com:vml" Requires="v">
                <p:oleObj name="Binary Worksheet" r:id="rId4" imgW="5113219" imgH="4153028" progId="Excel.SheetBinaryMacroEnabled.12">
                  <p:link updateAutomatic="1"/>
                </p:oleObj>
              </mc:Choice>
              <mc:Fallback>
                <p:oleObj name="Binary Worksheet" r:id="rId4" imgW="5113219" imgH="4153028" progId="Excel.SheetBinaryMacroEnabled.12">
                  <p:link updateAutomatic="1"/>
                  <p:pic>
                    <p:nvPicPr>
                      <p:cNvPr id="7" name="Object 6">
                        <a:extLst>
                          <a:ext uri="{FF2B5EF4-FFF2-40B4-BE49-F238E27FC236}">
                            <a16:creationId xmlns:a16="http://schemas.microsoft.com/office/drawing/2014/main" id="{624898BD-5AF4-4258-A9D6-DE0818DEE010}"/>
                          </a:ext>
                        </a:extLst>
                      </p:cNvPr>
                      <p:cNvPicPr/>
                      <p:nvPr/>
                    </p:nvPicPr>
                    <p:blipFill>
                      <a:blip r:embed="rId5"/>
                      <a:stretch>
                        <a:fillRect/>
                      </a:stretch>
                    </p:blipFill>
                    <p:spPr>
                      <a:xfrm>
                        <a:off x="3906442" y="1497807"/>
                        <a:ext cx="2877740" cy="2337197"/>
                      </a:xfrm>
                      <a:prstGeom prst="rect">
                        <a:avLst/>
                      </a:prstGeom>
                    </p:spPr>
                  </p:pic>
                </p:oleObj>
              </mc:Fallback>
            </mc:AlternateContent>
          </a:graphicData>
        </a:graphic>
      </p:graphicFrame>
    </p:spTree>
    <p:extLst>
      <p:ext uri="{BB962C8B-B14F-4D97-AF65-F5344CB8AC3E}">
        <p14:creationId xmlns:p14="http://schemas.microsoft.com/office/powerpoint/2010/main" val="2873953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CEF32FF-1682-4183-BEF7-208A138E0A77}"/>
              </a:ext>
            </a:extLst>
          </p:cNvPr>
          <p:cNvGraphicFramePr>
            <a:graphicFrameLocks noChangeAspect="1"/>
          </p:cNvGraphicFramePr>
          <p:nvPr/>
        </p:nvGraphicFramePr>
        <p:xfrm>
          <a:off x="2524450" y="1105270"/>
          <a:ext cx="2329619" cy="1737539"/>
        </p:xfrm>
        <a:graphic>
          <a:graphicData uri="http://schemas.openxmlformats.org/presentationml/2006/ole">
            <mc:AlternateContent xmlns:mc="http://schemas.openxmlformats.org/markup-compatibility/2006">
              <mc:Choice xmlns:v="urn:schemas-microsoft-com:vml" Requires="v">
                <p:oleObj name="Worksheet" r:id="rId2" imgW="5446846" imgH="4063106" progId="Excel.Sheet.12">
                  <p:link updateAutomatic="1"/>
                </p:oleObj>
              </mc:Choice>
              <mc:Fallback>
                <p:oleObj name="Worksheet" r:id="rId2" imgW="5446846" imgH="4063106" progId="Excel.Sheet.12">
                  <p:link updateAutomatic="1"/>
                  <p:pic>
                    <p:nvPicPr>
                      <p:cNvPr id="2" name="Object 1">
                        <a:extLst>
                          <a:ext uri="{FF2B5EF4-FFF2-40B4-BE49-F238E27FC236}">
                            <a16:creationId xmlns:a16="http://schemas.microsoft.com/office/drawing/2014/main" id="{3CEF32FF-1682-4183-BEF7-208A138E0A77}"/>
                          </a:ext>
                        </a:extLst>
                      </p:cNvPr>
                      <p:cNvPicPr/>
                      <p:nvPr/>
                    </p:nvPicPr>
                    <p:blipFill>
                      <a:blip r:embed="rId3"/>
                      <a:stretch>
                        <a:fillRect/>
                      </a:stretch>
                    </p:blipFill>
                    <p:spPr>
                      <a:xfrm>
                        <a:off x="2524450" y="1105270"/>
                        <a:ext cx="2329619" cy="1737539"/>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1A3F4B2-47B1-4657-B744-AEBC466A67C2}"/>
              </a:ext>
            </a:extLst>
          </p:cNvPr>
          <p:cNvGraphicFramePr>
            <a:graphicFrameLocks noChangeAspect="1"/>
          </p:cNvGraphicFramePr>
          <p:nvPr/>
        </p:nvGraphicFramePr>
        <p:xfrm>
          <a:off x="2552746" y="2845594"/>
          <a:ext cx="2457450" cy="1935956"/>
        </p:xfrm>
        <a:graphic>
          <a:graphicData uri="http://schemas.openxmlformats.org/presentationml/2006/ole">
            <mc:AlternateContent xmlns:mc="http://schemas.openxmlformats.org/markup-compatibility/2006">
              <mc:Choice xmlns:v="urn:schemas-microsoft-com:vml" Requires="v">
                <p:oleObj name="Worksheet" r:id="rId4" imgW="5982031" imgH="4709455" progId="Excel.Sheet.12">
                  <p:link updateAutomatic="1"/>
                </p:oleObj>
              </mc:Choice>
              <mc:Fallback>
                <p:oleObj name="Worksheet" r:id="rId4" imgW="5982031" imgH="4709455" progId="Excel.Sheet.12">
                  <p:link updateAutomatic="1"/>
                  <p:pic>
                    <p:nvPicPr>
                      <p:cNvPr id="11" name="Object 10">
                        <a:extLst>
                          <a:ext uri="{FF2B5EF4-FFF2-40B4-BE49-F238E27FC236}">
                            <a16:creationId xmlns:a16="http://schemas.microsoft.com/office/drawing/2014/main" id="{31A3F4B2-47B1-4657-B744-AEBC466A67C2}"/>
                          </a:ext>
                        </a:extLst>
                      </p:cNvPr>
                      <p:cNvPicPr/>
                      <p:nvPr/>
                    </p:nvPicPr>
                    <p:blipFill>
                      <a:blip r:embed="rId5"/>
                      <a:stretch>
                        <a:fillRect/>
                      </a:stretch>
                    </p:blipFill>
                    <p:spPr>
                      <a:xfrm>
                        <a:off x="2552746" y="2845594"/>
                        <a:ext cx="2457450" cy="1935956"/>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E144FFF9-3FF1-4C6C-B090-118D3AD7DC58}"/>
              </a:ext>
            </a:extLst>
          </p:cNvPr>
          <p:cNvGraphicFramePr>
            <a:graphicFrameLocks noChangeAspect="1"/>
          </p:cNvGraphicFramePr>
          <p:nvPr/>
        </p:nvGraphicFramePr>
        <p:xfrm>
          <a:off x="178244" y="2848583"/>
          <a:ext cx="2370534" cy="1859756"/>
        </p:xfrm>
        <a:graphic>
          <a:graphicData uri="http://schemas.openxmlformats.org/presentationml/2006/ole">
            <mc:AlternateContent xmlns:mc="http://schemas.openxmlformats.org/markup-compatibility/2006">
              <mc:Choice xmlns:v="urn:schemas-microsoft-com:vml" Requires="v">
                <p:oleObj name="Worksheet" r:id="rId6" imgW="5982031" imgH="4694058" progId="Excel.Sheet.12">
                  <p:link updateAutomatic="1"/>
                </p:oleObj>
              </mc:Choice>
              <mc:Fallback>
                <p:oleObj name="Worksheet" r:id="rId6" imgW="5982031" imgH="4694058" progId="Excel.Sheet.12">
                  <p:link updateAutomatic="1"/>
                  <p:pic>
                    <p:nvPicPr>
                      <p:cNvPr id="10" name="Object 9">
                        <a:extLst>
                          <a:ext uri="{FF2B5EF4-FFF2-40B4-BE49-F238E27FC236}">
                            <a16:creationId xmlns:a16="http://schemas.microsoft.com/office/drawing/2014/main" id="{E144FFF9-3FF1-4C6C-B090-118D3AD7DC58}"/>
                          </a:ext>
                        </a:extLst>
                      </p:cNvPr>
                      <p:cNvPicPr/>
                      <p:nvPr/>
                    </p:nvPicPr>
                    <p:blipFill>
                      <a:blip r:embed="rId7"/>
                      <a:stretch>
                        <a:fillRect/>
                      </a:stretch>
                    </p:blipFill>
                    <p:spPr>
                      <a:xfrm>
                        <a:off x="178244" y="2848583"/>
                        <a:ext cx="2370534" cy="185975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E8C3F4A-36CD-464F-9C95-03AC333B826E}"/>
              </a:ext>
            </a:extLst>
          </p:cNvPr>
          <p:cNvGraphicFramePr>
            <a:graphicFrameLocks noChangeAspect="1"/>
          </p:cNvGraphicFramePr>
          <p:nvPr/>
        </p:nvGraphicFramePr>
        <p:xfrm>
          <a:off x="93338" y="1028886"/>
          <a:ext cx="2641997" cy="1804988"/>
        </p:xfrm>
        <a:graphic>
          <a:graphicData uri="http://schemas.openxmlformats.org/presentationml/2006/ole">
            <mc:AlternateContent xmlns:mc="http://schemas.openxmlformats.org/markup-compatibility/2006">
              <mc:Choice xmlns:v="urn:schemas-microsoft-com:vml" Requires="v">
                <p:oleObj name="Worksheet" r:id="rId8" imgW="6964813" imgH="4762549" progId="Excel.Sheet.12">
                  <p:link updateAutomatic="1"/>
                </p:oleObj>
              </mc:Choice>
              <mc:Fallback>
                <p:oleObj name="Worksheet" r:id="rId8" imgW="6964813" imgH="4762549" progId="Excel.Sheet.12">
                  <p:link updateAutomatic="1"/>
                  <p:pic>
                    <p:nvPicPr>
                      <p:cNvPr id="8" name="Object 7">
                        <a:extLst>
                          <a:ext uri="{FF2B5EF4-FFF2-40B4-BE49-F238E27FC236}">
                            <a16:creationId xmlns:a16="http://schemas.microsoft.com/office/drawing/2014/main" id="{3E8C3F4A-36CD-464F-9C95-03AC333B826E}"/>
                          </a:ext>
                        </a:extLst>
                      </p:cNvPr>
                      <p:cNvPicPr/>
                      <p:nvPr/>
                    </p:nvPicPr>
                    <p:blipFill>
                      <a:blip r:embed="rId9"/>
                      <a:stretch>
                        <a:fillRect/>
                      </a:stretch>
                    </p:blipFill>
                    <p:spPr>
                      <a:xfrm>
                        <a:off x="93338" y="1028886"/>
                        <a:ext cx="2641997" cy="1804988"/>
                      </a:xfrm>
                      <a:prstGeom prst="rect">
                        <a:avLst/>
                      </a:prstGeom>
                    </p:spPr>
                  </p:pic>
                </p:oleObj>
              </mc:Fallback>
            </mc:AlternateContent>
          </a:graphicData>
        </a:graphic>
      </p:graphicFrame>
      <p:sp>
        <p:nvSpPr>
          <p:cNvPr id="4" name="TextBox 3"/>
          <p:cNvSpPr txBox="1"/>
          <p:nvPr/>
        </p:nvSpPr>
        <p:spPr>
          <a:xfrm>
            <a:off x="133674" y="367423"/>
            <a:ext cx="6724327" cy="507831"/>
          </a:xfrm>
          <a:prstGeom prst="rect">
            <a:avLst/>
          </a:prstGeom>
          <a:noFill/>
        </p:spPr>
        <p:txBody>
          <a:bodyPr wrap="square" rtlCol="0">
            <a:spAutoFit/>
          </a:bodyPr>
          <a:lstStyle/>
          <a:p>
            <a:r>
              <a:rPr lang="it-IT" sz="900" b="1" dirty="0" err="1">
                <a:latin typeface="+mj-lt"/>
              </a:rPr>
              <a:t>Overview</a:t>
            </a:r>
            <a:r>
              <a:rPr lang="it-IT" sz="900" b="1" dirty="0">
                <a:latin typeface="+mj-lt"/>
              </a:rPr>
              <a:t> of some countries in </a:t>
            </a:r>
            <a:r>
              <a:rPr lang="it-IT" sz="900" b="1" dirty="0" err="1">
                <a:latin typeface="+mj-lt"/>
              </a:rPr>
              <a:t>our</a:t>
            </a:r>
            <a:r>
              <a:rPr lang="it-IT" sz="900" b="1" dirty="0">
                <a:latin typeface="+mj-lt"/>
              </a:rPr>
              <a:t> radar: Mexico and Brazil: overall good </a:t>
            </a:r>
            <a:r>
              <a:rPr lang="it-IT" sz="900" b="1" dirty="0" err="1">
                <a:latin typeface="+mj-lt"/>
              </a:rPr>
              <a:t>fundamentals</a:t>
            </a:r>
            <a:r>
              <a:rPr lang="it-IT" sz="900" b="1" dirty="0">
                <a:latin typeface="+mj-lt"/>
              </a:rPr>
              <a:t>, </a:t>
            </a:r>
            <a:r>
              <a:rPr lang="it-IT" sz="900" b="1" dirty="0" err="1">
                <a:latin typeface="+mj-lt"/>
              </a:rPr>
              <a:t>still</a:t>
            </a:r>
            <a:r>
              <a:rPr lang="it-IT" sz="900" b="1" dirty="0">
                <a:latin typeface="+mj-lt"/>
              </a:rPr>
              <a:t> low positioning. A pause in the rally makes </a:t>
            </a:r>
            <a:r>
              <a:rPr lang="it-IT" sz="900" b="1" dirty="0" err="1">
                <a:latin typeface="+mj-lt"/>
              </a:rPr>
              <a:t>sense</a:t>
            </a:r>
            <a:r>
              <a:rPr lang="it-IT" sz="900" b="1" dirty="0">
                <a:latin typeface="+mj-lt"/>
              </a:rPr>
              <a:t>. Not </a:t>
            </a:r>
            <a:r>
              <a:rPr lang="it-IT" sz="900" b="1" dirty="0" err="1">
                <a:latin typeface="+mj-lt"/>
              </a:rPr>
              <a:t>yet</a:t>
            </a:r>
            <a:r>
              <a:rPr lang="it-IT" sz="900" b="1" dirty="0">
                <a:latin typeface="+mj-lt"/>
              </a:rPr>
              <a:t> time to </a:t>
            </a:r>
            <a:r>
              <a:rPr lang="it-IT" sz="900" b="1" dirty="0" err="1">
                <a:latin typeface="+mj-lt"/>
              </a:rPr>
              <a:t>enter</a:t>
            </a:r>
            <a:r>
              <a:rPr lang="it-IT" sz="900" b="1" dirty="0">
                <a:latin typeface="+mj-lt"/>
              </a:rPr>
              <a:t> Indonesia (</a:t>
            </a:r>
            <a:r>
              <a:rPr lang="it-IT" sz="900" b="1" dirty="0" err="1">
                <a:latin typeface="+mj-lt"/>
              </a:rPr>
              <a:t>bad</a:t>
            </a:r>
            <a:r>
              <a:rPr lang="it-IT" sz="900" b="1" dirty="0">
                <a:latin typeface="+mj-lt"/>
              </a:rPr>
              <a:t> </a:t>
            </a:r>
            <a:r>
              <a:rPr lang="it-IT" sz="900" b="1" dirty="0" err="1">
                <a:latin typeface="+mj-lt"/>
              </a:rPr>
              <a:t>revisions</a:t>
            </a:r>
            <a:r>
              <a:rPr lang="it-IT" sz="900" b="1" dirty="0">
                <a:latin typeface="+mj-lt"/>
              </a:rPr>
              <a:t>). Korea </a:t>
            </a:r>
            <a:r>
              <a:rPr lang="it-IT" sz="900" b="1" dirty="0" err="1">
                <a:latin typeface="+mj-lt"/>
              </a:rPr>
              <a:t>improved</a:t>
            </a:r>
            <a:r>
              <a:rPr lang="it-IT" sz="900" b="1" dirty="0">
                <a:latin typeface="+mj-lt"/>
              </a:rPr>
              <a:t> in </a:t>
            </a:r>
            <a:r>
              <a:rPr lang="it-IT" sz="900" b="1" dirty="0" err="1">
                <a:latin typeface="+mj-lt"/>
              </a:rPr>
              <a:t>terms</a:t>
            </a:r>
            <a:r>
              <a:rPr lang="it-IT" sz="900" b="1" dirty="0">
                <a:latin typeface="+mj-lt"/>
              </a:rPr>
              <a:t> of </a:t>
            </a:r>
            <a:r>
              <a:rPr lang="it-IT" sz="900" b="1" dirty="0" err="1">
                <a:latin typeface="+mj-lt"/>
              </a:rPr>
              <a:t>fundamentals</a:t>
            </a:r>
            <a:r>
              <a:rPr lang="it-IT" sz="900" b="1" dirty="0">
                <a:latin typeface="+mj-lt"/>
              </a:rPr>
              <a:t> and </a:t>
            </a:r>
            <a:r>
              <a:rPr lang="it-IT" sz="900" b="1" dirty="0" err="1">
                <a:latin typeface="+mj-lt"/>
              </a:rPr>
              <a:t>now</a:t>
            </a:r>
            <a:r>
              <a:rPr lang="it-IT" sz="900" b="1" dirty="0">
                <a:latin typeface="+mj-lt"/>
              </a:rPr>
              <a:t> </a:t>
            </a:r>
            <a:r>
              <a:rPr lang="it-IT" sz="900" b="1" dirty="0" err="1">
                <a:latin typeface="+mj-lt"/>
              </a:rPr>
              <a:t>is</a:t>
            </a:r>
            <a:r>
              <a:rPr lang="it-IT" sz="900" b="1" dirty="0">
                <a:latin typeface="+mj-lt"/>
              </a:rPr>
              <a:t> more </a:t>
            </a:r>
            <a:r>
              <a:rPr lang="it-IT" sz="900" b="1" dirty="0" err="1">
                <a:latin typeface="+mj-lt"/>
              </a:rPr>
              <a:t>attractive</a:t>
            </a:r>
            <a:r>
              <a:rPr lang="it-IT" sz="900" b="1" dirty="0">
                <a:latin typeface="+mj-lt"/>
              </a:rPr>
              <a:t>. </a:t>
            </a:r>
          </a:p>
        </p:txBody>
      </p:sp>
      <p:sp>
        <p:nvSpPr>
          <p:cNvPr id="7" name="TextBox 6">
            <a:extLst>
              <a:ext uri="{FF2B5EF4-FFF2-40B4-BE49-F238E27FC236}">
                <a16:creationId xmlns:a16="http://schemas.microsoft.com/office/drawing/2014/main" id="{BB0AD47C-025B-48C6-A82F-64EE6F2E86DE}"/>
              </a:ext>
            </a:extLst>
          </p:cNvPr>
          <p:cNvSpPr txBox="1"/>
          <p:nvPr/>
        </p:nvSpPr>
        <p:spPr>
          <a:xfrm>
            <a:off x="5034780" y="1096719"/>
            <a:ext cx="1823221" cy="2839239"/>
          </a:xfrm>
          <a:prstGeom prst="rect">
            <a:avLst/>
          </a:prstGeom>
          <a:noFill/>
        </p:spPr>
        <p:txBody>
          <a:bodyPr wrap="square" rtlCol="0">
            <a:spAutoFit/>
          </a:bodyPr>
          <a:lstStyle/>
          <a:p>
            <a:r>
              <a:rPr lang="it-IT" sz="750" b="1" dirty="0"/>
              <a:t>Korea </a:t>
            </a:r>
            <a:r>
              <a:rPr lang="it-IT" sz="750" dirty="0"/>
              <a:t>12m EPS </a:t>
            </a:r>
            <a:r>
              <a:rPr lang="it-IT" sz="750" dirty="0" err="1"/>
              <a:t>growth</a:t>
            </a:r>
            <a:r>
              <a:rPr lang="it-IT" sz="750" dirty="0"/>
              <a:t> consensus </a:t>
            </a:r>
            <a:r>
              <a:rPr lang="it-IT" sz="750" dirty="0" err="1"/>
              <a:t>exp</a:t>
            </a:r>
            <a:r>
              <a:rPr lang="it-IT" sz="750" dirty="0"/>
              <a:t> (IBES) </a:t>
            </a:r>
            <a:r>
              <a:rPr lang="it-IT" sz="750" dirty="0" err="1"/>
              <a:t>stabilized</a:t>
            </a:r>
            <a:r>
              <a:rPr lang="it-IT" sz="750" dirty="0"/>
              <a:t> </a:t>
            </a:r>
            <a:r>
              <a:rPr lang="it-IT" sz="750" dirty="0" err="1"/>
              <a:t>recently</a:t>
            </a:r>
            <a:r>
              <a:rPr lang="it-IT" sz="750" dirty="0"/>
              <a:t> </a:t>
            </a:r>
            <a:r>
              <a:rPr lang="it-IT" sz="750" dirty="0" err="1"/>
              <a:t>at</a:t>
            </a:r>
            <a:r>
              <a:rPr lang="it-IT" sz="750" dirty="0"/>
              <a:t> double digit </a:t>
            </a:r>
            <a:r>
              <a:rPr lang="it-IT" sz="750" dirty="0" err="1"/>
              <a:t>growth</a:t>
            </a:r>
            <a:r>
              <a:rPr lang="it-IT" sz="750" dirty="0"/>
              <a:t>, </a:t>
            </a:r>
            <a:r>
              <a:rPr lang="it-IT" sz="750" dirty="0" err="1"/>
              <a:t>much</a:t>
            </a:r>
            <a:r>
              <a:rPr lang="it-IT" sz="750" dirty="0"/>
              <a:t> </a:t>
            </a:r>
            <a:r>
              <a:rPr lang="it-IT" sz="750" dirty="0" err="1"/>
              <a:t>higher</a:t>
            </a:r>
            <a:r>
              <a:rPr lang="it-IT" sz="750" dirty="0"/>
              <a:t> </a:t>
            </a:r>
            <a:r>
              <a:rPr lang="it-IT" sz="750" dirty="0" err="1"/>
              <a:t>than</a:t>
            </a:r>
            <a:r>
              <a:rPr lang="it-IT" sz="750" dirty="0"/>
              <a:t> </a:t>
            </a:r>
            <a:r>
              <a:rPr lang="it-IT" sz="750" dirty="0" err="1"/>
              <a:t>internal</a:t>
            </a:r>
            <a:r>
              <a:rPr lang="it-IT" sz="750" dirty="0"/>
              <a:t> forecasts (negative) </a:t>
            </a:r>
            <a:r>
              <a:rPr lang="it-IT" sz="750" dirty="0" err="1"/>
              <a:t>but</a:t>
            </a:r>
            <a:r>
              <a:rPr lang="it-IT" sz="750" dirty="0"/>
              <a:t> </a:t>
            </a:r>
            <a:r>
              <a:rPr lang="it-IT" sz="750" dirty="0" err="1"/>
              <a:t>lower</a:t>
            </a:r>
            <a:r>
              <a:rPr lang="it-IT" sz="750" dirty="0"/>
              <a:t> </a:t>
            </a:r>
            <a:r>
              <a:rPr lang="it-IT" sz="750" dirty="0" err="1"/>
              <a:t>than</a:t>
            </a:r>
            <a:r>
              <a:rPr lang="it-IT" sz="750" dirty="0"/>
              <a:t> </a:t>
            </a:r>
            <a:r>
              <a:rPr lang="it-IT" sz="750" dirty="0" err="1"/>
              <a:t>trailings</a:t>
            </a:r>
            <a:r>
              <a:rPr lang="it-IT" sz="750" dirty="0"/>
              <a:t>. </a:t>
            </a:r>
            <a:r>
              <a:rPr lang="it-IT" sz="750" dirty="0" err="1"/>
              <a:t>Revisions</a:t>
            </a:r>
            <a:r>
              <a:rPr lang="it-IT" sz="750" dirty="0"/>
              <a:t> </a:t>
            </a:r>
            <a:r>
              <a:rPr lang="it-IT" sz="750" dirty="0" err="1"/>
              <a:t>still</a:t>
            </a:r>
            <a:r>
              <a:rPr lang="it-IT" sz="750" dirty="0"/>
              <a:t> good </a:t>
            </a:r>
            <a:r>
              <a:rPr lang="it-IT" sz="750" dirty="0" err="1"/>
              <a:t>even</a:t>
            </a:r>
            <a:r>
              <a:rPr lang="it-IT" sz="750" dirty="0"/>
              <a:t> </a:t>
            </a:r>
            <a:r>
              <a:rPr lang="it-IT" sz="750" dirty="0" err="1"/>
              <a:t>if</a:t>
            </a:r>
            <a:r>
              <a:rPr lang="it-IT" sz="750" dirty="0"/>
              <a:t> </a:t>
            </a:r>
            <a:r>
              <a:rPr lang="it-IT" sz="750" dirty="0" err="1"/>
              <a:t>marginally</a:t>
            </a:r>
            <a:r>
              <a:rPr lang="it-IT" sz="750" dirty="0"/>
              <a:t> </a:t>
            </a:r>
            <a:r>
              <a:rPr lang="it-IT" sz="750" dirty="0" err="1"/>
              <a:t>deteriorating</a:t>
            </a:r>
            <a:r>
              <a:rPr lang="it-IT" sz="750" dirty="0"/>
              <a:t> in the last </a:t>
            </a:r>
            <a:r>
              <a:rPr lang="it-IT" sz="750" dirty="0" err="1"/>
              <a:t>month</a:t>
            </a:r>
            <a:r>
              <a:rPr lang="it-IT" sz="750" dirty="0"/>
              <a:t>.  Low </a:t>
            </a:r>
            <a:r>
              <a:rPr lang="it-IT" sz="750" dirty="0" err="1"/>
              <a:t>institutionals</a:t>
            </a:r>
            <a:r>
              <a:rPr lang="it-IT" sz="750" dirty="0"/>
              <a:t> </a:t>
            </a:r>
            <a:r>
              <a:rPr lang="it-IT" sz="750" dirty="0" err="1"/>
              <a:t>investors</a:t>
            </a:r>
            <a:r>
              <a:rPr lang="it-IT" sz="750" dirty="0"/>
              <a:t> positioning. </a:t>
            </a:r>
            <a:r>
              <a:rPr lang="it-IT" sz="750" dirty="0" err="1"/>
              <a:t>Profitability</a:t>
            </a:r>
            <a:r>
              <a:rPr lang="it-IT" sz="750" dirty="0"/>
              <a:t> </a:t>
            </a:r>
            <a:r>
              <a:rPr lang="it-IT" sz="750" dirty="0" err="1"/>
              <a:t>stiill</a:t>
            </a:r>
            <a:r>
              <a:rPr lang="it-IT" sz="750" dirty="0"/>
              <a:t> </a:t>
            </a:r>
            <a:r>
              <a:rPr lang="it-IT" sz="750" dirty="0" err="1"/>
              <a:t>quite</a:t>
            </a:r>
            <a:r>
              <a:rPr lang="it-IT" sz="750" dirty="0"/>
              <a:t> </a:t>
            </a:r>
            <a:r>
              <a:rPr lang="it-IT" sz="750" dirty="0" err="1"/>
              <a:t>poor</a:t>
            </a:r>
            <a:r>
              <a:rPr lang="it-IT" sz="750" dirty="0"/>
              <a:t> (9%)</a:t>
            </a:r>
          </a:p>
          <a:p>
            <a:r>
              <a:rPr lang="it-IT" sz="750" dirty="0">
                <a:latin typeface="+mj-lt"/>
              </a:rPr>
              <a:t>On the </a:t>
            </a:r>
            <a:r>
              <a:rPr lang="it-IT" sz="750" dirty="0" err="1">
                <a:latin typeface="+mj-lt"/>
              </a:rPr>
              <a:t>other</a:t>
            </a:r>
            <a:r>
              <a:rPr lang="it-IT" sz="750" dirty="0">
                <a:latin typeface="+mj-lt"/>
              </a:rPr>
              <a:t> side, good </a:t>
            </a:r>
            <a:r>
              <a:rPr lang="it-IT" sz="750" dirty="0" err="1">
                <a:latin typeface="+mj-lt"/>
              </a:rPr>
              <a:t>profitability</a:t>
            </a:r>
            <a:r>
              <a:rPr lang="it-IT" sz="750" dirty="0">
                <a:latin typeface="+mj-lt"/>
              </a:rPr>
              <a:t> for </a:t>
            </a:r>
            <a:r>
              <a:rPr lang="it-IT" sz="750" b="1" dirty="0">
                <a:latin typeface="+mj-lt"/>
              </a:rPr>
              <a:t>Indonesia.</a:t>
            </a:r>
            <a:r>
              <a:rPr lang="it-IT" sz="750" dirty="0">
                <a:latin typeface="+mj-lt"/>
              </a:rPr>
              <a:t> Still light positioning. On the </a:t>
            </a:r>
            <a:r>
              <a:rPr lang="it-IT" sz="750" dirty="0" err="1">
                <a:latin typeface="+mj-lt"/>
              </a:rPr>
              <a:t>other</a:t>
            </a:r>
            <a:r>
              <a:rPr lang="it-IT" sz="750" dirty="0">
                <a:latin typeface="+mj-lt"/>
              </a:rPr>
              <a:t> side EPS </a:t>
            </a:r>
            <a:r>
              <a:rPr lang="it-IT" sz="750" dirty="0" err="1">
                <a:latin typeface="+mj-lt"/>
              </a:rPr>
              <a:t>growth</a:t>
            </a:r>
            <a:r>
              <a:rPr lang="it-IT" sz="750" dirty="0">
                <a:latin typeface="+mj-lt"/>
              </a:rPr>
              <a:t> </a:t>
            </a:r>
            <a:r>
              <a:rPr lang="it-IT" sz="750" dirty="0" err="1">
                <a:latin typeface="+mj-lt"/>
              </a:rPr>
              <a:t>exp</a:t>
            </a:r>
            <a:r>
              <a:rPr lang="it-IT" sz="750" dirty="0">
                <a:latin typeface="+mj-lt"/>
              </a:rPr>
              <a:t> are low (+1.6%). </a:t>
            </a:r>
            <a:r>
              <a:rPr lang="it-IT" sz="750" dirty="0" err="1">
                <a:latin typeface="+mj-lt"/>
              </a:rPr>
              <a:t>Revisions</a:t>
            </a:r>
            <a:r>
              <a:rPr lang="it-IT" sz="750" dirty="0">
                <a:latin typeface="+mj-lt"/>
              </a:rPr>
              <a:t> the </a:t>
            </a:r>
            <a:r>
              <a:rPr lang="it-IT" sz="750" dirty="0" err="1">
                <a:latin typeface="+mj-lt"/>
              </a:rPr>
              <a:t>lowest</a:t>
            </a:r>
            <a:r>
              <a:rPr lang="it-IT" sz="750" dirty="0">
                <a:latin typeface="+mj-lt"/>
              </a:rPr>
              <a:t> in GEM.</a:t>
            </a:r>
          </a:p>
          <a:p>
            <a:r>
              <a:rPr lang="it-IT" sz="750" b="1" dirty="0">
                <a:latin typeface="+mj-lt"/>
              </a:rPr>
              <a:t>Mexico</a:t>
            </a:r>
            <a:r>
              <a:rPr lang="it-IT" sz="750" dirty="0">
                <a:latin typeface="+mj-lt"/>
              </a:rPr>
              <a:t> </a:t>
            </a:r>
            <a:r>
              <a:rPr lang="it-IT" sz="750" dirty="0" err="1">
                <a:latin typeface="+mj-lt"/>
              </a:rPr>
              <a:t>is</a:t>
            </a:r>
            <a:r>
              <a:rPr lang="it-IT" sz="750" dirty="0">
                <a:latin typeface="+mj-lt"/>
              </a:rPr>
              <a:t> middle range in </a:t>
            </a:r>
            <a:r>
              <a:rPr lang="it-IT" sz="750" dirty="0" err="1">
                <a:latin typeface="+mj-lt"/>
              </a:rPr>
              <a:t>terms</a:t>
            </a:r>
            <a:r>
              <a:rPr lang="it-IT" sz="750" dirty="0">
                <a:latin typeface="+mj-lt"/>
              </a:rPr>
              <a:t> of EPS </a:t>
            </a:r>
            <a:r>
              <a:rPr lang="it-IT" sz="750" dirty="0" err="1">
                <a:latin typeface="+mj-lt"/>
              </a:rPr>
              <a:t>growth</a:t>
            </a:r>
            <a:r>
              <a:rPr lang="it-IT" sz="750" dirty="0">
                <a:latin typeface="+mj-lt"/>
              </a:rPr>
              <a:t> </a:t>
            </a:r>
            <a:r>
              <a:rPr lang="it-IT" sz="750" dirty="0" err="1">
                <a:latin typeface="+mj-lt"/>
              </a:rPr>
              <a:t>exp</a:t>
            </a:r>
            <a:r>
              <a:rPr lang="it-IT" sz="750" dirty="0">
                <a:latin typeface="+mj-lt"/>
              </a:rPr>
              <a:t> (+13%) and ROE (12.3), </a:t>
            </a:r>
            <a:r>
              <a:rPr lang="it-IT" sz="750" dirty="0" err="1">
                <a:latin typeface="+mj-lt"/>
              </a:rPr>
              <a:t>Rrevisions</a:t>
            </a:r>
            <a:r>
              <a:rPr lang="it-IT" sz="750" dirty="0">
                <a:latin typeface="+mj-lt"/>
              </a:rPr>
              <a:t>  </a:t>
            </a:r>
            <a:r>
              <a:rPr lang="it-IT" sz="750" dirty="0" err="1">
                <a:latin typeface="+mj-lt"/>
              </a:rPr>
              <a:t>deteriorating</a:t>
            </a:r>
            <a:r>
              <a:rPr lang="it-IT" sz="750" dirty="0">
                <a:latin typeface="+mj-lt"/>
              </a:rPr>
              <a:t>. </a:t>
            </a:r>
            <a:r>
              <a:rPr lang="it-IT" sz="750" dirty="0" err="1">
                <a:latin typeface="+mj-lt"/>
              </a:rPr>
              <a:t>Very</a:t>
            </a:r>
            <a:r>
              <a:rPr lang="it-IT" sz="750" dirty="0">
                <a:latin typeface="+mj-lt"/>
              </a:rPr>
              <a:t> light positioning. </a:t>
            </a:r>
          </a:p>
          <a:p>
            <a:r>
              <a:rPr lang="it-IT" sz="750" b="1" dirty="0">
                <a:latin typeface="+mj-lt"/>
              </a:rPr>
              <a:t>Brazil</a:t>
            </a:r>
            <a:r>
              <a:rPr lang="it-IT" sz="750" dirty="0">
                <a:latin typeface="+mj-lt"/>
              </a:rPr>
              <a:t> IBES EPS </a:t>
            </a:r>
            <a:r>
              <a:rPr lang="it-IT" sz="750" dirty="0" err="1">
                <a:latin typeface="+mj-lt"/>
              </a:rPr>
              <a:t>growth</a:t>
            </a:r>
            <a:r>
              <a:rPr lang="it-IT" sz="750" dirty="0">
                <a:latin typeface="+mj-lt"/>
              </a:rPr>
              <a:t> </a:t>
            </a:r>
            <a:r>
              <a:rPr lang="it-IT" sz="750" dirty="0" err="1">
                <a:latin typeface="+mj-lt"/>
              </a:rPr>
              <a:t>exp</a:t>
            </a:r>
            <a:r>
              <a:rPr lang="it-IT" sz="750" dirty="0">
                <a:latin typeface="+mj-lt"/>
              </a:rPr>
              <a:t> </a:t>
            </a:r>
            <a:r>
              <a:rPr lang="it-IT" sz="750" dirty="0" err="1">
                <a:latin typeface="+mj-lt"/>
              </a:rPr>
              <a:t>lower</a:t>
            </a:r>
            <a:r>
              <a:rPr lang="it-IT" sz="750" dirty="0">
                <a:latin typeface="+mj-lt"/>
              </a:rPr>
              <a:t> </a:t>
            </a:r>
            <a:r>
              <a:rPr lang="it-IT" sz="750" dirty="0" err="1">
                <a:latin typeface="+mj-lt"/>
              </a:rPr>
              <a:t>than</a:t>
            </a:r>
            <a:r>
              <a:rPr lang="it-IT" sz="750" dirty="0">
                <a:latin typeface="+mj-lt"/>
              </a:rPr>
              <a:t> </a:t>
            </a:r>
            <a:r>
              <a:rPr lang="it-IT" sz="750" dirty="0" err="1">
                <a:latin typeface="+mj-lt"/>
              </a:rPr>
              <a:t>our</a:t>
            </a:r>
            <a:r>
              <a:rPr lang="it-IT" sz="750" dirty="0">
                <a:latin typeface="+mj-lt"/>
              </a:rPr>
              <a:t> </a:t>
            </a:r>
            <a:r>
              <a:rPr lang="it-IT" sz="750" dirty="0" err="1">
                <a:latin typeface="+mj-lt"/>
              </a:rPr>
              <a:t>internal</a:t>
            </a:r>
            <a:r>
              <a:rPr lang="it-IT" sz="750" dirty="0">
                <a:latin typeface="+mj-lt"/>
              </a:rPr>
              <a:t> </a:t>
            </a:r>
            <a:r>
              <a:rPr lang="it-IT" sz="750" dirty="0" err="1">
                <a:latin typeface="+mj-lt"/>
              </a:rPr>
              <a:t>ones</a:t>
            </a:r>
            <a:r>
              <a:rPr lang="it-IT" sz="750" dirty="0">
                <a:latin typeface="+mj-lt"/>
              </a:rPr>
              <a:t> (double digit). </a:t>
            </a:r>
            <a:r>
              <a:rPr lang="it-IT" sz="750" dirty="0" err="1">
                <a:latin typeface="+mj-lt"/>
              </a:rPr>
              <a:t>M</a:t>
            </a:r>
            <a:r>
              <a:rPr lang="it-IT" sz="750" dirty="0" err="1"/>
              <a:t>arginally</a:t>
            </a:r>
            <a:r>
              <a:rPr lang="it-IT" sz="750" dirty="0"/>
              <a:t> </a:t>
            </a:r>
            <a:r>
              <a:rPr lang="it-IT" sz="750" dirty="0" err="1"/>
              <a:t>improving</a:t>
            </a:r>
            <a:r>
              <a:rPr lang="it-IT" sz="750" dirty="0"/>
              <a:t> </a:t>
            </a:r>
            <a:r>
              <a:rPr lang="it-IT" sz="750" dirty="0" err="1"/>
              <a:t>revisions</a:t>
            </a:r>
            <a:r>
              <a:rPr lang="it-IT" sz="750" dirty="0"/>
              <a:t> in a cross countries </a:t>
            </a:r>
            <a:r>
              <a:rPr lang="it-IT" sz="750" dirty="0" err="1"/>
              <a:t>comparison</a:t>
            </a:r>
            <a:r>
              <a:rPr lang="it-IT" sz="750" dirty="0"/>
              <a:t>. Light positioning</a:t>
            </a:r>
          </a:p>
          <a:p>
            <a:endParaRPr lang="en-US" sz="1350" dirty="0"/>
          </a:p>
        </p:txBody>
      </p:sp>
      <p:sp>
        <p:nvSpPr>
          <p:cNvPr id="19" name="Rectangle 18">
            <a:extLst>
              <a:ext uri="{FF2B5EF4-FFF2-40B4-BE49-F238E27FC236}">
                <a16:creationId xmlns:a16="http://schemas.microsoft.com/office/drawing/2014/main" id="{0287BB43-83A0-41DF-9EE1-25FA4736A866}"/>
              </a:ext>
            </a:extLst>
          </p:cNvPr>
          <p:cNvSpPr/>
          <p:nvPr/>
        </p:nvSpPr>
        <p:spPr>
          <a:xfrm>
            <a:off x="411587" y="1167002"/>
            <a:ext cx="164236" cy="135384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2B2744E5-6982-4598-9995-9121B1231C71}"/>
              </a:ext>
            </a:extLst>
          </p:cNvPr>
          <p:cNvSpPr/>
          <p:nvPr/>
        </p:nvSpPr>
        <p:spPr>
          <a:xfrm>
            <a:off x="2234389" y="3472501"/>
            <a:ext cx="126563" cy="99642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6BD4246B-56F6-4176-B996-9AD523675C09}"/>
              </a:ext>
            </a:extLst>
          </p:cNvPr>
          <p:cNvSpPr/>
          <p:nvPr/>
        </p:nvSpPr>
        <p:spPr>
          <a:xfrm>
            <a:off x="867059" y="3282462"/>
            <a:ext cx="146987" cy="1193609"/>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E0DF9EFA-1867-4779-826D-CEF447638322}"/>
              </a:ext>
            </a:extLst>
          </p:cNvPr>
          <p:cNvSpPr/>
          <p:nvPr/>
        </p:nvSpPr>
        <p:spPr>
          <a:xfrm>
            <a:off x="784878" y="3204099"/>
            <a:ext cx="123377" cy="13900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B8B2E323-A31E-4186-B457-A15EB0B1BD20}"/>
              </a:ext>
            </a:extLst>
          </p:cNvPr>
          <p:cNvSpPr/>
          <p:nvPr/>
        </p:nvSpPr>
        <p:spPr>
          <a:xfrm>
            <a:off x="3178453" y="3529667"/>
            <a:ext cx="129623" cy="106938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8FFC3BD4-A321-4969-97F0-7B24F56A9BEA}"/>
              </a:ext>
            </a:extLst>
          </p:cNvPr>
          <p:cNvSpPr/>
          <p:nvPr/>
        </p:nvSpPr>
        <p:spPr>
          <a:xfrm>
            <a:off x="3060985" y="2517879"/>
            <a:ext cx="325963" cy="12851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A248593E-9939-4A1A-AC43-938D5F7A361D}"/>
              </a:ext>
            </a:extLst>
          </p:cNvPr>
          <p:cNvSpPr/>
          <p:nvPr/>
        </p:nvSpPr>
        <p:spPr>
          <a:xfrm>
            <a:off x="4125202" y="2314030"/>
            <a:ext cx="426129" cy="16645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842708CC-3795-4B89-A8C9-C269A9BA63CD}"/>
              </a:ext>
            </a:extLst>
          </p:cNvPr>
          <p:cNvSpPr/>
          <p:nvPr/>
        </p:nvSpPr>
        <p:spPr>
          <a:xfrm>
            <a:off x="2065042" y="1247628"/>
            <a:ext cx="135548" cy="133078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BF23BC46-F65C-4D81-9DF5-D0D7CFC19506}"/>
              </a:ext>
            </a:extLst>
          </p:cNvPr>
          <p:cNvSpPr/>
          <p:nvPr/>
        </p:nvSpPr>
        <p:spPr>
          <a:xfrm>
            <a:off x="691126" y="1204840"/>
            <a:ext cx="142154" cy="135384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94F6413C-F163-4443-96A4-E417B12D697D}"/>
              </a:ext>
            </a:extLst>
          </p:cNvPr>
          <p:cNvSpPr/>
          <p:nvPr/>
        </p:nvSpPr>
        <p:spPr>
          <a:xfrm>
            <a:off x="1520020" y="1173892"/>
            <a:ext cx="131549" cy="1328768"/>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1D57A047-4745-44FB-901D-67043CFF4374}"/>
              </a:ext>
            </a:extLst>
          </p:cNvPr>
          <p:cNvSpPr/>
          <p:nvPr/>
        </p:nvSpPr>
        <p:spPr>
          <a:xfrm>
            <a:off x="3564518" y="1275454"/>
            <a:ext cx="426129" cy="16645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77A572E0-AF22-4C7B-B281-D0FEA896C28E}"/>
              </a:ext>
            </a:extLst>
          </p:cNvPr>
          <p:cNvSpPr/>
          <p:nvPr/>
        </p:nvSpPr>
        <p:spPr>
          <a:xfrm>
            <a:off x="3567863" y="2584186"/>
            <a:ext cx="426129" cy="16645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F027912A-7D87-4C22-9F38-58D11988C9E2}"/>
              </a:ext>
            </a:extLst>
          </p:cNvPr>
          <p:cNvSpPr/>
          <p:nvPr/>
        </p:nvSpPr>
        <p:spPr>
          <a:xfrm flipH="1">
            <a:off x="1507626" y="3163883"/>
            <a:ext cx="110329" cy="145028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ectangle 38">
            <a:extLst>
              <a:ext uri="{FF2B5EF4-FFF2-40B4-BE49-F238E27FC236}">
                <a16:creationId xmlns:a16="http://schemas.microsoft.com/office/drawing/2014/main" id="{B110C06D-E20D-46E0-9C6F-9F5D528F1895}"/>
              </a:ext>
            </a:extLst>
          </p:cNvPr>
          <p:cNvSpPr/>
          <p:nvPr/>
        </p:nvSpPr>
        <p:spPr>
          <a:xfrm>
            <a:off x="2870211" y="3564053"/>
            <a:ext cx="153140" cy="101871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2C41DBEB-47AE-4F6E-B394-F9DE7A4769FD}"/>
              </a:ext>
            </a:extLst>
          </p:cNvPr>
          <p:cNvSpPr/>
          <p:nvPr/>
        </p:nvSpPr>
        <p:spPr>
          <a:xfrm>
            <a:off x="3035309" y="3542888"/>
            <a:ext cx="153140" cy="1018713"/>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196CC7F8-5828-43BB-8DB5-9278753765A9}"/>
              </a:ext>
            </a:extLst>
          </p:cNvPr>
          <p:cNvSpPr/>
          <p:nvPr/>
        </p:nvSpPr>
        <p:spPr>
          <a:xfrm>
            <a:off x="3329996" y="3599495"/>
            <a:ext cx="118649" cy="102538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51395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Tariffs Impact Assessment</a:t>
            </a:r>
          </a:p>
        </p:txBody>
      </p:sp>
      <p:pic>
        <p:nvPicPr>
          <p:cNvPr id="5" name="Picture 4">
            <a:extLst>
              <a:ext uri="{FF2B5EF4-FFF2-40B4-BE49-F238E27FC236}">
                <a16:creationId xmlns:a16="http://schemas.microsoft.com/office/drawing/2014/main" id="{6B3D3E11-A546-477F-82EC-D44A18DD5235}"/>
              </a:ext>
            </a:extLst>
          </p:cNvPr>
          <p:cNvPicPr>
            <a:picLocks noChangeAspect="1"/>
          </p:cNvPicPr>
          <p:nvPr/>
        </p:nvPicPr>
        <p:blipFill>
          <a:blip r:embed="rId3"/>
          <a:stretch>
            <a:fillRect/>
          </a:stretch>
        </p:blipFill>
        <p:spPr>
          <a:xfrm>
            <a:off x="390088" y="1093138"/>
            <a:ext cx="5907948" cy="2957225"/>
          </a:xfrm>
          <a:prstGeom prst="rect">
            <a:avLst/>
          </a:prstGeom>
        </p:spPr>
      </p:pic>
    </p:spTree>
    <p:extLst>
      <p:ext uri="{BB962C8B-B14F-4D97-AF65-F5344CB8AC3E}">
        <p14:creationId xmlns:p14="http://schemas.microsoft.com/office/powerpoint/2010/main" val="101354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629689"/>
            <a:ext cx="6215400" cy="293024"/>
          </a:xfrm>
        </p:spPr>
        <p:txBody>
          <a:bodyPr>
            <a:normAutofit/>
          </a:bodyPr>
          <a:lstStyle/>
          <a:p>
            <a:r>
              <a:rPr lang="en-GB" sz="1350" dirty="0"/>
              <a:t>Performance Evolution YTD</a:t>
            </a:r>
          </a:p>
        </p:txBody>
      </p:sp>
      <p:pic>
        <p:nvPicPr>
          <p:cNvPr id="4" name="Picture 3">
            <a:extLst>
              <a:ext uri="{FF2B5EF4-FFF2-40B4-BE49-F238E27FC236}">
                <a16:creationId xmlns:a16="http://schemas.microsoft.com/office/drawing/2014/main" id="{54D612C1-78B9-4CD0-A9D6-342B8EB6385F}"/>
              </a:ext>
            </a:extLst>
          </p:cNvPr>
          <p:cNvPicPr>
            <a:picLocks noChangeAspect="1"/>
          </p:cNvPicPr>
          <p:nvPr/>
        </p:nvPicPr>
        <p:blipFill>
          <a:blip r:embed="rId3"/>
          <a:stretch>
            <a:fillRect/>
          </a:stretch>
        </p:blipFill>
        <p:spPr>
          <a:xfrm>
            <a:off x="169877" y="874552"/>
            <a:ext cx="6366635" cy="3576031"/>
          </a:xfrm>
          <a:prstGeom prst="rect">
            <a:avLst/>
          </a:prstGeom>
        </p:spPr>
      </p:pic>
    </p:spTree>
    <p:extLst>
      <p:ext uri="{BB962C8B-B14F-4D97-AF65-F5344CB8AC3E}">
        <p14:creationId xmlns:p14="http://schemas.microsoft.com/office/powerpoint/2010/main" val="3112382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E576BD-BC68-4A7E-AD76-C85038B92D9D}"/>
              </a:ext>
            </a:extLst>
          </p:cNvPr>
          <p:cNvPicPr>
            <a:picLocks noChangeAspect="1"/>
          </p:cNvPicPr>
          <p:nvPr/>
        </p:nvPicPr>
        <p:blipFill>
          <a:blip r:embed="rId3"/>
          <a:stretch>
            <a:fillRect/>
          </a:stretch>
        </p:blipFill>
        <p:spPr>
          <a:xfrm>
            <a:off x="881898" y="742951"/>
            <a:ext cx="5094205" cy="3549650"/>
          </a:xfrm>
          <a:prstGeom prst="rect">
            <a:avLst/>
          </a:prstGeom>
        </p:spPr>
      </p:pic>
    </p:spTree>
    <p:extLst>
      <p:ext uri="{BB962C8B-B14F-4D97-AF65-F5344CB8AC3E}">
        <p14:creationId xmlns:p14="http://schemas.microsoft.com/office/powerpoint/2010/main" val="187946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IE" sz="1050" dirty="0">
                <a:solidFill>
                  <a:srgbClr val="29323A"/>
                </a:solidFill>
                <a:latin typeface="Arial" panose="020B0604020202020204" pitchFamily="34" charset="0"/>
                <a:ea typeface="Times New Roman" panose="02020603050405020304" pitchFamily="18" charset="0"/>
              </a:rPr>
              <a:t>Trade re-routing likely muted the impact of US tariffs on total Chinese exports </a:t>
            </a:r>
            <a:endParaRPr lang="en-GB" sz="1050" spc="21" dirty="0"/>
          </a:p>
        </p:txBody>
      </p:sp>
      <p:pic>
        <p:nvPicPr>
          <p:cNvPr id="5" name="Picture 4">
            <a:extLst>
              <a:ext uri="{FF2B5EF4-FFF2-40B4-BE49-F238E27FC236}">
                <a16:creationId xmlns:a16="http://schemas.microsoft.com/office/drawing/2014/main" id="{9806E7F6-79DF-4B8C-8BFE-110B211E1AFF}"/>
              </a:ext>
            </a:extLst>
          </p:cNvPr>
          <p:cNvPicPr>
            <a:picLocks noChangeAspect="1"/>
          </p:cNvPicPr>
          <p:nvPr/>
        </p:nvPicPr>
        <p:blipFill>
          <a:blip r:embed="rId3"/>
          <a:stretch>
            <a:fillRect/>
          </a:stretch>
        </p:blipFill>
        <p:spPr>
          <a:xfrm>
            <a:off x="1286796" y="1159490"/>
            <a:ext cx="3865308" cy="2557820"/>
          </a:xfrm>
          <a:prstGeom prst="rect">
            <a:avLst/>
          </a:prstGeom>
        </p:spPr>
      </p:pic>
    </p:spTree>
    <p:extLst>
      <p:ext uri="{BB962C8B-B14F-4D97-AF65-F5344CB8AC3E}">
        <p14:creationId xmlns:p14="http://schemas.microsoft.com/office/powerpoint/2010/main" val="147729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Composition</a:t>
            </a:r>
          </a:p>
        </p:txBody>
      </p:sp>
      <p:pic>
        <p:nvPicPr>
          <p:cNvPr id="5" name="Picture 4">
            <a:extLst>
              <a:ext uri="{FF2B5EF4-FFF2-40B4-BE49-F238E27FC236}">
                <a16:creationId xmlns:a16="http://schemas.microsoft.com/office/drawing/2014/main" id="{C895BC0F-0588-41A2-8D77-E8221ECC0A9A}"/>
              </a:ext>
            </a:extLst>
          </p:cNvPr>
          <p:cNvPicPr>
            <a:picLocks noChangeAspect="1"/>
          </p:cNvPicPr>
          <p:nvPr/>
        </p:nvPicPr>
        <p:blipFill>
          <a:blip r:embed="rId3"/>
          <a:stretch>
            <a:fillRect/>
          </a:stretch>
        </p:blipFill>
        <p:spPr>
          <a:xfrm>
            <a:off x="247650" y="838200"/>
            <a:ext cx="6295763" cy="3590925"/>
          </a:xfrm>
          <a:prstGeom prst="rect">
            <a:avLst/>
          </a:prstGeom>
        </p:spPr>
      </p:pic>
    </p:spTree>
    <p:extLst>
      <p:ext uri="{BB962C8B-B14F-4D97-AF65-F5344CB8AC3E}">
        <p14:creationId xmlns:p14="http://schemas.microsoft.com/office/powerpoint/2010/main" val="348266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China’s competitive advantage in areas </a:t>
            </a:r>
            <a:r>
              <a:rPr lang="en-GB" sz="1125" spc="21"/>
              <a:t>is stark</a:t>
            </a:r>
            <a:endParaRPr lang="en-GB" sz="1125" spc="21" dirty="0"/>
          </a:p>
        </p:txBody>
      </p:sp>
      <p:pic>
        <p:nvPicPr>
          <p:cNvPr id="5" name="Picture 4">
            <a:extLst>
              <a:ext uri="{FF2B5EF4-FFF2-40B4-BE49-F238E27FC236}">
                <a16:creationId xmlns:a16="http://schemas.microsoft.com/office/drawing/2014/main" id="{1BAA2F81-DE59-467A-A484-835B4973A950}"/>
              </a:ext>
            </a:extLst>
          </p:cNvPr>
          <p:cNvPicPr>
            <a:picLocks noChangeAspect="1"/>
          </p:cNvPicPr>
          <p:nvPr/>
        </p:nvPicPr>
        <p:blipFill>
          <a:blip r:embed="rId3"/>
          <a:stretch>
            <a:fillRect/>
          </a:stretch>
        </p:blipFill>
        <p:spPr>
          <a:xfrm>
            <a:off x="192430" y="781991"/>
            <a:ext cx="6473141" cy="3579518"/>
          </a:xfrm>
          <a:prstGeom prst="rect">
            <a:avLst/>
          </a:prstGeom>
        </p:spPr>
      </p:pic>
    </p:spTree>
    <p:extLst>
      <p:ext uri="{BB962C8B-B14F-4D97-AF65-F5344CB8AC3E}">
        <p14:creationId xmlns:p14="http://schemas.microsoft.com/office/powerpoint/2010/main" val="2029302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Flow data</a:t>
            </a:r>
          </a:p>
        </p:txBody>
      </p:sp>
      <p:pic>
        <p:nvPicPr>
          <p:cNvPr id="5" name="Picture 4">
            <a:extLst>
              <a:ext uri="{FF2B5EF4-FFF2-40B4-BE49-F238E27FC236}">
                <a16:creationId xmlns:a16="http://schemas.microsoft.com/office/drawing/2014/main" id="{4A3172C4-5748-41C7-955F-D1338691F467}"/>
              </a:ext>
            </a:extLst>
          </p:cNvPr>
          <p:cNvPicPr>
            <a:picLocks noChangeAspect="1"/>
          </p:cNvPicPr>
          <p:nvPr/>
        </p:nvPicPr>
        <p:blipFill>
          <a:blip r:embed="rId3"/>
          <a:stretch>
            <a:fillRect/>
          </a:stretch>
        </p:blipFill>
        <p:spPr>
          <a:xfrm>
            <a:off x="394244" y="763400"/>
            <a:ext cx="2899162" cy="1882961"/>
          </a:xfrm>
          <a:prstGeom prst="rect">
            <a:avLst/>
          </a:prstGeom>
        </p:spPr>
      </p:pic>
      <p:pic>
        <p:nvPicPr>
          <p:cNvPr id="7" name="Picture 6">
            <a:extLst>
              <a:ext uri="{FF2B5EF4-FFF2-40B4-BE49-F238E27FC236}">
                <a16:creationId xmlns:a16="http://schemas.microsoft.com/office/drawing/2014/main" id="{7B9703A8-6E85-4B9A-A996-5B226D987D42}"/>
              </a:ext>
            </a:extLst>
          </p:cNvPr>
          <p:cNvPicPr>
            <a:picLocks noChangeAspect="1"/>
          </p:cNvPicPr>
          <p:nvPr/>
        </p:nvPicPr>
        <p:blipFill>
          <a:blip r:embed="rId4"/>
          <a:stretch>
            <a:fillRect/>
          </a:stretch>
        </p:blipFill>
        <p:spPr>
          <a:xfrm>
            <a:off x="3598868" y="860174"/>
            <a:ext cx="2799145" cy="1786187"/>
          </a:xfrm>
          <a:prstGeom prst="rect">
            <a:avLst/>
          </a:prstGeom>
        </p:spPr>
      </p:pic>
      <p:pic>
        <p:nvPicPr>
          <p:cNvPr id="6" name="Picture 5">
            <a:extLst>
              <a:ext uri="{FF2B5EF4-FFF2-40B4-BE49-F238E27FC236}">
                <a16:creationId xmlns:a16="http://schemas.microsoft.com/office/drawing/2014/main" id="{B5EFA7B3-5AD5-42C8-8B4C-97D30E38DB46}"/>
              </a:ext>
            </a:extLst>
          </p:cNvPr>
          <p:cNvPicPr>
            <a:picLocks noChangeAspect="1"/>
          </p:cNvPicPr>
          <p:nvPr/>
        </p:nvPicPr>
        <p:blipFill>
          <a:blip r:embed="rId4"/>
          <a:stretch>
            <a:fillRect/>
          </a:stretch>
        </p:blipFill>
        <p:spPr>
          <a:xfrm>
            <a:off x="459986" y="2784664"/>
            <a:ext cx="2767676" cy="1701350"/>
          </a:xfrm>
          <a:prstGeom prst="rect">
            <a:avLst/>
          </a:prstGeom>
        </p:spPr>
      </p:pic>
      <p:pic>
        <p:nvPicPr>
          <p:cNvPr id="8" name="Picture 7">
            <a:extLst>
              <a:ext uri="{FF2B5EF4-FFF2-40B4-BE49-F238E27FC236}">
                <a16:creationId xmlns:a16="http://schemas.microsoft.com/office/drawing/2014/main" id="{A4F1B513-E773-4842-BBB9-E396CA1FCB85}"/>
              </a:ext>
            </a:extLst>
          </p:cNvPr>
          <p:cNvPicPr>
            <a:picLocks noChangeAspect="1"/>
          </p:cNvPicPr>
          <p:nvPr/>
        </p:nvPicPr>
        <p:blipFill>
          <a:blip r:embed="rId5"/>
          <a:stretch>
            <a:fillRect/>
          </a:stretch>
        </p:blipFill>
        <p:spPr>
          <a:xfrm>
            <a:off x="3598868" y="2743135"/>
            <a:ext cx="2899162" cy="1742879"/>
          </a:xfrm>
          <a:prstGeom prst="rect">
            <a:avLst/>
          </a:prstGeom>
        </p:spPr>
      </p:pic>
    </p:spTree>
    <p:extLst>
      <p:ext uri="{BB962C8B-B14F-4D97-AF65-F5344CB8AC3E}">
        <p14:creationId xmlns:p14="http://schemas.microsoft.com/office/powerpoint/2010/main" val="97169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Flow data</a:t>
            </a:r>
          </a:p>
        </p:txBody>
      </p:sp>
      <p:pic>
        <p:nvPicPr>
          <p:cNvPr id="4" name="Picture 3">
            <a:extLst>
              <a:ext uri="{FF2B5EF4-FFF2-40B4-BE49-F238E27FC236}">
                <a16:creationId xmlns:a16="http://schemas.microsoft.com/office/drawing/2014/main" id="{398FE199-CCC8-41C5-B100-55A4D9BBAAD7}"/>
              </a:ext>
            </a:extLst>
          </p:cNvPr>
          <p:cNvPicPr>
            <a:picLocks noChangeAspect="1"/>
          </p:cNvPicPr>
          <p:nvPr/>
        </p:nvPicPr>
        <p:blipFill>
          <a:blip r:embed="rId3"/>
          <a:stretch>
            <a:fillRect/>
          </a:stretch>
        </p:blipFill>
        <p:spPr>
          <a:xfrm>
            <a:off x="1080779" y="1061053"/>
            <a:ext cx="4429743" cy="2729294"/>
          </a:xfrm>
          <a:prstGeom prst="rect">
            <a:avLst/>
          </a:prstGeom>
        </p:spPr>
      </p:pic>
    </p:spTree>
    <p:extLst>
      <p:ext uri="{BB962C8B-B14F-4D97-AF65-F5344CB8AC3E}">
        <p14:creationId xmlns:p14="http://schemas.microsoft.com/office/powerpoint/2010/main" val="1549608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Positioning and Flows</a:t>
            </a:r>
          </a:p>
        </p:txBody>
      </p:sp>
      <p:pic>
        <p:nvPicPr>
          <p:cNvPr id="4" name="Picture 3">
            <a:extLst>
              <a:ext uri="{FF2B5EF4-FFF2-40B4-BE49-F238E27FC236}">
                <a16:creationId xmlns:a16="http://schemas.microsoft.com/office/drawing/2014/main" id="{3C7BE49F-67B8-4BB5-B7F1-D05B84DC0007}"/>
              </a:ext>
            </a:extLst>
          </p:cNvPr>
          <p:cNvPicPr>
            <a:picLocks noChangeAspect="1"/>
          </p:cNvPicPr>
          <p:nvPr/>
        </p:nvPicPr>
        <p:blipFill>
          <a:blip r:embed="rId3"/>
          <a:stretch>
            <a:fillRect/>
          </a:stretch>
        </p:blipFill>
        <p:spPr>
          <a:xfrm>
            <a:off x="190499" y="838285"/>
            <a:ext cx="5683251" cy="3257466"/>
          </a:xfrm>
          <a:prstGeom prst="rect">
            <a:avLst/>
          </a:prstGeom>
        </p:spPr>
      </p:pic>
    </p:spTree>
    <p:extLst>
      <p:ext uri="{BB962C8B-B14F-4D97-AF65-F5344CB8AC3E}">
        <p14:creationId xmlns:p14="http://schemas.microsoft.com/office/powerpoint/2010/main" val="3304490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Positioning and Flows</a:t>
            </a:r>
          </a:p>
        </p:txBody>
      </p:sp>
      <p:pic>
        <p:nvPicPr>
          <p:cNvPr id="5" name="Picture 4">
            <a:extLst>
              <a:ext uri="{FF2B5EF4-FFF2-40B4-BE49-F238E27FC236}">
                <a16:creationId xmlns:a16="http://schemas.microsoft.com/office/drawing/2014/main" id="{A4891B0C-ED6D-41C1-8407-D4A9A832CDCA}"/>
              </a:ext>
            </a:extLst>
          </p:cNvPr>
          <p:cNvPicPr>
            <a:picLocks noChangeAspect="1"/>
          </p:cNvPicPr>
          <p:nvPr/>
        </p:nvPicPr>
        <p:blipFill>
          <a:blip r:embed="rId3"/>
          <a:stretch>
            <a:fillRect/>
          </a:stretch>
        </p:blipFill>
        <p:spPr>
          <a:xfrm>
            <a:off x="314588" y="908050"/>
            <a:ext cx="5759450" cy="3541971"/>
          </a:xfrm>
          <a:prstGeom prst="rect">
            <a:avLst/>
          </a:prstGeom>
        </p:spPr>
      </p:pic>
    </p:spTree>
    <p:extLst>
      <p:ext uri="{BB962C8B-B14F-4D97-AF65-F5344CB8AC3E}">
        <p14:creationId xmlns:p14="http://schemas.microsoft.com/office/powerpoint/2010/main" val="2675824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Positioning and Flows</a:t>
            </a:r>
          </a:p>
        </p:txBody>
      </p:sp>
      <p:pic>
        <p:nvPicPr>
          <p:cNvPr id="7" name="Picture 6">
            <a:extLst>
              <a:ext uri="{FF2B5EF4-FFF2-40B4-BE49-F238E27FC236}">
                <a16:creationId xmlns:a16="http://schemas.microsoft.com/office/drawing/2014/main" id="{95C087B1-0BC9-46E2-8A2E-A63B5D5C2DDB}"/>
              </a:ext>
            </a:extLst>
          </p:cNvPr>
          <p:cNvPicPr>
            <a:picLocks noChangeAspect="1"/>
          </p:cNvPicPr>
          <p:nvPr/>
        </p:nvPicPr>
        <p:blipFill>
          <a:blip r:embed="rId3"/>
          <a:stretch>
            <a:fillRect/>
          </a:stretch>
        </p:blipFill>
        <p:spPr>
          <a:xfrm>
            <a:off x="501651" y="868033"/>
            <a:ext cx="5632450" cy="3407435"/>
          </a:xfrm>
          <a:prstGeom prst="rect">
            <a:avLst/>
          </a:prstGeom>
        </p:spPr>
      </p:pic>
    </p:spTree>
    <p:extLst>
      <p:ext uri="{BB962C8B-B14F-4D97-AF65-F5344CB8AC3E}">
        <p14:creationId xmlns:p14="http://schemas.microsoft.com/office/powerpoint/2010/main" val="74078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Positioning and Flows</a:t>
            </a:r>
          </a:p>
        </p:txBody>
      </p:sp>
      <p:pic>
        <p:nvPicPr>
          <p:cNvPr id="4" name="Picture 3">
            <a:extLst>
              <a:ext uri="{FF2B5EF4-FFF2-40B4-BE49-F238E27FC236}">
                <a16:creationId xmlns:a16="http://schemas.microsoft.com/office/drawing/2014/main" id="{0F9EDE28-3F9F-41BF-948A-95057C3DB1B4}"/>
              </a:ext>
            </a:extLst>
          </p:cNvPr>
          <p:cNvPicPr>
            <a:picLocks noChangeAspect="1"/>
          </p:cNvPicPr>
          <p:nvPr/>
        </p:nvPicPr>
        <p:blipFill>
          <a:blip r:embed="rId3"/>
          <a:stretch>
            <a:fillRect/>
          </a:stretch>
        </p:blipFill>
        <p:spPr>
          <a:xfrm>
            <a:off x="301888" y="1021671"/>
            <a:ext cx="6108700" cy="3100159"/>
          </a:xfrm>
          <a:prstGeom prst="rect">
            <a:avLst/>
          </a:prstGeom>
        </p:spPr>
      </p:pic>
    </p:spTree>
    <p:extLst>
      <p:ext uri="{BB962C8B-B14F-4D97-AF65-F5344CB8AC3E}">
        <p14:creationId xmlns:p14="http://schemas.microsoft.com/office/powerpoint/2010/main" val="419768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629689"/>
            <a:ext cx="6215400" cy="293024"/>
          </a:xfrm>
        </p:spPr>
        <p:txBody>
          <a:bodyPr>
            <a:normAutofit/>
          </a:bodyPr>
          <a:lstStyle/>
          <a:p>
            <a:r>
              <a:rPr lang="en-GB" sz="1350" dirty="0"/>
              <a:t>Performance Evolution since last Strategy day</a:t>
            </a:r>
          </a:p>
        </p:txBody>
      </p:sp>
      <p:pic>
        <p:nvPicPr>
          <p:cNvPr id="4" name="Picture 3">
            <a:extLst>
              <a:ext uri="{FF2B5EF4-FFF2-40B4-BE49-F238E27FC236}">
                <a16:creationId xmlns:a16="http://schemas.microsoft.com/office/drawing/2014/main" id="{04B687A9-569E-4ABC-AD16-CB8F927CEA1F}"/>
              </a:ext>
            </a:extLst>
          </p:cNvPr>
          <p:cNvPicPr>
            <a:picLocks noChangeAspect="1"/>
          </p:cNvPicPr>
          <p:nvPr/>
        </p:nvPicPr>
        <p:blipFill>
          <a:blip r:embed="rId3"/>
          <a:stretch>
            <a:fillRect/>
          </a:stretch>
        </p:blipFill>
        <p:spPr>
          <a:xfrm>
            <a:off x="163586" y="849385"/>
            <a:ext cx="6530829" cy="3618218"/>
          </a:xfrm>
          <a:prstGeom prst="rect">
            <a:avLst/>
          </a:prstGeom>
        </p:spPr>
      </p:pic>
    </p:spTree>
    <p:extLst>
      <p:ext uri="{BB962C8B-B14F-4D97-AF65-F5344CB8AC3E}">
        <p14:creationId xmlns:p14="http://schemas.microsoft.com/office/powerpoint/2010/main" val="1102342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Positioning and Flows</a:t>
            </a:r>
          </a:p>
        </p:txBody>
      </p:sp>
      <p:pic>
        <p:nvPicPr>
          <p:cNvPr id="5" name="Picture 4">
            <a:extLst>
              <a:ext uri="{FF2B5EF4-FFF2-40B4-BE49-F238E27FC236}">
                <a16:creationId xmlns:a16="http://schemas.microsoft.com/office/drawing/2014/main" id="{97BA51D8-0321-44D5-A122-1E3F15C9B812}"/>
              </a:ext>
            </a:extLst>
          </p:cNvPr>
          <p:cNvPicPr>
            <a:picLocks noChangeAspect="1"/>
          </p:cNvPicPr>
          <p:nvPr/>
        </p:nvPicPr>
        <p:blipFill>
          <a:blip r:embed="rId3"/>
          <a:stretch>
            <a:fillRect/>
          </a:stretch>
        </p:blipFill>
        <p:spPr>
          <a:xfrm>
            <a:off x="158750" y="895350"/>
            <a:ext cx="6286501" cy="3513792"/>
          </a:xfrm>
          <a:prstGeom prst="rect">
            <a:avLst/>
          </a:prstGeom>
        </p:spPr>
      </p:pic>
    </p:spTree>
    <p:extLst>
      <p:ext uri="{BB962C8B-B14F-4D97-AF65-F5344CB8AC3E}">
        <p14:creationId xmlns:p14="http://schemas.microsoft.com/office/powerpoint/2010/main" val="1564118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87F0-BA28-4C9D-A0D3-F96B16A2D0F9}"/>
              </a:ext>
            </a:extLst>
          </p:cNvPr>
          <p:cNvSpPr>
            <a:spLocks noGrp="1"/>
          </p:cNvSpPr>
          <p:nvPr>
            <p:ph type="title"/>
          </p:nvPr>
        </p:nvSpPr>
        <p:spPr>
          <a:xfrm>
            <a:off x="321299" y="490500"/>
            <a:ext cx="6215400" cy="229500"/>
          </a:xfrm>
        </p:spPr>
        <p:txBody>
          <a:bodyPr>
            <a:normAutofit/>
          </a:bodyPr>
          <a:lstStyle/>
          <a:p>
            <a:r>
              <a:rPr lang="en-GB" sz="1500" dirty="0"/>
              <a:t>Export Growth Slowing</a:t>
            </a:r>
          </a:p>
        </p:txBody>
      </p:sp>
      <p:sp>
        <p:nvSpPr>
          <p:cNvPr id="10" name="Content Placeholder 9">
            <a:extLst>
              <a:ext uri="{FF2B5EF4-FFF2-40B4-BE49-F238E27FC236}">
                <a16:creationId xmlns:a16="http://schemas.microsoft.com/office/drawing/2014/main" id="{735542D0-0D81-4347-9F81-79B198F5303A}"/>
              </a:ext>
            </a:extLst>
          </p:cNvPr>
          <p:cNvSpPr>
            <a:spLocks noGrp="1"/>
          </p:cNvSpPr>
          <p:nvPr>
            <p:ph sz="quarter" idx="14"/>
          </p:nvPr>
        </p:nvSpPr>
        <p:spPr/>
        <p:txBody>
          <a:bodyPr/>
          <a:lstStyle/>
          <a:p>
            <a:r>
              <a:rPr lang="en-GB" dirty="0"/>
              <a:t>Source: UBS</a:t>
            </a:r>
          </a:p>
        </p:txBody>
      </p:sp>
      <p:pic>
        <p:nvPicPr>
          <p:cNvPr id="4" name="Picture 3">
            <a:extLst>
              <a:ext uri="{FF2B5EF4-FFF2-40B4-BE49-F238E27FC236}">
                <a16:creationId xmlns:a16="http://schemas.microsoft.com/office/drawing/2014/main" id="{60E4E6C6-65C7-4233-AEEA-2CDB1D625416}"/>
              </a:ext>
            </a:extLst>
          </p:cNvPr>
          <p:cNvPicPr>
            <a:picLocks noChangeAspect="1"/>
          </p:cNvPicPr>
          <p:nvPr/>
        </p:nvPicPr>
        <p:blipFill>
          <a:blip r:embed="rId2"/>
          <a:stretch>
            <a:fillRect/>
          </a:stretch>
        </p:blipFill>
        <p:spPr>
          <a:xfrm>
            <a:off x="139700" y="889000"/>
            <a:ext cx="6527801" cy="3548708"/>
          </a:xfrm>
          <a:prstGeom prst="rect">
            <a:avLst/>
          </a:prstGeom>
        </p:spPr>
      </p:pic>
    </p:spTree>
    <p:extLst>
      <p:ext uri="{BB962C8B-B14F-4D97-AF65-F5344CB8AC3E}">
        <p14:creationId xmlns:p14="http://schemas.microsoft.com/office/powerpoint/2010/main" val="1183101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87F0-BA28-4C9D-A0D3-F96B16A2D0F9}"/>
              </a:ext>
            </a:extLst>
          </p:cNvPr>
          <p:cNvSpPr>
            <a:spLocks noGrp="1"/>
          </p:cNvSpPr>
          <p:nvPr>
            <p:ph type="title"/>
          </p:nvPr>
        </p:nvSpPr>
        <p:spPr>
          <a:xfrm>
            <a:off x="321299" y="490500"/>
            <a:ext cx="6215400" cy="229500"/>
          </a:xfrm>
        </p:spPr>
        <p:txBody>
          <a:bodyPr>
            <a:normAutofit/>
          </a:bodyPr>
          <a:lstStyle/>
          <a:p>
            <a:r>
              <a:rPr lang="en-GB" sz="1500" dirty="0"/>
              <a:t>Export Growth Slowing</a:t>
            </a:r>
          </a:p>
        </p:txBody>
      </p:sp>
      <p:sp>
        <p:nvSpPr>
          <p:cNvPr id="10" name="Content Placeholder 9">
            <a:extLst>
              <a:ext uri="{FF2B5EF4-FFF2-40B4-BE49-F238E27FC236}">
                <a16:creationId xmlns:a16="http://schemas.microsoft.com/office/drawing/2014/main" id="{735542D0-0D81-4347-9F81-79B198F5303A}"/>
              </a:ext>
            </a:extLst>
          </p:cNvPr>
          <p:cNvSpPr>
            <a:spLocks noGrp="1"/>
          </p:cNvSpPr>
          <p:nvPr>
            <p:ph sz="quarter" idx="14"/>
          </p:nvPr>
        </p:nvSpPr>
        <p:spPr/>
        <p:txBody>
          <a:bodyPr/>
          <a:lstStyle/>
          <a:p>
            <a:r>
              <a:rPr lang="en-GB" dirty="0"/>
              <a:t>Source: UBS</a:t>
            </a:r>
          </a:p>
        </p:txBody>
      </p:sp>
      <p:pic>
        <p:nvPicPr>
          <p:cNvPr id="4" name="Picture 3">
            <a:extLst>
              <a:ext uri="{FF2B5EF4-FFF2-40B4-BE49-F238E27FC236}">
                <a16:creationId xmlns:a16="http://schemas.microsoft.com/office/drawing/2014/main" id="{9F8E2BEC-53C7-4E96-8A6F-A7FF1BAA22B2}"/>
              </a:ext>
            </a:extLst>
          </p:cNvPr>
          <p:cNvPicPr>
            <a:picLocks noChangeAspect="1"/>
          </p:cNvPicPr>
          <p:nvPr/>
        </p:nvPicPr>
        <p:blipFill>
          <a:blip r:embed="rId2"/>
          <a:stretch>
            <a:fillRect/>
          </a:stretch>
        </p:blipFill>
        <p:spPr>
          <a:xfrm>
            <a:off x="107950" y="787399"/>
            <a:ext cx="6428750" cy="3617833"/>
          </a:xfrm>
          <a:prstGeom prst="rect">
            <a:avLst/>
          </a:prstGeom>
        </p:spPr>
      </p:pic>
    </p:spTree>
    <p:extLst>
      <p:ext uri="{BB962C8B-B14F-4D97-AF65-F5344CB8AC3E}">
        <p14:creationId xmlns:p14="http://schemas.microsoft.com/office/powerpoint/2010/main" val="3292131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87F0-BA28-4C9D-A0D3-F96B16A2D0F9}"/>
              </a:ext>
            </a:extLst>
          </p:cNvPr>
          <p:cNvSpPr>
            <a:spLocks noGrp="1"/>
          </p:cNvSpPr>
          <p:nvPr>
            <p:ph type="title"/>
          </p:nvPr>
        </p:nvSpPr>
        <p:spPr>
          <a:xfrm>
            <a:off x="321299" y="490500"/>
            <a:ext cx="6215400" cy="229500"/>
          </a:xfrm>
        </p:spPr>
        <p:txBody>
          <a:bodyPr>
            <a:normAutofit/>
          </a:bodyPr>
          <a:lstStyle/>
          <a:p>
            <a:r>
              <a:rPr lang="en-GB" sz="1500" dirty="0"/>
              <a:t>Export Growth Slowing</a:t>
            </a:r>
          </a:p>
        </p:txBody>
      </p:sp>
      <p:pic>
        <p:nvPicPr>
          <p:cNvPr id="4" name="Picture 3">
            <a:extLst>
              <a:ext uri="{FF2B5EF4-FFF2-40B4-BE49-F238E27FC236}">
                <a16:creationId xmlns:a16="http://schemas.microsoft.com/office/drawing/2014/main" id="{C3355613-9757-426F-8C85-7BAFB95DA2AE}"/>
              </a:ext>
            </a:extLst>
          </p:cNvPr>
          <p:cNvPicPr>
            <a:picLocks noChangeAspect="1"/>
          </p:cNvPicPr>
          <p:nvPr/>
        </p:nvPicPr>
        <p:blipFill>
          <a:blip r:embed="rId2"/>
          <a:stretch>
            <a:fillRect/>
          </a:stretch>
        </p:blipFill>
        <p:spPr>
          <a:xfrm>
            <a:off x="412750" y="794087"/>
            <a:ext cx="6123950" cy="3619163"/>
          </a:xfrm>
          <a:prstGeom prst="rect">
            <a:avLst/>
          </a:prstGeom>
        </p:spPr>
      </p:pic>
    </p:spTree>
    <p:extLst>
      <p:ext uri="{BB962C8B-B14F-4D97-AF65-F5344CB8AC3E}">
        <p14:creationId xmlns:p14="http://schemas.microsoft.com/office/powerpoint/2010/main" val="3820348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87F0-BA28-4C9D-A0D3-F96B16A2D0F9}"/>
              </a:ext>
            </a:extLst>
          </p:cNvPr>
          <p:cNvSpPr>
            <a:spLocks noGrp="1"/>
          </p:cNvSpPr>
          <p:nvPr>
            <p:ph type="title"/>
          </p:nvPr>
        </p:nvSpPr>
        <p:spPr>
          <a:xfrm>
            <a:off x="321299" y="490500"/>
            <a:ext cx="6215400" cy="229500"/>
          </a:xfrm>
        </p:spPr>
        <p:txBody>
          <a:bodyPr>
            <a:normAutofit/>
          </a:bodyPr>
          <a:lstStyle/>
          <a:p>
            <a:r>
              <a:rPr lang="en-GB" sz="1500" dirty="0"/>
              <a:t>Export Growth Slowing</a:t>
            </a:r>
          </a:p>
        </p:txBody>
      </p:sp>
      <p:sp>
        <p:nvSpPr>
          <p:cNvPr id="10" name="Content Placeholder 9">
            <a:extLst>
              <a:ext uri="{FF2B5EF4-FFF2-40B4-BE49-F238E27FC236}">
                <a16:creationId xmlns:a16="http://schemas.microsoft.com/office/drawing/2014/main" id="{735542D0-0D81-4347-9F81-79B198F5303A}"/>
              </a:ext>
            </a:extLst>
          </p:cNvPr>
          <p:cNvSpPr>
            <a:spLocks noGrp="1"/>
          </p:cNvSpPr>
          <p:nvPr>
            <p:ph sz="quarter" idx="14"/>
          </p:nvPr>
        </p:nvSpPr>
        <p:spPr/>
        <p:txBody>
          <a:bodyPr/>
          <a:lstStyle/>
          <a:p>
            <a:r>
              <a:rPr lang="en-GB" dirty="0"/>
              <a:t>Source: UBS</a:t>
            </a:r>
          </a:p>
        </p:txBody>
      </p:sp>
      <p:pic>
        <p:nvPicPr>
          <p:cNvPr id="3" name="Picture 2">
            <a:extLst>
              <a:ext uri="{FF2B5EF4-FFF2-40B4-BE49-F238E27FC236}">
                <a16:creationId xmlns:a16="http://schemas.microsoft.com/office/drawing/2014/main" id="{ED24D943-CFA7-4886-A0CD-153DA75D98D3}"/>
              </a:ext>
            </a:extLst>
          </p:cNvPr>
          <p:cNvPicPr>
            <a:picLocks noChangeAspect="1"/>
          </p:cNvPicPr>
          <p:nvPr/>
        </p:nvPicPr>
        <p:blipFill>
          <a:blip r:embed="rId2"/>
          <a:stretch>
            <a:fillRect/>
          </a:stretch>
        </p:blipFill>
        <p:spPr>
          <a:xfrm>
            <a:off x="360673" y="911839"/>
            <a:ext cx="5755652" cy="2586398"/>
          </a:xfrm>
          <a:prstGeom prst="rect">
            <a:avLst/>
          </a:prstGeom>
        </p:spPr>
      </p:pic>
    </p:spTree>
    <p:extLst>
      <p:ext uri="{BB962C8B-B14F-4D97-AF65-F5344CB8AC3E}">
        <p14:creationId xmlns:p14="http://schemas.microsoft.com/office/powerpoint/2010/main" val="2852121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87F0-BA28-4C9D-A0D3-F96B16A2D0F9}"/>
              </a:ext>
            </a:extLst>
          </p:cNvPr>
          <p:cNvSpPr>
            <a:spLocks noGrp="1"/>
          </p:cNvSpPr>
          <p:nvPr>
            <p:ph type="title"/>
          </p:nvPr>
        </p:nvSpPr>
        <p:spPr>
          <a:xfrm>
            <a:off x="321299" y="490500"/>
            <a:ext cx="6215400" cy="229500"/>
          </a:xfrm>
        </p:spPr>
        <p:txBody>
          <a:bodyPr>
            <a:normAutofit/>
          </a:bodyPr>
          <a:lstStyle/>
          <a:p>
            <a:r>
              <a:rPr lang="en-GB" sz="1500" dirty="0"/>
              <a:t>Export Breakdown</a:t>
            </a:r>
          </a:p>
        </p:txBody>
      </p:sp>
      <p:sp>
        <p:nvSpPr>
          <p:cNvPr id="10" name="Content Placeholder 9">
            <a:extLst>
              <a:ext uri="{FF2B5EF4-FFF2-40B4-BE49-F238E27FC236}">
                <a16:creationId xmlns:a16="http://schemas.microsoft.com/office/drawing/2014/main" id="{735542D0-0D81-4347-9F81-79B198F5303A}"/>
              </a:ext>
            </a:extLst>
          </p:cNvPr>
          <p:cNvSpPr>
            <a:spLocks noGrp="1"/>
          </p:cNvSpPr>
          <p:nvPr>
            <p:ph sz="quarter" idx="14"/>
          </p:nvPr>
        </p:nvSpPr>
        <p:spPr/>
        <p:txBody>
          <a:bodyPr/>
          <a:lstStyle/>
          <a:p>
            <a:r>
              <a:rPr lang="en-GB" dirty="0"/>
              <a:t>Source: UBS</a:t>
            </a:r>
          </a:p>
        </p:txBody>
      </p:sp>
      <p:pic>
        <p:nvPicPr>
          <p:cNvPr id="8" name="Picture 7">
            <a:extLst>
              <a:ext uri="{FF2B5EF4-FFF2-40B4-BE49-F238E27FC236}">
                <a16:creationId xmlns:a16="http://schemas.microsoft.com/office/drawing/2014/main" id="{14F40130-1AE6-4EC9-8088-CAF804257623}"/>
              </a:ext>
            </a:extLst>
          </p:cNvPr>
          <p:cNvPicPr>
            <a:picLocks noChangeAspect="1"/>
          </p:cNvPicPr>
          <p:nvPr/>
        </p:nvPicPr>
        <p:blipFill>
          <a:blip r:embed="rId2"/>
          <a:stretch>
            <a:fillRect/>
          </a:stretch>
        </p:blipFill>
        <p:spPr>
          <a:xfrm>
            <a:off x="208268" y="817487"/>
            <a:ext cx="3945902" cy="1426516"/>
          </a:xfrm>
          <a:prstGeom prst="rect">
            <a:avLst/>
          </a:prstGeom>
        </p:spPr>
      </p:pic>
      <p:pic>
        <p:nvPicPr>
          <p:cNvPr id="14" name="Picture 13">
            <a:extLst>
              <a:ext uri="{FF2B5EF4-FFF2-40B4-BE49-F238E27FC236}">
                <a16:creationId xmlns:a16="http://schemas.microsoft.com/office/drawing/2014/main" id="{27E17322-95E2-481E-98A5-1C0EF0F9762C}"/>
              </a:ext>
            </a:extLst>
          </p:cNvPr>
          <p:cNvPicPr>
            <a:picLocks noChangeAspect="1"/>
          </p:cNvPicPr>
          <p:nvPr/>
        </p:nvPicPr>
        <p:blipFill>
          <a:blip r:embed="rId3"/>
          <a:stretch>
            <a:fillRect/>
          </a:stretch>
        </p:blipFill>
        <p:spPr>
          <a:xfrm>
            <a:off x="2241773" y="2463166"/>
            <a:ext cx="3945902" cy="1953728"/>
          </a:xfrm>
          <a:prstGeom prst="rect">
            <a:avLst/>
          </a:prstGeom>
        </p:spPr>
      </p:pic>
    </p:spTree>
    <p:extLst>
      <p:ext uri="{BB962C8B-B14F-4D97-AF65-F5344CB8AC3E}">
        <p14:creationId xmlns:p14="http://schemas.microsoft.com/office/powerpoint/2010/main" val="3742010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D6C87F0-BA28-4C9D-A0D3-F96B16A2D0F9}"/>
              </a:ext>
            </a:extLst>
          </p:cNvPr>
          <p:cNvSpPr>
            <a:spLocks noGrp="1"/>
          </p:cNvSpPr>
          <p:nvPr>
            <p:ph type="title"/>
          </p:nvPr>
        </p:nvSpPr>
        <p:spPr>
          <a:xfrm>
            <a:off x="321299" y="490500"/>
            <a:ext cx="6215400" cy="229500"/>
          </a:xfrm>
        </p:spPr>
        <p:txBody>
          <a:bodyPr>
            <a:normAutofit/>
          </a:bodyPr>
          <a:lstStyle/>
          <a:p>
            <a:r>
              <a:rPr lang="en-GB" sz="1500" dirty="0"/>
              <a:t>Trade Surplus Dynamic</a:t>
            </a:r>
          </a:p>
        </p:txBody>
      </p:sp>
      <p:sp>
        <p:nvSpPr>
          <p:cNvPr id="10" name="Content Placeholder 9">
            <a:extLst>
              <a:ext uri="{FF2B5EF4-FFF2-40B4-BE49-F238E27FC236}">
                <a16:creationId xmlns:a16="http://schemas.microsoft.com/office/drawing/2014/main" id="{735542D0-0D81-4347-9F81-79B198F5303A}"/>
              </a:ext>
            </a:extLst>
          </p:cNvPr>
          <p:cNvSpPr>
            <a:spLocks noGrp="1"/>
          </p:cNvSpPr>
          <p:nvPr>
            <p:ph sz="quarter" idx="14"/>
          </p:nvPr>
        </p:nvSpPr>
        <p:spPr/>
        <p:txBody>
          <a:bodyPr/>
          <a:lstStyle/>
          <a:p>
            <a:r>
              <a:rPr lang="en-GB" dirty="0"/>
              <a:t>Source: UBS</a:t>
            </a:r>
          </a:p>
        </p:txBody>
      </p:sp>
      <p:pic>
        <p:nvPicPr>
          <p:cNvPr id="3" name="Picture 2">
            <a:extLst>
              <a:ext uri="{FF2B5EF4-FFF2-40B4-BE49-F238E27FC236}">
                <a16:creationId xmlns:a16="http://schemas.microsoft.com/office/drawing/2014/main" id="{1EFB18FA-1A5C-4413-9688-3E162090F41D}"/>
              </a:ext>
            </a:extLst>
          </p:cNvPr>
          <p:cNvPicPr>
            <a:picLocks noChangeAspect="1"/>
          </p:cNvPicPr>
          <p:nvPr/>
        </p:nvPicPr>
        <p:blipFill>
          <a:blip r:embed="rId2"/>
          <a:stretch>
            <a:fillRect/>
          </a:stretch>
        </p:blipFill>
        <p:spPr>
          <a:xfrm>
            <a:off x="223668" y="918525"/>
            <a:ext cx="6313031" cy="2978704"/>
          </a:xfrm>
          <a:prstGeom prst="rect">
            <a:avLst/>
          </a:prstGeom>
        </p:spPr>
      </p:pic>
    </p:spTree>
    <p:extLst>
      <p:ext uri="{BB962C8B-B14F-4D97-AF65-F5344CB8AC3E}">
        <p14:creationId xmlns:p14="http://schemas.microsoft.com/office/powerpoint/2010/main" val="222297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Real Estate vs Infrastructure</a:t>
            </a:r>
          </a:p>
        </p:txBody>
      </p:sp>
      <p:pic>
        <p:nvPicPr>
          <p:cNvPr id="4" name="Picture 3">
            <a:extLst>
              <a:ext uri="{FF2B5EF4-FFF2-40B4-BE49-F238E27FC236}">
                <a16:creationId xmlns:a16="http://schemas.microsoft.com/office/drawing/2014/main" id="{35BA1D59-87B3-4A08-B22B-63D8725AABFE}"/>
              </a:ext>
            </a:extLst>
          </p:cNvPr>
          <p:cNvPicPr>
            <a:picLocks noChangeAspect="1"/>
          </p:cNvPicPr>
          <p:nvPr/>
        </p:nvPicPr>
        <p:blipFill>
          <a:blip r:embed="rId3"/>
          <a:stretch>
            <a:fillRect/>
          </a:stretch>
        </p:blipFill>
        <p:spPr>
          <a:xfrm>
            <a:off x="314588" y="853066"/>
            <a:ext cx="5346701" cy="2827769"/>
          </a:xfrm>
          <a:prstGeom prst="rect">
            <a:avLst/>
          </a:prstGeom>
        </p:spPr>
      </p:pic>
    </p:spTree>
    <p:extLst>
      <p:ext uri="{BB962C8B-B14F-4D97-AF65-F5344CB8AC3E}">
        <p14:creationId xmlns:p14="http://schemas.microsoft.com/office/powerpoint/2010/main" val="26743510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Housing Comparison</a:t>
            </a:r>
          </a:p>
        </p:txBody>
      </p:sp>
      <p:pic>
        <p:nvPicPr>
          <p:cNvPr id="4" name="Picture 3">
            <a:extLst>
              <a:ext uri="{FF2B5EF4-FFF2-40B4-BE49-F238E27FC236}">
                <a16:creationId xmlns:a16="http://schemas.microsoft.com/office/drawing/2014/main" id="{D80A73E7-8CCF-4933-8948-97DB28B7EB47}"/>
              </a:ext>
            </a:extLst>
          </p:cNvPr>
          <p:cNvPicPr>
            <a:picLocks noChangeAspect="1"/>
          </p:cNvPicPr>
          <p:nvPr/>
        </p:nvPicPr>
        <p:blipFill>
          <a:blip r:embed="rId3"/>
          <a:stretch>
            <a:fillRect/>
          </a:stretch>
        </p:blipFill>
        <p:spPr>
          <a:xfrm>
            <a:off x="127001" y="866522"/>
            <a:ext cx="6496050" cy="3068688"/>
          </a:xfrm>
          <a:prstGeom prst="rect">
            <a:avLst/>
          </a:prstGeom>
        </p:spPr>
      </p:pic>
    </p:spTree>
    <p:extLst>
      <p:ext uri="{BB962C8B-B14F-4D97-AF65-F5344CB8AC3E}">
        <p14:creationId xmlns:p14="http://schemas.microsoft.com/office/powerpoint/2010/main" val="451504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Valuation</a:t>
            </a:r>
          </a:p>
        </p:txBody>
      </p:sp>
      <p:pic>
        <p:nvPicPr>
          <p:cNvPr id="5" name="Picture 4">
            <a:extLst>
              <a:ext uri="{FF2B5EF4-FFF2-40B4-BE49-F238E27FC236}">
                <a16:creationId xmlns:a16="http://schemas.microsoft.com/office/drawing/2014/main" id="{1945E486-DF69-48C0-9A80-B52C77FB2E93}"/>
              </a:ext>
            </a:extLst>
          </p:cNvPr>
          <p:cNvPicPr>
            <a:picLocks noChangeAspect="1"/>
          </p:cNvPicPr>
          <p:nvPr/>
        </p:nvPicPr>
        <p:blipFill>
          <a:blip r:embed="rId3"/>
          <a:stretch>
            <a:fillRect/>
          </a:stretch>
        </p:blipFill>
        <p:spPr>
          <a:xfrm>
            <a:off x="314588" y="819345"/>
            <a:ext cx="2893567" cy="1752406"/>
          </a:xfrm>
          <a:prstGeom prst="rect">
            <a:avLst/>
          </a:prstGeom>
        </p:spPr>
      </p:pic>
      <p:pic>
        <p:nvPicPr>
          <p:cNvPr id="7" name="Picture 6">
            <a:extLst>
              <a:ext uri="{FF2B5EF4-FFF2-40B4-BE49-F238E27FC236}">
                <a16:creationId xmlns:a16="http://schemas.microsoft.com/office/drawing/2014/main" id="{17664E5E-2653-4543-ABA0-34136CC40867}"/>
              </a:ext>
            </a:extLst>
          </p:cNvPr>
          <p:cNvPicPr>
            <a:picLocks noChangeAspect="1"/>
          </p:cNvPicPr>
          <p:nvPr/>
        </p:nvPicPr>
        <p:blipFill>
          <a:blip r:embed="rId4"/>
          <a:stretch>
            <a:fillRect/>
          </a:stretch>
        </p:blipFill>
        <p:spPr>
          <a:xfrm>
            <a:off x="3284354" y="819344"/>
            <a:ext cx="3474716" cy="1879169"/>
          </a:xfrm>
          <a:prstGeom prst="rect">
            <a:avLst/>
          </a:prstGeom>
        </p:spPr>
      </p:pic>
    </p:spTree>
    <p:extLst>
      <p:ext uri="{BB962C8B-B14F-4D97-AF65-F5344CB8AC3E}">
        <p14:creationId xmlns:p14="http://schemas.microsoft.com/office/powerpoint/2010/main" val="208133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629689"/>
            <a:ext cx="6215400" cy="293024"/>
          </a:xfrm>
        </p:spPr>
        <p:txBody>
          <a:bodyPr>
            <a:normAutofit/>
          </a:bodyPr>
          <a:lstStyle/>
          <a:p>
            <a:r>
              <a:rPr lang="en-GB" sz="1350" dirty="0"/>
              <a:t>China Breakdown</a:t>
            </a:r>
          </a:p>
        </p:txBody>
      </p:sp>
      <p:pic>
        <p:nvPicPr>
          <p:cNvPr id="4" name="Picture 3">
            <a:extLst>
              <a:ext uri="{FF2B5EF4-FFF2-40B4-BE49-F238E27FC236}">
                <a16:creationId xmlns:a16="http://schemas.microsoft.com/office/drawing/2014/main" id="{336F9AE0-ED79-407A-9C2E-648FF430DCB4}"/>
              </a:ext>
            </a:extLst>
          </p:cNvPr>
          <p:cNvPicPr>
            <a:picLocks noChangeAspect="1"/>
          </p:cNvPicPr>
          <p:nvPr/>
        </p:nvPicPr>
        <p:blipFill>
          <a:blip r:embed="rId3"/>
          <a:stretch>
            <a:fillRect/>
          </a:stretch>
        </p:blipFill>
        <p:spPr>
          <a:xfrm>
            <a:off x="188752" y="922713"/>
            <a:ext cx="6347759" cy="3552029"/>
          </a:xfrm>
          <a:prstGeom prst="rect">
            <a:avLst/>
          </a:prstGeom>
        </p:spPr>
      </p:pic>
    </p:spTree>
    <p:extLst>
      <p:ext uri="{BB962C8B-B14F-4D97-AF65-F5344CB8AC3E}">
        <p14:creationId xmlns:p14="http://schemas.microsoft.com/office/powerpoint/2010/main" val="3600687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88" y="536516"/>
            <a:ext cx="5392506" cy="206628"/>
          </a:xfrm>
        </p:spPr>
        <p:txBody>
          <a:bodyPr>
            <a:normAutofit/>
          </a:bodyPr>
          <a:lstStyle/>
          <a:p>
            <a:r>
              <a:rPr lang="en-GB" sz="1125" spc="21" dirty="0"/>
              <a:t>Chinese New Year</a:t>
            </a:r>
          </a:p>
        </p:txBody>
      </p:sp>
      <p:pic>
        <p:nvPicPr>
          <p:cNvPr id="5" name="Picture 4">
            <a:extLst>
              <a:ext uri="{FF2B5EF4-FFF2-40B4-BE49-F238E27FC236}">
                <a16:creationId xmlns:a16="http://schemas.microsoft.com/office/drawing/2014/main" id="{255CF737-7C05-4B0E-904B-C014A3D57FED}"/>
              </a:ext>
            </a:extLst>
          </p:cNvPr>
          <p:cNvPicPr>
            <a:picLocks noChangeAspect="1"/>
          </p:cNvPicPr>
          <p:nvPr/>
        </p:nvPicPr>
        <p:blipFill>
          <a:blip r:embed="rId3"/>
          <a:stretch>
            <a:fillRect/>
          </a:stretch>
        </p:blipFill>
        <p:spPr>
          <a:xfrm>
            <a:off x="482600" y="834463"/>
            <a:ext cx="5326932" cy="3474574"/>
          </a:xfrm>
          <a:prstGeom prst="rect">
            <a:avLst/>
          </a:prstGeom>
        </p:spPr>
      </p:pic>
    </p:spTree>
    <p:extLst>
      <p:ext uri="{BB962C8B-B14F-4D97-AF65-F5344CB8AC3E}">
        <p14:creationId xmlns:p14="http://schemas.microsoft.com/office/powerpoint/2010/main" val="238599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2338" y="536516"/>
            <a:ext cx="5354756" cy="206628"/>
          </a:xfrm>
        </p:spPr>
        <p:txBody>
          <a:bodyPr>
            <a:normAutofit/>
          </a:bodyPr>
          <a:lstStyle/>
          <a:p>
            <a:r>
              <a:rPr lang="en-GB" sz="1125" spc="21" dirty="0"/>
              <a:t>Stimulus</a:t>
            </a:r>
          </a:p>
        </p:txBody>
      </p:sp>
      <p:pic>
        <p:nvPicPr>
          <p:cNvPr id="6" name="Picture 5">
            <a:extLst>
              <a:ext uri="{FF2B5EF4-FFF2-40B4-BE49-F238E27FC236}">
                <a16:creationId xmlns:a16="http://schemas.microsoft.com/office/drawing/2014/main" id="{25D73927-416C-4684-B3A8-6C46AA689D73}"/>
              </a:ext>
            </a:extLst>
          </p:cNvPr>
          <p:cNvPicPr>
            <a:picLocks noChangeAspect="1"/>
          </p:cNvPicPr>
          <p:nvPr/>
        </p:nvPicPr>
        <p:blipFill>
          <a:blip r:embed="rId3"/>
          <a:stretch>
            <a:fillRect/>
          </a:stretch>
        </p:blipFill>
        <p:spPr>
          <a:xfrm>
            <a:off x="352337" y="743144"/>
            <a:ext cx="6004013" cy="1911156"/>
          </a:xfrm>
          <a:prstGeom prst="rect">
            <a:avLst/>
          </a:prstGeom>
        </p:spPr>
      </p:pic>
      <p:pic>
        <p:nvPicPr>
          <p:cNvPr id="8" name="Picture 7">
            <a:extLst>
              <a:ext uri="{FF2B5EF4-FFF2-40B4-BE49-F238E27FC236}">
                <a16:creationId xmlns:a16="http://schemas.microsoft.com/office/drawing/2014/main" id="{CC30E3B6-5996-4996-846B-366B8184C9DD}"/>
              </a:ext>
            </a:extLst>
          </p:cNvPr>
          <p:cNvPicPr>
            <a:picLocks noChangeAspect="1"/>
          </p:cNvPicPr>
          <p:nvPr/>
        </p:nvPicPr>
        <p:blipFill>
          <a:blip r:embed="rId4"/>
          <a:stretch>
            <a:fillRect/>
          </a:stretch>
        </p:blipFill>
        <p:spPr>
          <a:xfrm>
            <a:off x="352337" y="2781300"/>
            <a:ext cx="3025863" cy="1784156"/>
          </a:xfrm>
          <a:prstGeom prst="rect">
            <a:avLst/>
          </a:prstGeom>
        </p:spPr>
      </p:pic>
      <p:pic>
        <p:nvPicPr>
          <p:cNvPr id="10" name="Picture 9">
            <a:extLst>
              <a:ext uri="{FF2B5EF4-FFF2-40B4-BE49-F238E27FC236}">
                <a16:creationId xmlns:a16="http://schemas.microsoft.com/office/drawing/2014/main" id="{8C0AEC79-0C3F-42FE-9C90-98B2AC4C6F3E}"/>
              </a:ext>
            </a:extLst>
          </p:cNvPr>
          <p:cNvPicPr>
            <a:picLocks noChangeAspect="1"/>
          </p:cNvPicPr>
          <p:nvPr/>
        </p:nvPicPr>
        <p:blipFill>
          <a:blip r:embed="rId5"/>
          <a:stretch>
            <a:fillRect/>
          </a:stretch>
        </p:blipFill>
        <p:spPr>
          <a:xfrm>
            <a:off x="3479802" y="2781300"/>
            <a:ext cx="2800348" cy="1784156"/>
          </a:xfrm>
          <a:prstGeom prst="rect">
            <a:avLst/>
          </a:prstGeom>
        </p:spPr>
      </p:pic>
    </p:spTree>
    <p:extLst>
      <p:ext uri="{BB962C8B-B14F-4D97-AF65-F5344CB8AC3E}">
        <p14:creationId xmlns:p14="http://schemas.microsoft.com/office/powerpoint/2010/main" val="2608399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62</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t>EM Equity</a:t>
            </a:r>
          </a:p>
          <a:p>
            <a:r>
              <a:rPr lang="en-US" sz="750" dirty="0">
                <a:solidFill>
                  <a:srgbClr val="FF0000"/>
                </a:solidFill>
              </a:rPr>
              <a:t>EM Debt</a:t>
            </a:r>
          </a:p>
          <a:p>
            <a:r>
              <a:rPr lang="en-US" sz="750" dirty="0"/>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175788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1120-3D38-4500-A658-25B9A6DBB4CC}"/>
              </a:ext>
            </a:extLst>
          </p:cNvPr>
          <p:cNvSpPr>
            <a:spLocks noGrp="1"/>
          </p:cNvSpPr>
          <p:nvPr>
            <p:ph type="ctrTitle"/>
          </p:nvPr>
        </p:nvSpPr>
        <p:spPr/>
        <p:txBody>
          <a:bodyPr/>
          <a:lstStyle/>
          <a:p>
            <a:r>
              <a:rPr lang="de-DE" dirty="0"/>
              <a:t>EM </a:t>
            </a:r>
            <a:r>
              <a:rPr lang="de-DE" dirty="0" err="1"/>
              <a:t>Debt</a:t>
            </a:r>
            <a:r>
              <a:rPr lang="de-DE" dirty="0"/>
              <a:t> Focus Group</a:t>
            </a:r>
            <a:endParaRPr lang="en-GB" dirty="0"/>
          </a:p>
        </p:txBody>
      </p:sp>
      <p:sp>
        <p:nvSpPr>
          <p:cNvPr id="4" name="Subtitle 2">
            <a:extLst>
              <a:ext uri="{FF2B5EF4-FFF2-40B4-BE49-F238E27FC236}">
                <a16:creationId xmlns:a16="http://schemas.microsoft.com/office/drawing/2014/main" id="{9AA16D42-EC0B-4D07-98C4-29ECDC6BE7D8}"/>
              </a:ext>
            </a:extLst>
          </p:cNvPr>
          <p:cNvSpPr txBox="1">
            <a:spLocks/>
          </p:cNvSpPr>
          <p:nvPr/>
        </p:nvSpPr>
        <p:spPr>
          <a:xfrm>
            <a:off x="528750" y="3876103"/>
            <a:ext cx="6035850" cy="182102"/>
          </a:xfrm>
          <a:prstGeom prst="rect">
            <a:avLst/>
          </a:prstGeom>
        </p:spPr>
        <p:txBody>
          <a:bodyPr vert="horz" lIns="0" tIns="0" rIns="0" bIns="0" rtlCol="0">
            <a:noAutofit/>
          </a:bodyPr>
          <a:lstStyle>
            <a:lvl1pPr marL="0" indent="0" algn="l" defTabSz="914355" rtl="0" eaLnBrk="1" latinLnBrk="0" hangingPunct="1">
              <a:lnSpc>
                <a:spcPct val="100000"/>
              </a:lnSpc>
              <a:spcBef>
                <a:spcPts val="1000"/>
              </a:spcBef>
              <a:buClr>
                <a:schemeClr val="accent1"/>
              </a:buClr>
              <a:buSzPct val="130000"/>
              <a:buFont typeface="CambriaMath" charset="0"/>
              <a:buNone/>
              <a:tabLst/>
              <a:defRPr sz="1000" kern="1200" spc="51" baseline="0">
                <a:solidFill>
                  <a:schemeClr val="bg1"/>
                </a:solidFill>
                <a:latin typeface="+mn-lt"/>
                <a:ea typeface="+mn-ea"/>
                <a:cs typeface="+mn-cs"/>
              </a:defRPr>
            </a:lvl1pPr>
            <a:lvl2pPr marL="457178" indent="0" algn="ctr" defTabSz="914355" rtl="0" eaLnBrk="1" latinLnBrk="0" hangingPunct="1">
              <a:lnSpc>
                <a:spcPct val="100000"/>
              </a:lnSpc>
              <a:spcBef>
                <a:spcPts val="500"/>
              </a:spcBef>
              <a:buClr>
                <a:schemeClr val="accent2"/>
              </a:buClr>
              <a:buFont typeface="CambriaMath" charset="0"/>
              <a:buNone/>
              <a:tabLst/>
              <a:defRPr sz="2000" kern="1200">
                <a:solidFill>
                  <a:schemeClr val="bg2">
                    <a:lumMod val="10000"/>
                  </a:schemeClr>
                </a:solidFill>
                <a:latin typeface="+mn-lt"/>
                <a:ea typeface="+mn-ea"/>
                <a:cs typeface="+mn-cs"/>
              </a:defRPr>
            </a:lvl2pPr>
            <a:lvl3pPr marL="914355" indent="0" algn="ctr" defTabSz="914355" rtl="0" eaLnBrk="1" latinLnBrk="0" hangingPunct="1">
              <a:lnSpc>
                <a:spcPct val="100000"/>
              </a:lnSpc>
              <a:spcBef>
                <a:spcPts val="500"/>
              </a:spcBef>
              <a:buClr>
                <a:schemeClr val="accent2"/>
              </a:buClr>
              <a:buFont typeface="LucidaGrande-Bold" charset="0"/>
              <a:buNone/>
              <a:tabLst/>
              <a:defRPr sz="1800" kern="1200">
                <a:solidFill>
                  <a:schemeClr val="bg2">
                    <a:lumMod val="10000"/>
                  </a:schemeClr>
                </a:solidFill>
                <a:latin typeface="+mn-lt"/>
                <a:ea typeface="+mn-ea"/>
                <a:cs typeface="+mn-cs"/>
              </a:defRPr>
            </a:lvl3pPr>
            <a:lvl4pPr marL="1371533" indent="0" algn="ctr" defTabSz="914355" rtl="0" eaLnBrk="1" latinLnBrk="0" hangingPunct="1">
              <a:lnSpc>
                <a:spcPct val="100000"/>
              </a:lnSpc>
              <a:spcBef>
                <a:spcPts val="500"/>
              </a:spcBef>
              <a:buFont typeface="Arial" charset="0"/>
              <a:buNone/>
              <a:tabLst/>
              <a:defRPr sz="1600" kern="1200">
                <a:solidFill>
                  <a:schemeClr val="accent4"/>
                </a:solidFill>
                <a:latin typeface="+mn-lt"/>
                <a:ea typeface="+mn-ea"/>
                <a:cs typeface="+mn-cs"/>
              </a:defRPr>
            </a:lvl4pPr>
            <a:lvl5pPr marL="1828710" indent="0" algn="ctr" defTabSz="914355" rtl="0" eaLnBrk="1" latinLnBrk="0" hangingPunct="1">
              <a:lnSpc>
                <a:spcPct val="100000"/>
              </a:lnSpc>
              <a:spcBef>
                <a:spcPts val="500"/>
              </a:spcBef>
              <a:buFont typeface="Arial" charset="0"/>
              <a:buNone/>
              <a:tabLst/>
              <a:defRPr sz="1600" kern="1200">
                <a:solidFill>
                  <a:schemeClr val="accent1"/>
                </a:solidFill>
                <a:latin typeface="+mn-lt"/>
                <a:ea typeface="+mn-ea"/>
                <a:cs typeface="+mn-cs"/>
              </a:defRPr>
            </a:lvl5pPr>
            <a:lvl6pPr marL="2285888" indent="0" algn="ctr" defTabSz="91435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4" indent="0" algn="ctr" defTabSz="91435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3" indent="0" algn="ctr" defTabSz="91435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20" indent="0" algn="ctr" defTabSz="914355"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de-DE" sz="750" dirty="0"/>
              <a:t>Debora </a:t>
            </a:r>
            <a:r>
              <a:rPr lang="de-DE" sz="750" dirty="0" err="1"/>
              <a:t>Delbò</a:t>
            </a:r>
            <a:r>
              <a:rPr lang="de-DE" sz="750" dirty="0"/>
              <a:t>, Plamen Todorov, Simona Tomaselli-Marzano</a:t>
            </a:r>
            <a:endParaRPr lang="en-GB" sz="750" dirty="0"/>
          </a:p>
        </p:txBody>
      </p:sp>
    </p:spTree>
    <p:extLst>
      <p:ext uri="{BB962C8B-B14F-4D97-AF65-F5344CB8AC3E}">
        <p14:creationId xmlns:p14="http://schemas.microsoft.com/office/powerpoint/2010/main" val="33693281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322690-4B62-43F0-8672-D7B5C085DF34}"/>
              </a:ext>
            </a:extLst>
          </p:cNvPr>
          <p:cNvSpPr>
            <a:spLocks noGrp="1"/>
          </p:cNvSpPr>
          <p:nvPr>
            <p:ph type="title"/>
          </p:nvPr>
        </p:nvSpPr>
        <p:spPr/>
        <p:txBody>
          <a:bodyPr>
            <a:normAutofit fontScale="90000"/>
          </a:bodyPr>
          <a:lstStyle/>
          <a:p>
            <a:r>
              <a:rPr lang="en-US"/>
              <a:t>Liberation Day opened space for directional trades in EM</a:t>
            </a:r>
            <a:endParaRPr lang="en-US" dirty="0"/>
          </a:p>
        </p:txBody>
      </p:sp>
      <p:sp>
        <p:nvSpPr>
          <p:cNvPr id="5" name="Title 3">
            <a:extLst>
              <a:ext uri="{FF2B5EF4-FFF2-40B4-BE49-F238E27FC236}">
                <a16:creationId xmlns:a16="http://schemas.microsoft.com/office/drawing/2014/main" id="{EBA4CA71-4730-46CB-87CB-462C23B9F4FB}"/>
              </a:ext>
            </a:extLst>
          </p:cNvPr>
          <p:cNvSpPr txBox="1">
            <a:spLocks/>
          </p:cNvSpPr>
          <p:nvPr/>
        </p:nvSpPr>
        <p:spPr>
          <a:xfrm>
            <a:off x="554097" y="2287435"/>
            <a:ext cx="5727707" cy="2278007"/>
          </a:xfrm>
          <a:prstGeom prst="rect">
            <a:avLst/>
          </a:prstGeom>
        </p:spPr>
        <p:txBody>
          <a:bodyPr vert="horz" lIns="0" tIns="0" rIns="0" bIns="0" rtlCol="0" anchor="t" anchorCtr="0">
            <a:no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pPr algn="just"/>
            <a:endParaRPr lang="en-GB" sz="1050" b="0" dirty="0"/>
          </a:p>
          <a:p>
            <a:pPr algn="just"/>
            <a:r>
              <a:rPr lang="en-GB" sz="1050" u="sng" dirty="0">
                <a:solidFill>
                  <a:srgbClr val="00B050"/>
                </a:solidFill>
              </a:rPr>
              <a:t>EM SPREADS</a:t>
            </a:r>
            <a:r>
              <a:rPr lang="en-GB" sz="1050" dirty="0">
                <a:solidFill>
                  <a:srgbClr val="00B050"/>
                </a:solidFill>
              </a:rPr>
              <a:t> </a:t>
            </a:r>
            <a:r>
              <a:rPr lang="en-GB" sz="1050">
                <a:solidFill>
                  <a:srgbClr val="00B050"/>
                </a:solidFill>
              </a:rPr>
              <a:t>– MAINTAIN LONG EM SPREADS (via EM CDX)</a:t>
            </a:r>
            <a:endParaRPr lang="en-GB" sz="1050" dirty="0">
              <a:solidFill>
                <a:srgbClr val="00B050"/>
              </a:solidFill>
            </a:endParaRPr>
          </a:p>
          <a:p>
            <a:pPr algn="just"/>
            <a:endParaRPr lang="en-GB" sz="1050" u="sng" dirty="0">
              <a:solidFill>
                <a:schemeClr val="accent2">
                  <a:lumMod val="60000"/>
                  <a:lumOff val="40000"/>
                </a:schemeClr>
              </a:solidFill>
            </a:endParaRPr>
          </a:p>
          <a:p>
            <a:pPr marL="214313" indent="-214313" algn="just">
              <a:buFont typeface="Wingdings" panose="05000000000000000000" pitchFamily="2" charset="2"/>
              <a:buChar char="§"/>
            </a:pPr>
            <a:r>
              <a:rPr lang="en-GB" sz="1050" b="0"/>
              <a:t>We </a:t>
            </a:r>
            <a:r>
              <a:rPr lang="en-GB" sz="1050" b="0" u="sng"/>
              <a:t>maintain</a:t>
            </a:r>
            <a:r>
              <a:rPr lang="en-GB" sz="1050" b="0"/>
              <a:t> </a:t>
            </a:r>
            <a:r>
              <a:rPr lang="en-GB" sz="1050"/>
              <a:t>LONG EM CDX position (1% / 0.04 yrs of sprd duration)</a:t>
            </a:r>
            <a:r>
              <a:rPr lang="en-GB" sz="1050" b="0"/>
              <a:t>, </a:t>
            </a:r>
          </a:p>
          <a:p>
            <a:pPr marL="557213" lvl="1" indent="-214313" algn="just">
              <a:buFont typeface="Wingdings" panose="05000000000000000000" pitchFamily="2" charset="2"/>
              <a:buChar char="§"/>
            </a:pPr>
            <a:r>
              <a:rPr lang="en-GB" sz="900"/>
              <a:t>P&amp;L since inception: 2bps (-49 bps spread)</a:t>
            </a:r>
          </a:p>
          <a:p>
            <a:pPr lvl="1" algn="just"/>
            <a:r>
              <a:rPr lang="en-GB" sz="900"/>
              <a:t> </a:t>
            </a:r>
            <a:endParaRPr lang="en-GB" sz="1050"/>
          </a:p>
          <a:p>
            <a:pPr algn="just"/>
            <a:endParaRPr lang="en-GB" sz="1050" u="sng" dirty="0">
              <a:solidFill>
                <a:schemeClr val="accent2">
                  <a:lumMod val="60000"/>
                  <a:lumOff val="40000"/>
                </a:schemeClr>
              </a:solidFill>
            </a:endParaRPr>
          </a:p>
          <a:p>
            <a:pPr algn="just"/>
            <a:r>
              <a:rPr lang="en-GB" sz="1050" u="sng" dirty="0">
                <a:solidFill>
                  <a:schemeClr val="accent2">
                    <a:lumMod val="60000"/>
                    <a:lumOff val="40000"/>
                  </a:schemeClr>
                </a:solidFill>
              </a:rPr>
              <a:t>EM LOCAL </a:t>
            </a:r>
            <a:r>
              <a:rPr lang="en-GB" sz="1050" u="sng">
                <a:solidFill>
                  <a:schemeClr val="accent2">
                    <a:lumMod val="60000"/>
                    <a:lumOff val="40000"/>
                  </a:schemeClr>
                </a:solidFill>
              </a:rPr>
              <a:t>RATES</a:t>
            </a:r>
            <a:r>
              <a:rPr lang="en-GB" sz="1050">
                <a:solidFill>
                  <a:schemeClr val="accent2">
                    <a:lumMod val="60000"/>
                    <a:lumOff val="40000"/>
                  </a:schemeClr>
                </a:solidFill>
              </a:rPr>
              <a:t> </a:t>
            </a:r>
            <a:r>
              <a:rPr lang="en-GB" sz="900">
                <a:solidFill>
                  <a:schemeClr val="accent2">
                    <a:lumMod val="60000"/>
                    <a:lumOff val="40000"/>
                  </a:schemeClr>
                </a:solidFill>
              </a:rPr>
              <a:t>– </a:t>
            </a:r>
            <a:r>
              <a:rPr lang="en-GB" sz="1050">
                <a:solidFill>
                  <a:schemeClr val="accent2">
                    <a:lumMod val="60000"/>
                    <a:lumOff val="40000"/>
                  </a:schemeClr>
                </a:solidFill>
              </a:rPr>
              <a:t>NEUTRAL</a:t>
            </a:r>
          </a:p>
          <a:p>
            <a:pPr algn="just"/>
            <a:endParaRPr lang="en-GB" sz="1050">
              <a:solidFill>
                <a:schemeClr val="accent2">
                  <a:lumMod val="60000"/>
                  <a:lumOff val="40000"/>
                </a:schemeClr>
              </a:solidFill>
            </a:endParaRPr>
          </a:p>
          <a:p>
            <a:pPr marL="214313" indent="-214313" algn="just">
              <a:buFont typeface="Wingdings" panose="05000000000000000000" pitchFamily="2" charset="2"/>
              <a:buChar char="§"/>
            </a:pPr>
            <a:r>
              <a:rPr lang="en-GB" sz="975" b="0"/>
              <a:t>The 90-day US-China trade truce led to a spike in the USD which could potentially weigh on the ability of EM Central Banks to follow through with aggressive rate cuts</a:t>
            </a:r>
          </a:p>
          <a:p>
            <a:pPr marL="214313" indent="-214313" algn="just">
              <a:buFont typeface="Wingdings" panose="05000000000000000000" pitchFamily="2" charset="2"/>
              <a:buChar char="§"/>
            </a:pPr>
            <a:r>
              <a:rPr lang="en-GB" sz="975" b="0"/>
              <a:t>Differentiation across countries remains key, and we’re watching the space for potential trade proposals</a:t>
            </a:r>
          </a:p>
          <a:p>
            <a:pPr marL="214313" indent="-214313" algn="just">
              <a:buFont typeface="Wingdings" panose="05000000000000000000" pitchFamily="2" charset="2"/>
              <a:buChar char="§"/>
            </a:pPr>
            <a:endParaRPr lang="en-GB" sz="1050">
              <a:solidFill>
                <a:schemeClr val="accent2">
                  <a:lumMod val="60000"/>
                  <a:lumOff val="40000"/>
                </a:schemeClr>
              </a:solidFill>
            </a:endParaRPr>
          </a:p>
          <a:p>
            <a:pPr algn="just"/>
            <a:endParaRPr lang="en-GB" sz="1050" dirty="0">
              <a:solidFill>
                <a:schemeClr val="accent2">
                  <a:lumMod val="60000"/>
                  <a:lumOff val="40000"/>
                </a:schemeClr>
              </a:solidFill>
            </a:endParaRPr>
          </a:p>
          <a:p>
            <a:pPr algn="just"/>
            <a:endParaRPr lang="en-GB" sz="1050" u="sng" dirty="0">
              <a:solidFill>
                <a:schemeClr val="accent2">
                  <a:lumMod val="60000"/>
                  <a:lumOff val="40000"/>
                </a:schemeClr>
              </a:solidFill>
            </a:endParaRPr>
          </a:p>
          <a:p>
            <a:pPr marL="214313" indent="-214313" algn="just">
              <a:buFont typeface="Wingdings" panose="05000000000000000000" pitchFamily="2" charset="2"/>
              <a:buChar char="§"/>
            </a:pPr>
            <a:endParaRPr lang="en-GB" sz="1050" b="0" dirty="0"/>
          </a:p>
          <a:p>
            <a:pPr algn="just"/>
            <a:endParaRPr lang="en-GB" sz="1050" b="0" dirty="0"/>
          </a:p>
          <a:p>
            <a:pPr marL="214313" indent="-214313" algn="just">
              <a:buFont typeface="Arial" panose="020B0604020202020204" pitchFamily="34" charset="0"/>
              <a:buChar char="•"/>
            </a:pPr>
            <a:endParaRPr lang="en-GB" sz="1050" b="0" dirty="0"/>
          </a:p>
          <a:p>
            <a:pPr algn="just"/>
            <a:endParaRPr lang="en-GB" sz="1050" b="0" dirty="0"/>
          </a:p>
          <a:p>
            <a:pPr algn="just"/>
            <a:endParaRPr lang="en-GB" sz="1050" b="0" dirty="0"/>
          </a:p>
          <a:p>
            <a:pPr marL="214313" indent="-214313" algn="just">
              <a:buFont typeface="Arial" panose="020B0604020202020204" pitchFamily="34" charset="0"/>
              <a:buChar char="•"/>
            </a:pPr>
            <a:endParaRPr lang="en-GB" sz="1050" b="0" dirty="0"/>
          </a:p>
          <a:p>
            <a:pPr marL="214313" indent="-214313" algn="just">
              <a:buFont typeface="Arial" panose="020B0604020202020204" pitchFamily="34" charset="0"/>
              <a:buChar char="•"/>
            </a:pPr>
            <a:endParaRPr lang="en-GB" sz="1050" b="0" dirty="0"/>
          </a:p>
          <a:p>
            <a:pPr marL="214313" indent="-214313" algn="just">
              <a:buFont typeface="Arial" panose="020B0604020202020204" pitchFamily="34" charset="0"/>
              <a:buChar char="•"/>
            </a:pPr>
            <a:endParaRPr lang="en-GB" sz="1050" b="0" dirty="0"/>
          </a:p>
          <a:p>
            <a:pPr marL="214313" indent="-214313" algn="just">
              <a:buFont typeface="Arial" panose="020B0604020202020204" pitchFamily="34" charset="0"/>
              <a:buChar char="•"/>
            </a:pPr>
            <a:endParaRPr lang="en-GB" sz="1050" b="0" dirty="0"/>
          </a:p>
          <a:p>
            <a:endParaRPr lang="en-GB" sz="600" b="0" u="sng" dirty="0"/>
          </a:p>
        </p:txBody>
      </p:sp>
      <p:grpSp>
        <p:nvGrpSpPr>
          <p:cNvPr id="3" name="Group 2">
            <a:extLst>
              <a:ext uri="{FF2B5EF4-FFF2-40B4-BE49-F238E27FC236}">
                <a16:creationId xmlns:a16="http://schemas.microsoft.com/office/drawing/2014/main" id="{A3131847-6099-440B-A627-48564A4757F0}"/>
              </a:ext>
            </a:extLst>
          </p:cNvPr>
          <p:cNvGrpSpPr/>
          <p:nvPr/>
        </p:nvGrpSpPr>
        <p:grpSpPr>
          <a:xfrm>
            <a:off x="1923680" y="1055762"/>
            <a:ext cx="2528930" cy="545265"/>
            <a:chOff x="2403145" y="1283343"/>
            <a:chExt cx="2759253" cy="727020"/>
          </a:xfrm>
        </p:grpSpPr>
        <p:sp>
          <p:nvSpPr>
            <p:cNvPr id="10" name="TextBox 9">
              <a:extLst>
                <a:ext uri="{FF2B5EF4-FFF2-40B4-BE49-F238E27FC236}">
                  <a16:creationId xmlns:a16="http://schemas.microsoft.com/office/drawing/2014/main" id="{9CB61ECB-EC3E-4371-AD2F-041447424E8F}"/>
                </a:ext>
              </a:extLst>
            </p:cNvPr>
            <p:cNvSpPr txBox="1"/>
            <p:nvPr/>
          </p:nvSpPr>
          <p:spPr>
            <a:xfrm>
              <a:off x="3820992" y="1283343"/>
              <a:ext cx="1287612" cy="338555"/>
            </a:xfrm>
            <a:prstGeom prst="rect">
              <a:avLst/>
            </a:prstGeom>
            <a:noFill/>
          </p:spPr>
          <p:txBody>
            <a:bodyPr wrap="none" rtlCol="0">
              <a:spAutoFit/>
            </a:bodyPr>
            <a:lstStyle/>
            <a:p>
              <a:pPr algn="ctr"/>
              <a:r>
                <a:rPr lang="it-IT" sz="1050" b="1" dirty="0"/>
                <a:t>EM Local Rates</a:t>
              </a:r>
            </a:p>
          </p:txBody>
        </p:sp>
        <p:grpSp>
          <p:nvGrpSpPr>
            <p:cNvPr id="2" name="Group 1">
              <a:extLst>
                <a:ext uri="{FF2B5EF4-FFF2-40B4-BE49-F238E27FC236}">
                  <a16:creationId xmlns:a16="http://schemas.microsoft.com/office/drawing/2014/main" id="{8E9C8FA7-F6ED-4628-9E5B-D99463977B1C}"/>
                </a:ext>
              </a:extLst>
            </p:cNvPr>
            <p:cNvGrpSpPr/>
            <p:nvPr/>
          </p:nvGrpSpPr>
          <p:grpSpPr>
            <a:xfrm>
              <a:off x="2403145" y="1283343"/>
              <a:ext cx="2759253" cy="727020"/>
              <a:chOff x="2403145" y="1283343"/>
              <a:chExt cx="2759253" cy="727020"/>
            </a:xfrm>
          </p:grpSpPr>
          <p:sp>
            <p:nvSpPr>
              <p:cNvPr id="7" name="Rectangle 6">
                <a:extLst>
                  <a:ext uri="{FF2B5EF4-FFF2-40B4-BE49-F238E27FC236}">
                    <a16:creationId xmlns:a16="http://schemas.microsoft.com/office/drawing/2014/main" id="{096813FC-D136-4DEB-BAFE-9C303BF0E0CA}"/>
                  </a:ext>
                </a:extLst>
              </p:cNvPr>
              <p:cNvSpPr/>
              <p:nvPr/>
            </p:nvSpPr>
            <p:spPr>
              <a:xfrm>
                <a:off x="3829987" y="1675654"/>
                <a:ext cx="1332411" cy="334709"/>
              </a:xfrm>
              <a:prstGeom prst="rect">
                <a:avLst/>
              </a:prstGeom>
              <a:solidFill>
                <a:srgbClr val="53CCFF"/>
              </a:solidFill>
              <a:ln w="28575">
                <a:solidFill>
                  <a:srgbClr val="0054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b="1">
                    <a:solidFill>
                      <a:srgbClr val="005483"/>
                    </a:solidFill>
                  </a:rPr>
                  <a:t>= </a:t>
                </a:r>
                <a:endParaRPr lang="it-IT" sz="1350" b="1" dirty="0">
                  <a:solidFill>
                    <a:srgbClr val="005483"/>
                  </a:solidFill>
                </a:endParaRPr>
              </a:p>
            </p:txBody>
          </p:sp>
          <p:sp>
            <p:nvSpPr>
              <p:cNvPr id="8" name="Rectangle 7">
                <a:extLst>
                  <a:ext uri="{FF2B5EF4-FFF2-40B4-BE49-F238E27FC236}">
                    <a16:creationId xmlns:a16="http://schemas.microsoft.com/office/drawing/2014/main" id="{EA4BAEEF-E541-4310-BF32-53BF6D3AEC53}"/>
                  </a:ext>
                </a:extLst>
              </p:cNvPr>
              <p:cNvSpPr/>
              <p:nvPr/>
            </p:nvSpPr>
            <p:spPr>
              <a:xfrm>
                <a:off x="2403145" y="1675654"/>
                <a:ext cx="1332411" cy="334709"/>
              </a:xfrm>
              <a:prstGeom prst="rect">
                <a:avLst/>
              </a:prstGeom>
              <a:solidFill>
                <a:srgbClr val="92D050"/>
              </a:solidFill>
              <a:ln w="28575">
                <a:solidFill>
                  <a:srgbClr val="0054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350" b="1">
                    <a:solidFill>
                      <a:srgbClr val="005483"/>
                    </a:solidFill>
                  </a:rPr>
                  <a:t>+</a:t>
                </a:r>
                <a:endParaRPr lang="it-IT" sz="900" b="1" dirty="0">
                  <a:solidFill>
                    <a:srgbClr val="005483"/>
                  </a:solidFill>
                </a:endParaRPr>
              </a:p>
            </p:txBody>
          </p:sp>
          <p:sp>
            <p:nvSpPr>
              <p:cNvPr id="12" name="TextBox 11">
                <a:extLst>
                  <a:ext uri="{FF2B5EF4-FFF2-40B4-BE49-F238E27FC236}">
                    <a16:creationId xmlns:a16="http://schemas.microsoft.com/office/drawing/2014/main" id="{8421A905-B2A9-4DC3-BBC3-4BB6C3AE07FA}"/>
                  </a:ext>
                </a:extLst>
              </p:cNvPr>
              <p:cNvSpPr txBox="1"/>
              <p:nvPr/>
            </p:nvSpPr>
            <p:spPr>
              <a:xfrm>
                <a:off x="2534059" y="1283343"/>
                <a:ext cx="1042753" cy="338555"/>
              </a:xfrm>
              <a:prstGeom prst="rect">
                <a:avLst/>
              </a:prstGeom>
              <a:noFill/>
            </p:spPr>
            <p:txBody>
              <a:bodyPr wrap="none" rtlCol="0">
                <a:spAutoFit/>
              </a:bodyPr>
              <a:lstStyle/>
              <a:p>
                <a:pPr algn="ctr"/>
                <a:r>
                  <a:rPr lang="it-IT" sz="1050" b="1" dirty="0"/>
                  <a:t>EM Spreads</a:t>
                </a:r>
              </a:p>
            </p:txBody>
          </p:sp>
        </p:grpSp>
      </p:grpSp>
      <p:sp>
        <p:nvSpPr>
          <p:cNvPr id="13" name="Rectangle 12">
            <a:extLst>
              <a:ext uri="{FF2B5EF4-FFF2-40B4-BE49-F238E27FC236}">
                <a16:creationId xmlns:a16="http://schemas.microsoft.com/office/drawing/2014/main" id="{129273D1-D731-4ACC-A138-4D66A1264BEC}"/>
              </a:ext>
            </a:extLst>
          </p:cNvPr>
          <p:cNvSpPr/>
          <p:nvPr/>
        </p:nvSpPr>
        <p:spPr>
          <a:xfrm>
            <a:off x="302136" y="2292394"/>
            <a:ext cx="6244137" cy="231637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Explosion: 14 Points 8">
            <a:extLst>
              <a:ext uri="{FF2B5EF4-FFF2-40B4-BE49-F238E27FC236}">
                <a16:creationId xmlns:a16="http://schemas.microsoft.com/office/drawing/2014/main" id="{7A4470B3-D46E-4F3C-A8EF-DE6FF15EC941}"/>
              </a:ext>
            </a:extLst>
          </p:cNvPr>
          <p:cNvSpPr/>
          <p:nvPr/>
        </p:nvSpPr>
        <p:spPr>
          <a:xfrm>
            <a:off x="4221065" y="1386354"/>
            <a:ext cx="463090" cy="359929"/>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0"/>
          </a:p>
        </p:txBody>
      </p:sp>
      <p:sp>
        <p:nvSpPr>
          <p:cNvPr id="14" name="TextBox 13">
            <a:extLst>
              <a:ext uri="{FF2B5EF4-FFF2-40B4-BE49-F238E27FC236}">
                <a16:creationId xmlns:a16="http://schemas.microsoft.com/office/drawing/2014/main" id="{EE339450-EC12-4417-BEDD-A719987F0200}"/>
              </a:ext>
            </a:extLst>
          </p:cNvPr>
          <p:cNvSpPr txBox="1"/>
          <p:nvPr/>
        </p:nvSpPr>
        <p:spPr>
          <a:xfrm rot="20385947">
            <a:off x="4067598" y="1444788"/>
            <a:ext cx="723410" cy="253916"/>
          </a:xfrm>
          <a:prstGeom prst="rect">
            <a:avLst/>
          </a:prstGeom>
          <a:noFill/>
        </p:spPr>
        <p:txBody>
          <a:bodyPr wrap="square" rtlCol="0">
            <a:spAutoFit/>
          </a:bodyPr>
          <a:lstStyle/>
          <a:p>
            <a:pPr algn="ctr"/>
            <a:r>
              <a:rPr lang="de-DE" sz="525">
                <a:solidFill>
                  <a:schemeClr val="bg1"/>
                </a:solidFill>
              </a:rPr>
              <a:t>On </a:t>
            </a:r>
            <a:br>
              <a:rPr lang="de-DE" sz="450">
                <a:solidFill>
                  <a:schemeClr val="bg1"/>
                </a:solidFill>
              </a:rPr>
            </a:br>
            <a:r>
              <a:rPr lang="de-DE" sz="525">
                <a:solidFill>
                  <a:schemeClr val="bg1"/>
                </a:solidFill>
              </a:rPr>
              <a:t>watch</a:t>
            </a:r>
            <a:endParaRPr lang="en-GB" sz="525">
              <a:solidFill>
                <a:schemeClr val="bg1"/>
              </a:solidFill>
            </a:endParaRPr>
          </a:p>
        </p:txBody>
      </p:sp>
    </p:spTree>
    <p:extLst>
      <p:ext uri="{BB962C8B-B14F-4D97-AF65-F5344CB8AC3E}">
        <p14:creationId xmlns:p14="http://schemas.microsoft.com/office/powerpoint/2010/main" val="3193562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75B9C1-60C2-46F5-B702-B54B89EBE005}"/>
              </a:ext>
            </a:extLst>
          </p:cNvPr>
          <p:cNvPicPr>
            <a:picLocks noChangeAspect="1"/>
          </p:cNvPicPr>
          <p:nvPr/>
        </p:nvPicPr>
        <p:blipFill>
          <a:blip r:embed="rId2"/>
          <a:stretch>
            <a:fillRect/>
          </a:stretch>
        </p:blipFill>
        <p:spPr>
          <a:xfrm>
            <a:off x="472500" y="1470287"/>
            <a:ext cx="2782388" cy="2832336"/>
          </a:xfrm>
          <a:prstGeom prst="rect">
            <a:avLst/>
          </a:prstGeom>
        </p:spPr>
      </p:pic>
      <p:sp>
        <p:nvSpPr>
          <p:cNvPr id="2" name="Title 1">
            <a:extLst>
              <a:ext uri="{FF2B5EF4-FFF2-40B4-BE49-F238E27FC236}">
                <a16:creationId xmlns:a16="http://schemas.microsoft.com/office/drawing/2014/main" id="{FE67EF7C-14F8-4DA1-BFA0-D5F60F7D744A}"/>
              </a:ext>
            </a:extLst>
          </p:cNvPr>
          <p:cNvSpPr>
            <a:spLocks noGrp="1"/>
          </p:cNvSpPr>
          <p:nvPr>
            <p:ph type="title"/>
          </p:nvPr>
        </p:nvSpPr>
        <p:spPr/>
        <p:txBody>
          <a:bodyPr/>
          <a:lstStyle/>
          <a:p>
            <a:r>
              <a:rPr lang="de-DE"/>
              <a:t>EM spreads – how our trade performed?</a:t>
            </a:r>
            <a:endParaRPr lang="en-GB"/>
          </a:p>
        </p:txBody>
      </p:sp>
      <p:sp>
        <p:nvSpPr>
          <p:cNvPr id="10" name="Content Placeholder 9">
            <a:extLst>
              <a:ext uri="{FF2B5EF4-FFF2-40B4-BE49-F238E27FC236}">
                <a16:creationId xmlns:a16="http://schemas.microsoft.com/office/drawing/2014/main" id="{3CB7D747-332F-4835-A249-E42602EA7872}"/>
              </a:ext>
            </a:extLst>
          </p:cNvPr>
          <p:cNvSpPr>
            <a:spLocks noGrp="1"/>
          </p:cNvSpPr>
          <p:nvPr>
            <p:ph sz="half" idx="1"/>
          </p:nvPr>
        </p:nvSpPr>
        <p:spPr/>
        <p:txBody>
          <a:bodyPr/>
          <a:lstStyle/>
          <a:p>
            <a:r>
              <a:rPr lang="de-DE"/>
              <a:t>A sharp spike in EM spreads was followed by an equally sharp </a:t>
            </a:r>
            <a:endParaRPr lang="en-GB"/>
          </a:p>
        </p:txBody>
      </p:sp>
      <p:sp>
        <p:nvSpPr>
          <p:cNvPr id="11" name="Content Placeholder 10">
            <a:extLst>
              <a:ext uri="{FF2B5EF4-FFF2-40B4-BE49-F238E27FC236}">
                <a16:creationId xmlns:a16="http://schemas.microsoft.com/office/drawing/2014/main" id="{055CB9C4-6F0E-4EDC-8C7B-B21FDBBFADE3}"/>
              </a:ext>
            </a:extLst>
          </p:cNvPr>
          <p:cNvSpPr>
            <a:spLocks noGrp="1"/>
          </p:cNvSpPr>
          <p:nvPr>
            <p:ph sz="half" idx="2"/>
          </p:nvPr>
        </p:nvSpPr>
        <p:spPr/>
        <p:txBody>
          <a:bodyPr/>
          <a:lstStyle/>
          <a:p>
            <a:r>
              <a:rPr lang="de-DE"/>
              <a:t>Encouragingly, the rally of the last few days was driven by cash bonds…</a:t>
            </a:r>
          </a:p>
          <a:p>
            <a:endParaRPr lang="de-DE"/>
          </a:p>
          <a:p>
            <a:endParaRPr lang="de-DE"/>
          </a:p>
          <a:p>
            <a:endParaRPr lang="de-DE"/>
          </a:p>
          <a:p>
            <a:endParaRPr lang="de-DE"/>
          </a:p>
          <a:p>
            <a:endParaRPr lang="de-DE"/>
          </a:p>
          <a:p>
            <a:endParaRPr lang="de-DE"/>
          </a:p>
          <a:p>
            <a:r>
              <a:rPr lang="en-GB"/>
              <a:t>…as flows into the asset class resumed:</a:t>
            </a:r>
            <a:endParaRPr lang="de-DE"/>
          </a:p>
        </p:txBody>
      </p:sp>
      <p:sp>
        <p:nvSpPr>
          <p:cNvPr id="3" name="Footer Placeholder 2">
            <a:extLst>
              <a:ext uri="{FF2B5EF4-FFF2-40B4-BE49-F238E27FC236}">
                <a16:creationId xmlns:a16="http://schemas.microsoft.com/office/drawing/2014/main" id="{BFCE7729-8E41-4523-9CC3-5C5668852873}"/>
              </a:ext>
            </a:extLst>
          </p:cNvPr>
          <p:cNvSpPr>
            <a:spLocks noGrp="1"/>
          </p:cNvSpPr>
          <p:nvPr>
            <p:ph type="ftr" sz="quarter" idx="11"/>
          </p:nvPr>
        </p:nvSpPr>
        <p:spPr/>
        <p:txBody>
          <a:bodyPr/>
          <a:lstStyle/>
          <a:p>
            <a:r>
              <a:rPr lang="en-GB"/>
              <a:t>Presentation title  l  00 month 0000</a:t>
            </a:r>
          </a:p>
        </p:txBody>
      </p:sp>
      <p:sp>
        <p:nvSpPr>
          <p:cNvPr id="4" name="Slide Number Placeholder 3">
            <a:extLst>
              <a:ext uri="{FF2B5EF4-FFF2-40B4-BE49-F238E27FC236}">
                <a16:creationId xmlns:a16="http://schemas.microsoft.com/office/drawing/2014/main" id="{A089498A-8C6E-472F-B055-CC9B85FE87A4}"/>
              </a:ext>
            </a:extLst>
          </p:cNvPr>
          <p:cNvSpPr>
            <a:spLocks noGrp="1"/>
          </p:cNvSpPr>
          <p:nvPr>
            <p:ph type="sldNum" sz="quarter" idx="12"/>
          </p:nvPr>
        </p:nvSpPr>
        <p:spPr/>
        <p:txBody>
          <a:bodyPr/>
          <a:lstStyle/>
          <a:p>
            <a:fld id="{B6DA55B2-71C7-D142-9718-47F3DB26F441}" type="slidenum">
              <a:rPr lang="en-GB" smtClean="0"/>
              <a:t>65</a:t>
            </a:fld>
            <a:endParaRPr lang="en-GB"/>
          </a:p>
        </p:txBody>
      </p:sp>
      <p:sp>
        <p:nvSpPr>
          <p:cNvPr id="12" name="Text Placeholder 11">
            <a:extLst>
              <a:ext uri="{FF2B5EF4-FFF2-40B4-BE49-F238E27FC236}">
                <a16:creationId xmlns:a16="http://schemas.microsoft.com/office/drawing/2014/main" id="{C87CC9D6-B9B2-404D-811E-EC59312DFDC4}"/>
              </a:ext>
            </a:extLst>
          </p:cNvPr>
          <p:cNvSpPr>
            <a:spLocks noGrp="1"/>
          </p:cNvSpPr>
          <p:nvPr>
            <p:ph type="body" sz="quarter" idx="13"/>
          </p:nvPr>
        </p:nvSpPr>
        <p:spPr/>
        <p:txBody>
          <a:bodyPr/>
          <a:lstStyle/>
          <a:p>
            <a:endParaRPr lang="en-GB"/>
          </a:p>
        </p:txBody>
      </p:sp>
      <p:cxnSp>
        <p:nvCxnSpPr>
          <p:cNvPr id="15" name="Straight Arrow Connector 14">
            <a:extLst>
              <a:ext uri="{FF2B5EF4-FFF2-40B4-BE49-F238E27FC236}">
                <a16:creationId xmlns:a16="http://schemas.microsoft.com/office/drawing/2014/main" id="{B08B8523-C1D9-4C02-9E28-275232AC04ED}"/>
              </a:ext>
            </a:extLst>
          </p:cNvPr>
          <p:cNvCxnSpPr/>
          <p:nvPr/>
        </p:nvCxnSpPr>
        <p:spPr>
          <a:xfrm flipV="1">
            <a:off x="2837767" y="3327402"/>
            <a:ext cx="91121" cy="4268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51678EE-68D1-4A8A-ABA5-3B647D25EA87}"/>
              </a:ext>
            </a:extLst>
          </p:cNvPr>
          <p:cNvCxnSpPr>
            <a:cxnSpLocks/>
          </p:cNvCxnSpPr>
          <p:nvPr/>
        </p:nvCxnSpPr>
        <p:spPr>
          <a:xfrm>
            <a:off x="3014609" y="3288697"/>
            <a:ext cx="69110" cy="4927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251E510-2E05-4301-A4B8-42E6A1CF524F}"/>
              </a:ext>
            </a:extLst>
          </p:cNvPr>
          <p:cNvPicPr>
            <a:picLocks noChangeAspect="1"/>
          </p:cNvPicPr>
          <p:nvPr/>
        </p:nvPicPr>
        <p:blipFill rotWithShape="1">
          <a:blip r:embed="rId3"/>
          <a:srcRect l="1196"/>
          <a:stretch/>
        </p:blipFill>
        <p:spPr>
          <a:xfrm>
            <a:off x="3669075" y="1488877"/>
            <a:ext cx="2173695" cy="1656788"/>
          </a:xfrm>
          <a:prstGeom prst="rect">
            <a:avLst/>
          </a:prstGeom>
        </p:spPr>
      </p:pic>
      <p:pic>
        <p:nvPicPr>
          <p:cNvPr id="19" name="Picture 18">
            <a:extLst>
              <a:ext uri="{FF2B5EF4-FFF2-40B4-BE49-F238E27FC236}">
                <a16:creationId xmlns:a16="http://schemas.microsoft.com/office/drawing/2014/main" id="{77E92052-9D63-4BBE-B731-C68B0D403CB9}"/>
              </a:ext>
            </a:extLst>
          </p:cNvPr>
          <p:cNvPicPr>
            <a:picLocks noChangeAspect="1"/>
          </p:cNvPicPr>
          <p:nvPr/>
        </p:nvPicPr>
        <p:blipFill>
          <a:blip r:embed="rId4"/>
          <a:stretch>
            <a:fillRect/>
          </a:stretch>
        </p:blipFill>
        <p:spPr>
          <a:xfrm>
            <a:off x="3516004" y="3510135"/>
            <a:ext cx="3192650" cy="1417365"/>
          </a:xfrm>
          <a:prstGeom prst="rect">
            <a:avLst/>
          </a:prstGeom>
        </p:spPr>
      </p:pic>
      <p:cxnSp>
        <p:nvCxnSpPr>
          <p:cNvPr id="21" name="Straight Arrow Connector 20">
            <a:extLst>
              <a:ext uri="{FF2B5EF4-FFF2-40B4-BE49-F238E27FC236}">
                <a16:creationId xmlns:a16="http://schemas.microsoft.com/office/drawing/2014/main" id="{A5179BF7-E269-4ACD-AAA7-2DD4ACF96AB2}"/>
              </a:ext>
            </a:extLst>
          </p:cNvPr>
          <p:cNvCxnSpPr>
            <a:cxnSpLocks/>
          </p:cNvCxnSpPr>
          <p:nvPr/>
        </p:nvCxnSpPr>
        <p:spPr>
          <a:xfrm flipV="1">
            <a:off x="6301181" y="3820466"/>
            <a:ext cx="237539" cy="50867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72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90FD-9B3D-4C0A-96FB-477938CC0B99}"/>
              </a:ext>
            </a:extLst>
          </p:cNvPr>
          <p:cNvSpPr>
            <a:spLocks noGrp="1"/>
          </p:cNvSpPr>
          <p:nvPr>
            <p:ph type="title"/>
          </p:nvPr>
        </p:nvSpPr>
        <p:spPr/>
        <p:txBody>
          <a:bodyPr/>
          <a:lstStyle/>
          <a:p>
            <a:r>
              <a:rPr lang="de-DE"/>
              <a:t>EM spread – now what?</a:t>
            </a:r>
            <a:endParaRPr lang="en-GB"/>
          </a:p>
        </p:txBody>
      </p:sp>
      <p:sp>
        <p:nvSpPr>
          <p:cNvPr id="9" name="Content Placeholder 8">
            <a:extLst>
              <a:ext uri="{FF2B5EF4-FFF2-40B4-BE49-F238E27FC236}">
                <a16:creationId xmlns:a16="http://schemas.microsoft.com/office/drawing/2014/main" id="{085A96E8-8A81-45A6-9735-AE391BF968AC}"/>
              </a:ext>
            </a:extLst>
          </p:cNvPr>
          <p:cNvSpPr>
            <a:spLocks noGrp="1"/>
          </p:cNvSpPr>
          <p:nvPr>
            <p:ph idx="1"/>
          </p:nvPr>
        </p:nvSpPr>
        <p:spPr/>
        <p:txBody>
          <a:bodyPr/>
          <a:lstStyle/>
          <a:p>
            <a:r>
              <a:rPr lang="de-DE"/>
              <a:t>We recognize that spreads have tightened significantly and value has eroded since we incepted the trade. However, </a:t>
            </a:r>
            <a:r>
              <a:rPr lang="de-DE" b="1"/>
              <a:t>we are still some distance</a:t>
            </a:r>
            <a:r>
              <a:rPr lang="de-DE"/>
              <a:t> away from the lows in December – January</a:t>
            </a:r>
          </a:p>
          <a:p>
            <a:r>
              <a:rPr lang="de-DE"/>
              <a:t>Further significant tightening may be an uphill battle, but continious </a:t>
            </a:r>
            <a:r>
              <a:rPr lang="de-DE" b="1"/>
              <a:t>positive news flow on the trade front </a:t>
            </a:r>
            <a:r>
              <a:rPr lang="de-DE"/>
              <a:t>could keep the spreads at least at current level, benefitting our carry-positive position</a:t>
            </a:r>
          </a:p>
          <a:p>
            <a:r>
              <a:rPr lang="de-DE"/>
              <a:t>The fact that investors are allocating back into the asset class provides further </a:t>
            </a:r>
            <a:r>
              <a:rPr lang="de-DE" b="1"/>
              <a:t>encourangment for maintanence of our position </a:t>
            </a:r>
            <a:r>
              <a:rPr lang="de-DE"/>
              <a:t>(at least for now)</a:t>
            </a:r>
            <a:endParaRPr lang="en-GB"/>
          </a:p>
        </p:txBody>
      </p:sp>
      <p:sp>
        <p:nvSpPr>
          <p:cNvPr id="5" name="Footer Placeholder 4">
            <a:extLst>
              <a:ext uri="{FF2B5EF4-FFF2-40B4-BE49-F238E27FC236}">
                <a16:creationId xmlns:a16="http://schemas.microsoft.com/office/drawing/2014/main" id="{46F04DA4-848A-4DAA-B002-720857318643}"/>
              </a:ext>
            </a:extLst>
          </p:cNvPr>
          <p:cNvSpPr>
            <a:spLocks noGrp="1"/>
          </p:cNvSpPr>
          <p:nvPr>
            <p:ph type="ftr" sz="quarter" idx="11"/>
          </p:nvPr>
        </p:nvSpPr>
        <p:spPr/>
        <p:txBody>
          <a:bodyPr/>
          <a:lstStyle/>
          <a:p>
            <a:r>
              <a:rPr lang="en-GB"/>
              <a:t>Presentation title  l  00 month 0000</a:t>
            </a:r>
          </a:p>
        </p:txBody>
      </p:sp>
      <p:sp>
        <p:nvSpPr>
          <p:cNvPr id="6" name="Slide Number Placeholder 5">
            <a:extLst>
              <a:ext uri="{FF2B5EF4-FFF2-40B4-BE49-F238E27FC236}">
                <a16:creationId xmlns:a16="http://schemas.microsoft.com/office/drawing/2014/main" id="{28B40499-A316-413C-9E44-9CC0F0AFD348}"/>
              </a:ext>
            </a:extLst>
          </p:cNvPr>
          <p:cNvSpPr>
            <a:spLocks noGrp="1"/>
          </p:cNvSpPr>
          <p:nvPr>
            <p:ph type="sldNum" sz="quarter" idx="12"/>
          </p:nvPr>
        </p:nvSpPr>
        <p:spPr/>
        <p:txBody>
          <a:bodyPr/>
          <a:lstStyle/>
          <a:p>
            <a:fld id="{B6DA55B2-71C7-D142-9718-47F3DB26F441}" type="slidenum">
              <a:rPr lang="en-GB" smtClean="0"/>
              <a:t>66</a:t>
            </a:fld>
            <a:endParaRPr lang="en-GB"/>
          </a:p>
        </p:txBody>
      </p:sp>
      <p:sp>
        <p:nvSpPr>
          <p:cNvPr id="7" name="Text Placeholder 6">
            <a:extLst>
              <a:ext uri="{FF2B5EF4-FFF2-40B4-BE49-F238E27FC236}">
                <a16:creationId xmlns:a16="http://schemas.microsoft.com/office/drawing/2014/main" id="{EC2133F6-DE11-4AA6-91D6-8277D2F99798}"/>
              </a:ext>
            </a:extLst>
          </p:cNvPr>
          <p:cNvSpPr>
            <a:spLocks noGrp="1"/>
          </p:cNvSpPr>
          <p:nvPr>
            <p:ph type="body" sz="quarter" idx="13"/>
          </p:nvPr>
        </p:nvSpPr>
        <p:spPr/>
        <p:txBody>
          <a:bodyPr/>
          <a:lstStyle/>
          <a:p>
            <a:r>
              <a:rPr lang="de-DE"/>
              <a:t>We opt to keep the position open</a:t>
            </a:r>
            <a:endParaRPr lang="en-GB"/>
          </a:p>
        </p:txBody>
      </p:sp>
      <p:sp>
        <p:nvSpPr>
          <p:cNvPr id="10" name="Text Placeholder 9">
            <a:extLst>
              <a:ext uri="{FF2B5EF4-FFF2-40B4-BE49-F238E27FC236}">
                <a16:creationId xmlns:a16="http://schemas.microsoft.com/office/drawing/2014/main" id="{872E88E9-3A32-4140-9D06-CC5F0BF875B1}"/>
              </a:ext>
            </a:extLst>
          </p:cNvPr>
          <p:cNvSpPr>
            <a:spLocks noGrp="1"/>
          </p:cNvSpPr>
          <p:nvPr>
            <p:ph type="body" sz="quarter" idx="14"/>
          </p:nvPr>
        </p:nvSpPr>
        <p:spPr/>
        <p:txBody>
          <a:bodyPr/>
          <a:lstStyle/>
          <a:p>
            <a:endParaRPr lang="en-GB"/>
          </a:p>
        </p:txBody>
      </p:sp>
    </p:spTree>
    <p:extLst>
      <p:ext uri="{BB962C8B-B14F-4D97-AF65-F5344CB8AC3E}">
        <p14:creationId xmlns:p14="http://schemas.microsoft.com/office/powerpoint/2010/main" val="31991286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44D3-8AA9-4601-897E-452290E2F2A9}"/>
              </a:ext>
            </a:extLst>
          </p:cNvPr>
          <p:cNvSpPr>
            <a:spLocks noGrp="1"/>
          </p:cNvSpPr>
          <p:nvPr>
            <p:ph type="title"/>
          </p:nvPr>
        </p:nvSpPr>
        <p:spPr/>
        <p:txBody>
          <a:bodyPr/>
          <a:lstStyle/>
          <a:p>
            <a:r>
              <a:rPr lang="de-DE"/>
              <a:t>EM local rates</a:t>
            </a:r>
            <a:endParaRPr lang="en-GB"/>
          </a:p>
        </p:txBody>
      </p:sp>
      <p:sp>
        <p:nvSpPr>
          <p:cNvPr id="5" name="Footer Placeholder 4">
            <a:extLst>
              <a:ext uri="{FF2B5EF4-FFF2-40B4-BE49-F238E27FC236}">
                <a16:creationId xmlns:a16="http://schemas.microsoft.com/office/drawing/2014/main" id="{264595DD-C307-4510-BCD2-09E59F8A481F}"/>
              </a:ext>
            </a:extLst>
          </p:cNvPr>
          <p:cNvSpPr>
            <a:spLocks noGrp="1"/>
          </p:cNvSpPr>
          <p:nvPr>
            <p:ph type="ftr" sz="quarter" idx="11"/>
          </p:nvPr>
        </p:nvSpPr>
        <p:spPr/>
        <p:txBody>
          <a:bodyPr/>
          <a:lstStyle/>
          <a:p>
            <a:r>
              <a:rPr lang="en-GB"/>
              <a:t>Presentation title  l  00 month 0000</a:t>
            </a:r>
          </a:p>
        </p:txBody>
      </p:sp>
      <p:sp>
        <p:nvSpPr>
          <p:cNvPr id="6" name="Slide Number Placeholder 5">
            <a:extLst>
              <a:ext uri="{FF2B5EF4-FFF2-40B4-BE49-F238E27FC236}">
                <a16:creationId xmlns:a16="http://schemas.microsoft.com/office/drawing/2014/main" id="{4A30C7F7-5993-4E59-834A-6658CA4A2FF2}"/>
              </a:ext>
            </a:extLst>
          </p:cNvPr>
          <p:cNvSpPr>
            <a:spLocks noGrp="1"/>
          </p:cNvSpPr>
          <p:nvPr>
            <p:ph type="sldNum" sz="quarter" idx="12"/>
          </p:nvPr>
        </p:nvSpPr>
        <p:spPr/>
        <p:txBody>
          <a:bodyPr/>
          <a:lstStyle/>
          <a:p>
            <a:fld id="{B6DA55B2-71C7-D142-9718-47F3DB26F441}" type="slidenum">
              <a:rPr lang="en-GB" smtClean="0"/>
              <a:t>67</a:t>
            </a:fld>
            <a:endParaRPr lang="en-GB"/>
          </a:p>
        </p:txBody>
      </p:sp>
      <p:sp>
        <p:nvSpPr>
          <p:cNvPr id="7" name="Text Placeholder 6">
            <a:extLst>
              <a:ext uri="{FF2B5EF4-FFF2-40B4-BE49-F238E27FC236}">
                <a16:creationId xmlns:a16="http://schemas.microsoft.com/office/drawing/2014/main" id="{C7C5B026-67E7-4806-8B53-B41BC7F25485}"/>
              </a:ext>
            </a:extLst>
          </p:cNvPr>
          <p:cNvSpPr>
            <a:spLocks noGrp="1"/>
          </p:cNvSpPr>
          <p:nvPr>
            <p:ph type="body" sz="quarter" idx="13"/>
          </p:nvPr>
        </p:nvSpPr>
        <p:spPr/>
        <p:txBody>
          <a:bodyPr/>
          <a:lstStyle/>
          <a:p>
            <a:r>
              <a:rPr lang="de-DE"/>
              <a:t>The real defenesives</a:t>
            </a:r>
            <a:endParaRPr lang="en-GB"/>
          </a:p>
        </p:txBody>
      </p:sp>
      <p:sp>
        <p:nvSpPr>
          <p:cNvPr id="8" name="Content Placeholder 7">
            <a:extLst>
              <a:ext uri="{FF2B5EF4-FFF2-40B4-BE49-F238E27FC236}">
                <a16:creationId xmlns:a16="http://schemas.microsoft.com/office/drawing/2014/main" id="{DBFB832E-AF4B-470E-AF17-5C0EF0A1D952}"/>
              </a:ext>
            </a:extLst>
          </p:cNvPr>
          <p:cNvSpPr>
            <a:spLocks noGrp="1"/>
          </p:cNvSpPr>
          <p:nvPr>
            <p:ph sz="quarter" idx="14"/>
          </p:nvPr>
        </p:nvSpPr>
        <p:spPr/>
        <p:txBody>
          <a:bodyPr/>
          <a:lstStyle/>
          <a:p>
            <a:r>
              <a:rPr lang="de-DE"/>
              <a:t>As of 12 May 2025</a:t>
            </a:r>
            <a:endParaRPr lang="en-GB"/>
          </a:p>
        </p:txBody>
      </p:sp>
      <p:pic>
        <p:nvPicPr>
          <p:cNvPr id="4" name="Picture 3">
            <a:extLst>
              <a:ext uri="{FF2B5EF4-FFF2-40B4-BE49-F238E27FC236}">
                <a16:creationId xmlns:a16="http://schemas.microsoft.com/office/drawing/2014/main" id="{C146C6DF-F514-483C-B75A-222CF222B112}"/>
              </a:ext>
            </a:extLst>
          </p:cNvPr>
          <p:cNvPicPr>
            <a:picLocks noChangeAspect="1"/>
          </p:cNvPicPr>
          <p:nvPr/>
        </p:nvPicPr>
        <p:blipFill rotWithShape="1">
          <a:blip r:embed="rId2"/>
          <a:srcRect b="3468"/>
          <a:stretch/>
        </p:blipFill>
        <p:spPr>
          <a:xfrm>
            <a:off x="404813" y="1139162"/>
            <a:ext cx="3641982" cy="2765804"/>
          </a:xfrm>
          <a:prstGeom prst="rect">
            <a:avLst/>
          </a:prstGeom>
        </p:spPr>
      </p:pic>
      <p:sp>
        <p:nvSpPr>
          <p:cNvPr id="11" name="Content Placeholder 8">
            <a:extLst>
              <a:ext uri="{FF2B5EF4-FFF2-40B4-BE49-F238E27FC236}">
                <a16:creationId xmlns:a16="http://schemas.microsoft.com/office/drawing/2014/main" id="{5976DD8B-C1A3-4864-8563-02D99307155E}"/>
              </a:ext>
            </a:extLst>
          </p:cNvPr>
          <p:cNvSpPr>
            <a:spLocks noGrp="1"/>
          </p:cNvSpPr>
          <p:nvPr>
            <p:ph idx="1"/>
          </p:nvPr>
        </p:nvSpPr>
        <p:spPr>
          <a:xfrm>
            <a:off x="2676668" y="1184823"/>
            <a:ext cx="3776331" cy="2865177"/>
          </a:xfrm>
        </p:spPr>
        <p:txBody>
          <a:bodyPr/>
          <a:lstStyle/>
          <a:p>
            <a:r>
              <a:rPr lang="en-GB" sz="1200"/>
              <a:t>The 90-day US-China trade truce may to lead </a:t>
            </a:r>
            <a:r>
              <a:rPr lang="en-GB"/>
              <a:t>some reversion of the  "lower growth &amp; disinflation outside of the US / stagflation in the US" thesis</a:t>
            </a:r>
          </a:p>
          <a:p>
            <a:r>
              <a:rPr lang="en-GB"/>
              <a:t>In turn, this means that we may see some reversal in the relative performance with low yielders </a:t>
            </a:r>
            <a:r>
              <a:rPr lang="en-GB" i="1"/>
              <a:t>underperforming </a:t>
            </a:r>
            <a:r>
              <a:rPr lang="en-GB"/>
              <a:t>high yielders</a:t>
            </a:r>
          </a:p>
          <a:p>
            <a:r>
              <a:rPr lang="en-GB"/>
              <a:t>We continue to watch the space carefully as cross-currents and country-specific factors remain very crucial</a:t>
            </a:r>
          </a:p>
        </p:txBody>
      </p:sp>
    </p:spTree>
    <p:extLst>
      <p:ext uri="{BB962C8B-B14F-4D97-AF65-F5344CB8AC3E}">
        <p14:creationId xmlns:p14="http://schemas.microsoft.com/office/powerpoint/2010/main" val="1215968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1" y="178383"/>
            <a:ext cx="6047999" cy="349671"/>
          </a:xfrm>
        </p:spPr>
        <p:txBody>
          <a:bodyPr/>
          <a:lstStyle/>
          <a:p>
            <a:r>
              <a:rPr lang="it-IT" dirty="0" err="1"/>
              <a:t>Summary</a:t>
            </a:r>
            <a:r>
              <a:rPr lang="it-IT" dirty="0"/>
              <a:t>- strategy </a:t>
            </a:r>
            <a:r>
              <a:rPr lang="it-IT" dirty="0" err="1"/>
              <a:t>signals</a:t>
            </a:r>
            <a:endParaRPr lang="it-IT" dirty="0"/>
          </a:p>
        </p:txBody>
      </p:sp>
      <p:sp>
        <p:nvSpPr>
          <p:cNvPr id="4" name="TextBox 3"/>
          <p:cNvSpPr txBox="1"/>
          <p:nvPr/>
        </p:nvSpPr>
        <p:spPr>
          <a:xfrm>
            <a:off x="0" y="377885"/>
            <a:ext cx="6858000" cy="3485570"/>
          </a:xfrm>
          <a:prstGeom prst="rect">
            <a:avLst/>
          </a:prstGeom>
          <a:noFill/>
        </p:spPr>
        <p:txBody>
          <a:bodyPr wrap="square" rtlCol="0">
            <a:spAutoFit/>
          </a:bodyPr>
          <a:lstStyle/>
          <a:p>
            <a:r>
              <a:rPr lang="en-US" sz="900" b="1" i="1" dirty="0">
                <a:solidFill>
                  <a:srgbClr val="003C64"/>
                </a:solidFill>
                <a:latin typeface="Calibri" panose="020F0502020204030204" pitchFamily="34" charset="0"/>
                <a:ea typeface="DengXian" panose="02010600030101010101" pitchFamily="2" charset="-122"/>
              </a:rPr>
              <a:t>	 </a:t>
            </a:r>
            <a:endParaRPr lang="en-US" sz="1350" b="1" dirty="0">
              <a:solidFill>
                <a:srgbClr val="003C64"/>
              </a:solidFill>
            </a:endParaRPr>
          </a:p>
          <a:p>
            <a:pPr marL="214313" indent="-214313">
              <a:buFont typeface="Arial" panose="020B0604020202020204" pitchFamily="34" charset="0"/>
              <a:buChar char="•"/>
            </a:pPr>
            <a:endParaRPr lang="en-US" sz="1350" b="1" dirty="0">
              <a:solidFill>
                <a:srgbClr val="003C64"/>
              </a:solidFill>
            </a:endParaRPr>
          </a:p>
          <a:p>
            <a:r>
              <a:rPr lang="en-US" sz="900" b="1" dirty="0"/>
              <a:t>	</a:t>
            </a:r>
          </a:p>
          <a:p>
            <a:r>
              <a:rPr lang="en-US" sz="900" b="1" i="1" dirty="0">
                <a:solidFill>
                  <a:srgbClr val="003C64"/>
                </a:solidFill>
                <a:latin typeface="Calibri" panose="020F0502020204030204" pitchFamily="34" charset="0"/>
                <a:ea typeface="DengXian" panose="02010600030101010101" pitchFamily="2" charset="-122"/>
              </a:rPr>
              <a:t>	 </a:t>
            </a:r>
            <a:endParaRPr lang="en-US" sz="1350" b="1" dirty="0">
              <a:solidFill>
                <a:srgbClr val="003C64"/>
              </a:solidFill>
            </a:endParaRPr>
          </a:p>
          <a:p>
            <a:pPr marL="214313" indent="-214313">
              <a:buFont typeface="Arial" panose="020B0604020202020204" pitchFamily="34" charset="0"/>
              <a:buChar char="•"/>
            </a:pPr>
            <a:r>
              <a:rPr lang="en-US" sz="1350" b="1" dirty="0">
                <a:solidFill>
                  <a:srgbClr val="003C64"/>
                </a:solidFill>
              </a:rPr>
              <a:t>Emerging local bond – </a:t>
            </a:r>
            <a:r>
              <a:rPr lang="en-US" sz="1350" b="1" dirty="0">
                <a:solidFill>
                  <a:srgbClr val="00B050"/>
                </a:solidFill>
              </a:rPr>
              <a:t>positive stance</a:t>
            </a:r>
          </a:p>
          <a:p>
            <a:pPr marL="471488" lvl="1" indent="-128588">
              <a:buFont typeface="Arial" panose="020B0604020202020204" pitchFamily="34" charset="0"/>
              <a:buChar char="•"/>
            </a:pPr>
            <a:endParaRPr lang="en-US" sz="900" b="1" dirty="0"/>
          </a:p>
          <a:p>
            <a:pPr marL="471488" lvl="1" indent="-128588">
              <a:buFont typeface="Arial" panose="020B0604020202020204" pitchFamily="34" charset="0"/>
              <a:buChar char="•"/>
            </a:pPr>
            <a:r>
              <a:rPr lang="en-US" sz="1050" b="1" dirty="0"/>
              <a:t>The best opportunities at 3m horizon are </a:t>
            </a:r>
            <a:r>
              <a:rPr lang="en-GB" sz="1050" b="1" dirty="0"/>
              <a:t>)  Latam (in particular Colombia, Brazil and Mexico), CEES (Turkey, Hungary and Romania). </a:t>
            </a:r>
            <a:r>
              <a:rPr lang="en-GB" sz="1050" dirty="0"/>
              <a:t>Czech and Romania are close to fairly valued in the short term but attractive at 3m horizon.</a:t>
            </a:r>
          </a:p>
          <a:p>
            <a:pPr marL="471488" lvl="1" indent="-128588">
              <a:buFont typeface="Arial" panose="020B0604020202020204" pitchFamily="34" charset="0"/>
              <a:buChar char="•"/>
            </a:pPr>
            <a:r>
              <a:rPr lang="en-US" sz="1050" b="1" dirty="0"/>
              <a:t>The expected return is +8.6% for the next 12 months, higher than US Treasury and HC bond</a:t>
            </a:r>
            <a:r>
              <a:rPr lang="en-US" sz="1050" dirty="0"/>
              <a:t>, both in absolute and risk adjusted terms.</a:t>
            </a:r>
            <a:endParaRPr lang="en-GB" sz="1050" dirty="0"/>
          </a:p>
          <a:p>
            <a:pPr marL="471488" lvl="1" indent="-128588">
              <a:buFont typeface="Arial" panose="020B0604020202020204" pitchFamily="34" charset="0"/>
              <a:buChar char="•"/>
            </a:pPr>
            <a:endParaRPr lang="en-GB" sz="900" dirty="0"/>
          </a:p>
          <a:p>
            <a:pPr marL="214313" indent="-214313">
              <a:buFont typeface="Arial" panose="020B0604020202020204" pitchFamily="34" charset="0"/>
              <a:buChar char="•"/>
            </a:pPr>
            <a:r>
              <a:rPr lang="en-US" sz="1350" b="1" dirty="0">
                <a:solidFill>
                  <a:srgbClr val="003C64"/>
                </a:solidFill>
              </a:rPr>
              <a:t>HC Bond – </a:t>
            </a:r>
            <a:r>
              <a:rPr lang="en-US" sz="1350" b="1" dirty="0">
                <a:solidFill>
                  <a:schemeClr val="accent1"/>
                </a:solidFill>
              </a:rPr>
              <a:t>HY spread is expensive. IG is marginally expensive.</a:t>
            </a:r>
          </a:p>
          <a:p>
            <a:pPr marL="557213" lvl="1" indent="-214313">
              <a:buFont typeface="Arial" panose="020B0604020202020204" pitchFamily="34" charset="0"/>
              <a:buChar char="•"/>
            </a:pPr>
            <a:endParaRPr lang="en-US" sz="900" b="1" dirty="0">
              <a:solidFill>
                <a:schemeClr val="accent1"/>
              </a:solidFill>
            </a:endParaRPr>
          </a:p>
          <a:p>
            <a:pPr marL="557213" lvl="1" indent="-214313">
              <a:buFont typeface="Arial" panose="020B0604020202020204" pitchFamily="34" charset="0"/>
              <a:buChar char="•"/>
            </a:pPr>
            <a:r>
              <a:rPr lang="en-US" sz="1050" b="1" dirty="0"/>
              <a:t>On the basis of our internal scenario, HY spread is expensive. IG is also expensive, but only slightly, </a:t>
            </a:r>
            <a:r>
              <a:rPr lang="en-US" sz="1050" dirty="0"/>
              <a:t>considering the structural break in 2020. </a:t>
            </a:r>
            <a:endParaRPr lang="en-US" sz="1050" b="1" dirty="0"/>
          </a:p>
          <a:p>
            <a:pPr lvl="1"/>
            <a:endParaRPr lang="en-US" sz="1050" b="1" dirty="0"/>
          </a:p>
          <a:p>
            <a:pPr lvl="1"/>
            <a:endParaRPr lang="en-US" sz="1050" b="1" dirty="0"/>
          </a:p>
          <a:p>
            <a:pPr lvl="1"/>
            <a:r>
              <a:rPr lang="en-US" sz="1050" b="1" dirty="0"/>
              <a:t>The expected return for GBI is +8.6% for the next 12 months, higher than HC bond (6.2%) in absolute terms</a:t>
            </a:r>
            <a:r>
              <a:rPr lang="en-US" sz="1050" dirty="0"/>
              <a:t>, </a:t>
            </a:r>
            <a:r>
              <a:rPr lang="en-US" sz="1050" b="1" dirty="0"/>
              <a:t>very close to HC bond in risk adjusted terms </a:t>
            </a:r>
            <a:r>
              <a:rPr lang="en-US" sz="1050" dirty="0"/>
              <a:t>(considering last year vol). </a:t>
            </a:r>
            <a:r>
              <a:rPr lang="en-US" sz="1050" b="1" dirty="0"/>
              <a:t>Expected return similar for HY vs IG.</a:t>
            </a:r>
          </a:p>
        </p:txBody>
      </p:sp>
    </p:spTree>
    <p:extLst>
      <p:ext uri="{BB962C8B-B14F-4D97-AF65-F5344CB8AC3E}">
        <p14:creationId xmlns:p14="http://schemas.microsoft.com/office/powerpoint/2010/main" val="3265898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8616" y="454099"/>
            <a:ext cx="6569612" cy="291600"/>
          </a:xfrm>
        </p:spPr>
        <p:txBody>
          <a:bodyPr>
            <a:noAutofit/>
          </a:bodyPr>
          <a:lstStyle/>
          <a:p>
            <a:r>
              <a:rPr lang="en-US" sz="1500" b="0" dirty="0"/>
              <a:t>EMERGING LOCAL BOND –</a:t>
            </a:r>
            <a:r>
              <a:rPr lang="en-US" sz="1350" b="0" dirty="0"/>
              <a:t>aggregated policy rate and nom. yields expected to move down. Inflation is touching the bottom, moving up in H2 2025. </a:t>
            </a:r>
            <a:endParaRPr lang="it-IT" sz="1350" b="0" dirty="0"/>
          </a:p>
        </p:txBody>
      </p:sp>
      <p:sp>
        <p:nvSpPr>
          <p:cNvPr id="5" name="Slide Number Placeholder 4"/>
          <p:cNvSpPr>
            <a:spLocks noGrp="1"/>
          </p:cNvSpPr>
          <p:nvPr>
            <p:ph type="sldNum" sz="quarter" idx="12"/>
          </p:nvPr>
        </p:nvSpPr>
        <p:spPr/>
        <p:txBody>
          <a:bodyPr/>
          <a:lstStyle/>
          <a:p>
            <a:fld id="{2B1C6FFC-D040-034F-8B69-20295064E64D}" type="slidenum">
              <a:rPr lang="fr-FR" smtClean="0"/>
              <a:t>69</a:t>
            </a:fld>
            <a:endParaRPr lang="fr-FR" dirty="0"/>
          </a:p>
        </p:txBody>
      </p:sp>
      <p:sp>
        <p:nvSpPr>
          <p:cNvPr id="9" name="TextBox 8"/>
          <p:cNvSpPr txBox="1"/>
          <p:nvPr/>
        </p:nvSpPr>
        <p:spPr>
          <a:xfrm>
            <a:off x="-8948" y="3903228"/>
            <a:ext cx="6814697" cy="784830"/>
          </a:xfrm>
          <a:prstGeom prst="rect">
            <a:avLst/>
          </a:prstGeom>
          <a:noFill/>
        </p:spPr>
        <p:txBody>
          <a:bodyPr wrap="square" rtlCol="0">
            <a:spAutoFit/>
          </a:bodyPr>
          <a:lstStyle/>
          <a:p>
            <a:r>
              <a:rPr lang="en-US" sz="750" b="1" dirty="0"/>
              <a:t>GBI div weighted 10y nominal bond yields </a:t>
            </a:r>
            <a:r>
              <a:rPr lang="en-US" sz="750" dirty="0"/>
              <a:t>(reaggregated from bottom up data at country level) are expected to </a:t>
            </a:r>
            <a:r>
              <a:rPr lang="en-US" sz="750" b="1" dirty="0"/>
              <a:t>move down by about 30 bps in 12m.</a:t>
            </a:r>
          </a:p>
          <a:p>
            <a:r>
              <a:rPr lang="en-US" sz="750" b="1" dirty="0"/>
              <a:t>Aggregated GBI weighted policy rates is at 6.3%</a:t>
            </a:r>
            <a:r>
              <a:rPr lang="en-US" sz="750" dirty="0"/>
              <a:t>, </a:t>
            </a:r>
            <a:r>
              <a:rPr lang="en-US" sz="750" b="1" dirty="0"/>
              <a:t>expected to move down to 5.5%. </a:t>
            </a:r>
          </a:p>
          <a:p>
            <a:r>
              <a:rPr lang="en-US" sz="750" b="1" dirty="0"/>
              <a:t>Real GBI weighted 10y bond yield is trending up since the beginning of the year and now is 3.8%. </a:t>
            </a:r>
            <a:r>
              <a:rPr lang="en-US" sz="750" dirty="0"/>
              <a:t>It is expected to </a:t>
            </a:r>
            <a:r>
              <a:rPr lang="en-US" sz="750" b="1" dirty="0"/>
              <a:t>move down to 3% in the next 12 months.</a:t>
            </a:r>
            <a:endParaRPr lang="en-US" sz="750" dirty="0"/>
          </a:p>
          <a:p>
            <a:r>
              <a:rPr lang="en-US" sz="750" b="1" dirty="0"/>
              <a:t>On the other side, GBI weighted inflation is trending down and now is 3%. We see rising from Q2, peaking at the end of 2025 close to 3.8% and then moving down to 3.5% in H1 2026</a:t>
            </a:r>
            <a:endParaRPr lang="en-US" sz="750" dirty="0"/>
          </a:p>
        </p:txBody>
      </p:sp>
      <p:pic>
        <p:nvPicPr>
          <p:cNvPr id="2" name="Picture 1">
            <a:extLst>
              <a:ext uri="{FF2B5EF4-FFF2-40B4-BE49-F238E27FC236}">
                <a16:creationId xmlns:a16="http://schemas.microsoft.com/office/drawing/2014/main" id="{40C3EAB1-073F-48A6-9DEE-7FC754C33839}"/>
              </a:ext>
            </a:extLst>
          </p:cNvPr>
          <p:cNvPicPr/>
          <p:nvPr/>
        </p:nvPicPr>
        <p:blipFill>
          <a:blip r:embed="rId2"/>
          <a:stretch>
            <a:fillRect/>
          </a:stretch>
        </p:blipFill>
        <p:spPr>
          <a:xfrm>
            <a:off x="789174" y="968189"/>
            <a:ext cx="5093915" cy="2672532"/>
          </a:xfrm>
          <a:prstGeom prst="rect">
            <a:avLst/>
          </a:prstGeom>
        </p:spPr>
      </p:pic>
    </p:spTree>
    <p:extLst>
      <p:ext uri="{BB962C8B-B14F-4D97-AF65-F5344CB8AC3E}">
        <p14:creationId xmlns:p14="http://schemas.microsoft.com/office/powerpoint/2010/main" val="17763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629689"/>
            <a:ext cx="6215400" cy="293024"/>
          </a:xfrm>
        </p:spPr>
        <p:txBody>
          <a:bodyPr>
            <a:normAutofit/>
          </a:bodyPr>
          <a:lstStyle/>
          <a:p>
            <a:r>
              <a:rPr lang="en-GB" sz="1350" dirty="0"/>
              <a:t>Performance Evolution since last Strategy day</a:t>
            </a:r>
          </a:p>
        </p:txBody>
      </p:sp>
      <p:pic>
        <p:nvPicPr>
          <p:cNvPr id="4" name="Picture 3">
            <a:extLst>
              <a:ext uri="{FF2B5EF4-FFF2-40B4-BE49-F238E27FC236}">
                <a16:creationId xmlns:a16="http://schemas.microsoft.com/office/drawing/2014/main" id="{DBBE8DA5-EF08-4032-A2AB-DF69C08187B8}"/>
              </a:ext>
            </a:extLst>
          </p:cNvPr>
          <p:cNvPicPr>
            <a:picLocks noChangeAspect="1"/>
          </p:cNvPicPr>
          <p:nvPr/>
        </p:nvPicPr>
        <p:blipFill>
          <a:blip r:embed="rId3"/>
          <a:stretch>
            <a:fillRect/>
          </a:stretch>
        </p:blipFill>
        <p:spPr>
          <a:xfrm>
            <a:off x="321112" y="922712"/>
            <a:ext cx="6329261" cy="3523627"/>
          </a:xfrm>
          <a:prstGeom prst="rect">
            <a:avLst/>
          </a:prstGeom>
        </p:spPr>
      </p:pic>
    </p:spTree>
    <p:extLst>
      <p:ext uri="{BB962C8B-B14F-4D97-AF65-F5344CB8AC3E}">
        <p14:creationId xmlns:p14="http://schemas.microsoft.com/office/powerpoint/2010/main" val="723112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 y="4199708"/>
            <a:ext cx="6525088" cy="369332"/>
          </a:xfrm>
          <a:prstGeom prst="rect">
            <a:avLst/>
          </a:prstGeom>
          <a:noFill/>
        </p:spPr>
        <p:txBody>
          <a:bodyPr wrap="square" rtlCol="0">
            <a:spAutoFit/>
          </a:bodyPr>
          <a:lstStyle/>
          <a:p>
            <a:r>
              <a:rPr lang="en-GB" sz="600" dirty="0"/>
              <a:t>Y axis: current short term dislocation</a:t>
            </a:r>
          </a:p>
          <a:p>
            <a:r>
              <a:rPr lang="en-GB" sz="600" dirty="0"/>
              <a:t>X axis:  ( 3m FWD expected delta yield =3m FV- current yield). The 3m FWD expected 10y yields has been calculated with internal models on the basis of 3m forward internal scenario: 10yUS=4.3 2yUS=3.6, WTI=61, CRB CMDTY =547, EUR= 1.11, internal CPI forecasts at country level, internal FX forecasts at country level, policy rates forecasts at country level.</a:t>
            </a:r>
          </a:p>
        </p:txBody>
      </p:sp>
      <p:sp>
        <p:nvSpPr>
          <p:cNvPr id="8" name="Title 1"/>
          <p:cNvSpPr>
            <a:spLocks noGrp="1"/>
          </p:cNvSpPr>
          <p:nvPr>
            <p:ph type="title"/>
          </p:nvPr>
        </p:nvSpPr>
        <p:spPr>
          <a:xfrm>
            <a:off x="379914" y="431080"/>
            <a:ext cx="6343941" cy="349671"/>
          </a:xfrm>
        </p:spPr>
        <p:txBody>
          <a:bodyPr/>
          <a:lstStyle/>
          <a:p>
            <a:r>
              <a:rPr lang="it-IT" sz="1500" b="0" dirty="0"/>
              <a:t>EM </a:t>
            </a:r>
            <a:r>
              <a:rPr lang="en-GB" sz="1500" b="0" dirty="0"/>
              <a:t>Local</a:t>
            </a:r>
            <a:r>
              <a:rPr lang="it-IT" sz="1500" b="0" dirty="0"/>
              <a:t> bond (3m </a:t>
            </a:r>
            <a:r>
              <a:rPr lang="it-IT" sz="1500" b="0" dirty="0" err="1"/>
              <a:t>horizon</a:t>
            </a:r>
            <a:r>
              <a:rPr lang="it-IT" sz="1500" b="0" dirty="0"/>
              <a:t>) - </a:t>
            </a:r>
            <a:r>
              <a:rPr lang="it-IT" sz="1500" b="0" dirty="0" err="1"/>
              <a:t>Latam</a:t>
            </a:r>
            <a:r>
              <a:rPr lang="it-IT" sz="1500" b="0" dirty="0"/>
              <a:t> and </a:t>
            </a:r>
            <a:r>
              <a:rPr lang="it-IT" sz="1500" b="0" dirty="0" err="1"/>
              <a:t>CEEs</a:t>
            </a:r>
            <a:r>
              <a:rPr lang="it-IT" sz="1500" b="0" dirty="0"/>
              <a:t> </a:t>
            </a:r>
            <a:r>
              <a:rPr lang="en-US" sz="1500" b="0" dirty="0"/>
              <a:t>favored</a:t>
            </a:r>
            <a:r>
              <a:rPr lang="it-IT" sz="1500" b="0" dirty="0"/>
              <a:t>. </a:t>
            </a:r>
          </a:p>
        </p:txBody>
      </p:sp>
      <p:sp>
        <p:nvSpPr>
          <p:cNvPr id="9" name="TextBox 8"/>
          <p:cNvSpPr txBox="1"/>
          <p:nvPr/>
        </p:nvSpPr>
        <p:spPr>
          <a:xfrm>
            <a:off x="4498553" y="1444843"/>
            <a:ext cx="2348247" cy="2031325"/>
          </a:xfrm>
          <a:prstGeom prst="rect">
            <a:avLst/>
          </a:prstGeom>
          <a:noFill/>
        </p:spPr>
        <p:txBody>
          <a:bodyPr wrap="square" rtlCol="0">
            <a:spAutoFit/>
          </a:bodyPr>
          <a:lstStyle/>
          <a:p>
            <a:r>
              <a:rPr lang="en-US" sz="1050" b="1" dirty="0"/>
              <a:t>The best opportunities at 3m horizon are:</a:t>
            </a:r>
          </a:p>
          <a:p>
            <a:r>
              <a:rPr lang="en-US" sz="1050" b="1" dirty="0"/>
              <a:t>1)  </a:t>
            </a:r>
            <a:r>
              <a:rPr lang="en-US" sz="1050" b="1" dirty="0" err="1"/>
              <a:t>Latam</a:t>
            </a:r>
            <a:r>
              <a:rPr lang="en-US" sz="1050" b="1" dirty="0"/>
              <a:t> </a:t>
            </a:r>
            <a:r>
              <a:rPr lang="en-US" sz="1050" dirty="0"/>
              <a:t>(in particular </a:t>
            </a:r>
            <a:r>
              <a:rPr lang="en-US" sz="1050" b="1" dirty="0"/>
              <a:t>Colombia Brazil and Mexico)</a:t>
            </a:r>
            <a:endParaRPr lang="en-US" sz="1050" dirty="0"/>
          </a:p>
          <a:p>
            <a:r>
              <a:rPr lang="en-US" sz="1050" b="1" dirty="0"/>
              <a:t>2) CEES (Turkey, Hungary and Romania). Czech and Romania are close to fairly valued in the short term but attractive at 3m horizon.</a:t>
            </a:r>
          </a:p>
          <a:p>
            <a:r>
              <a:rPr lang="en-US" sz="1050" b="1" dirty="0"/>
              <a:t>3) Philippines is attractive at 3M horizon, while being close to FV in the short term.</a:t>
            </a:r>
            <a:endParaRPr lang="en-US" sz="1050" dirty="0"/>
          </a:p>
        </p:txBody>
      </p:sp>
      <p:pic>
        <p:nvPicPr>
          <p:cNvPr id="2" name="Picture 1">
            <a:extLst>
              <a:ext uri="{FF2B5EF4-FFF2-40B4-BE49-F238E27FC236}">
                <a16:creationId xmlns:a16="http://schemas.microsoft.com/office/drawing/2014/main" id="{B6DA0766-90D6-44F3-872A-0F727DE17F5C}"/>
              </a:ext>
            </a:extLst>
          </p:cNvPr>
          <p:cNvPicPr/>
          <p:nvPr/>
        </p:nvPicPr>
        <p:blipFill>
          <a:blip r:embed="rId2"/>
          <a:stretch>
            <a:fillRect/>
          </a:stretch>
        </p:blipFill>
        <p:spPr>
          <a:xfrm>
            <a:off x="382192" y="881063"/>
            <a:ext cx="4126706" cy="3217069"/>
          </a:xfrm>
          <a:prstGeom prst="rect">
            <a:avLst/>
          </a:prstGeom>
        </p:spPr>
      </p:pic>
      <p:sp>
        <p:nvSpPr>
          <p:cNvPr id="10" name="TextBox 3">
            <a:extLst>
              <a:ext uri="{FF2B5EF4-FFF2-40B4-BE49-F238E27FC236}">
                <a16:creationId xmlns:a16="http://schemas.microsoft.com/office/drawing/2014/main" id="{2AB07482-1660-4F0E-AE2F-3916C8D2662C}"/>
              </a:ext>
            </a:extLst>
          </p:cNvPr>
          <p:cNvSpPr txBox="1"/>
          <p:nvPr/>
        </p:nvSpPr>
        <p:spPr>
          <a:xfrm>
            <a:off x="3402106" y="1887199"/>
            <a:ext cx="607807" cy="220196"/>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900" dirty="0"/>
              <a:t>Turkey</a:t>
            </a:r>
          </a:p>
        </p:txBody>
      </p:sp>
      <p:cxnSp>
        <p:nvCxnSpPr>
          <p:cNvPr id="11" name="Straight Arrow Connector 10">
            <a:extLst>
              <a:ext uri="{FF2B5EF4-FFF2-40B4-BE49-F238E27FC236}">
                <a16:creationId xmlns:a16="http://schemas.microsoft.com/office/drawing/2014/main" id="{22246ABA-D185-4F26-9DE9-EDAEFA8ABFC8}"/>
              </a:ext>
            </a:extLst>
          </p:cNvPr>
          <p:cNvCxnSpPr>
            <a:cxnSpLocks/>
          </p:cNvCxnSpPr>
          <p:nvPr/>
        </p:nvCxnSpPr>
        <p:spPr>
          <a:xfrm flipV="1">
            <a:off x="3922111" y="1997297"/>
            <a:ext cx="2891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1782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AB855-5EE4-4334-B07A-41F790B6544A}"/>
              </a:ext>
            </a:extLst>
          </p:cNvPr>
          <p:cNvPicPr/>
          <p:nvPr/>
        </p:nvPicPr>
        <p:blipFill>
          <a:blip r:embed="rId2"/>
          <a:stretch>
            <a:fillRect/>
          </a:stretch>
        </p:blipFill>
        <p:spPr>
          <a:xfrm>
            <a:off x="678144" y="1271587"/>
            <a:ext cx="5364653" cy="2128838"/>
          </a:xfrm>
          <a:prstGeom prst="rect">
            <a:avLst/>
          </a:prstGeom>
        </p:spPr>
      </p:pic>
      <p:sp>
        <p:nvSpPr>
          <p:cNvPr id="10" name="Rectangle 9"/>
          <p:cNvSpPr/>
          <p:nvPr/>
        </p:nvSpPr>
        <p:spPr>
          <a:xfrm>
            <a:off x="693692" y="3223996"/>
            <a:ext cx="5341586" cy="176357"/>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Title 1" descr="Title 1::Title 1::Title 1::Title 1::Title 1::Title 1::"/>
          <p:cNvSpPr txBox="1">
            <a:spLocks/>
          </p:cNvSpPr>
          <p:nvPr/>
        </p:nvSpPr>
        <p:spPr bwMode="auto">
          <a:xfrm>
            <a:off x="154192" y="489801"/>
            <a:ext cx="6703808" cy="362792"/>
          </a:xfrm>
          <a:prstGeom prst="rect">
            <a:avLst/>
          </a:prstGeom>
        </p:spPr>
        <p:txBody>
          <a:bodyPr vert="horz" lIns="0" tIns="0" rIns="0" bIns="0" rtlCol="0" anchor="t" anchorCtr="0">
            <a:noAutofit/>
          </a:bodyPr>
          <a:lstStyle>
            <a:lvl1pPr>
              <a:lnSpc>
                <a:spcPct val="90000"/>
              </a:lnSpc>
              <a:spcBef>
                <a:spcPct val="0"/>
              </a:spcBef>
              <a:buNone/>
              <a:defRPr sz="2000" b="0" spc="50" baseline="0">
                <a:latin typeface="+mj-lt"/>
                <a:ea typeface="+mj-ea"/>
                <a:cs typeface="+mj-cs"/>
              </a:defRPr>
            </a:lvl1pPr>
          </a:lstStyle>
          <a:p>
            <a:r>
              <a:rPr lang="en-GB" altLang="en-US" sz="1500" b="1" dirty="0"/>
              <a:t>EMBI SPREAD </a:t>
            </a:r>
            <a:r>
              <a:rPr lang="en-US" sz="1500" b="1" dirty="0"/>
              <a:t>– </a:t>
            </a:r>
            <a:r>
              <a:rPr lang="en-US" sz="1050" b="1" dirty="0"/>
              <a:t>Internal scenario is coherent with spread widening</a:t>
            </a:r>
            <a:r>
              <a:rPr lang="en-US" sz="1050" dirty="0"/>
              <a:t>. Under the assumptions of 1) US10y yields at 4.15% and US2y yields at 3.5% 2) WTI trending to 60.5 3) EM –DM gap stabilizing in 2025 4) Vix moving gradually vs 18 (last 12m average), </a:t>
            </a:r>
            <a:r>
              <a:rPr lang="en-US" sz="1050" b="1" dirty="0"/>
              <a:t>EMBI spread is going to widen in the next 12 months.</a:t>
            </a:r>
          </a:p>
          <a:p>
            <a:r>
              <a:rPr lang="en-US" sz="1050" dirty="0"/>
              <a:t>  </a:t>
            </a:r>
            <a:endParaRPr lang="it-IT" altLang="en-US" sz="1050" dirty="0"/>
          </a:p>
        </p:txBody>
      </p:sp>
      <p:pic>
        <p:nvPicPr>
          <p:cNvPr id="6" name="Picture 5">
            <a:extLst>
              <a:ext uri="{FF2B5EF4-FFF2-40B4-BE49-F238E27FC236}">
                <a16:creationId xmlns:a16="http://schemas.microsoft.com/office/drawing/2014/main" id="{A94267EE-54EF-4500-8220-791A9BAD6181}"/>
              </a:ext>
            </a:extLst>
          </p:cNvPr>
          <p:cNvPicPr/>
          <p:nvPr/>
        </p:nvPicPr>
        <p:blipFill>
          <a:blip r:embed="rId3"/>
          <a:stretch>
            <a:fillRect/>
          </a:stretch>
        </p:blipFill>
        <p:spPr>
          <a:xfrm>
            <a:off x="103585" y="3620691"/>
            <a:ext cx="3225403" cy="769144"/>
          </a:xfrm>
          <a:prstGeom prst="rect">
            <a:avLst/>
          </a:prstGeom>
        </p:spPr>
      </p:pic>
      <p:pic>
        <p:nvPicPr>
          <p:cNvPr id="7" name="Picture 6">
            <a:extLst>
              <a:ext uri="{FF2B5EF4-FFF2-40B4-BE49-F238E27FC236}">
                <a16:creationId xmlns:a16="http://schemas.microsoft.com/office/drawing/2014/main" id="{9AC5CFF5-4F2B-4DED-8435-3410872FBBBA}"/>
              </a:ext>
            </a:extLst>
          </p:cNvPr>
          <p:cNvPicPr/>
          <p:nvPr/>
        </p:nvPicPr>
        <p:blipFill>
          <a:blip r:embed="rId4"/>
          <a:stretch>
            <a:fillRect/>
          </a:stretch>
        </p:blipFill>
        <p:spPr>
          <a:xfrm>
            <a:off x="3296841" y="3623072"/>
            <a:ext cx="3389709" cy="809625"/>
          </a:xfrm>
          <a:prstGeom prst="rect">
            <a:avLst/>
          </a:prstGeom>
        </p:spPr>
      </p:pic>
    </p:spTree>
    <p:extLst>
      <p:ext uri="{BB962C8B-B14F-4D97-AF65-F5344CB8AC3E}">
        <p14:creationId xmlns:p14="http://schemas.microsoft.com/office/powerpoint/2010/main" val="1082349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3C31B-7FA3-48AB-B280-37A2FA4D0FF9}"/>
              </a:ext>
            </a:extLst>
          </p:cNvPr>
          <p:cNvPicPr/>
          <p:nvPr/>
        </p:nvPicPr>
        <p:blipFill>
          <a:blip r:embed="rId2"/>
          <a:stretch>
            <a:fillRect/>
          </a:stretch>
        </p:blipFill>
        <p:spPr>
          <a:xfrm>
            <a:off x="735806" y="914400"/>
            <a:ext cx="4987529" cy="2257425"/>
          </a:xfrm>
          <a:prstGeom prst="rect">
            <a:avLst/>
          </a:prstGeom>
        </p:spPr>
      </p:pic>
      <p:sp>
        <p:nvSpPr>
          <p:cNvPr id="10" name="Title 1" descr="Title 1::Title 1::Title 1::Title 1::Title 1::Title 1::"/>
          <p:cNvSpPr txBox="1">
            <a:spLocks/>
          </p:cNvSpPr>
          <p:nvPr/>
        </p:nvSpPr>
        <p:spPr bwMode="auto">
          <a:xfrm>
            <a:off x="180472" y="318264"/>
            <a:ext cx="6406481" cy="504055"/>
          </a:xfrm>
          <a:prstGeom prst="rect">
            <a:avLst/>
          </a:prstGeom>
          <a:noFill/>
          <a:ln>
            <a:noFill/>
          </a:ln>
        </p:spPr>
        <p:txBody>
          <a:bodyPr vert="horz" wrap="square" lIns="0" tIns="0" rIns="0" bIns="26325" numCol="1" rtlCol="0" anchor="b" anchorCtr="0" compatLnSpc="1">
            <a:prstTxWarp prst="textNoShape">
              <a:avLst/>
            </a:prstTxWarp>
            <a:noAutofit/>
          </a:bodyPr>
          <a:lstStyle>
            <a:lvl1pPr algn="l" defTabSz="457200" rtl="0" eaLnBrk="0" fontAlgn="base" hangingPunct="0">
              <a:spcBef>
                <a:spcPct val="0"/>
              </a:spcBef>
              <a:spcAft>
                <a:spcPct val="0"/>
              </a:spcAft>
              <a:defRPr lang="en-US" sz="2000" b="0" kern="1200">
                <a:solidFill>
                  <a:schemeClr val="accent1"/>
                </a:solidFill>
                <a:latin typeface="+mj-lt"/>
                <a:ea typeface="+mj-ea"/>
                <a:cs typeface="Franklin Gothic Medium" pitchFamily="34" charset="0"/>
              </a:defRPr>
            </a:lvl1pPr>
            <a:lvl2pPr algn="l" defTabSz="457200" rtl="0" eaLnBrk="0" fontAlgn="base" hangingPunct="0">
              <a:spcBef>
                <a:spcPct val="0"/>
              </a:spcBef>
              <a:spcAft>
                <a:spcPct val="0"/>
              </a:spcAft>
              <a:defRPr sz="2000" b="1">
                <a:solidFill>
                  <a:schemeClr val="accent1"/>
                </a:solidFill>
                <a:latin typeface="Franklin Gothic Medium" pitchFamily="34" charset="0"/>
              </a:defRPr>
            </a:lvl2pPr>
            <a:lvl3pPr algn="l" defTabSz="457200" rtl="0" eaLnBrk="0" fontAlgn="base" hangingPunct="0">
              <a:spcBef>
                <a:spcPct val="0"/>
              </a:spcBef>
              <a:spcAft>
                <a:spcPct val="0"/>
              </a:spcAft>
              <a:defRPr sz="2000" b="1">
                <a:solidFill>
                  <a:schemeClr val="accent1"/>
                </a:solidFill>
                <a:latin typeface="Franklin Gothic Medium" pitchFamily="34" charset="0"/>
              </a:defRPr>
            </a:lvl3pPr>
            <a:lvl4pPr algn="l" defTabSz="457200" rtl="0" eaLnBrk="0" fontAlgn="base" hangingPunct="0">
              <a:spcBef>
                <a:spcPct val="0"/>
              </a:spcBef>
              <a:spcAft>
                <a:spcPct val="0"/>
              </a:spcAft>
              <a:defRPr sz="2000" b="1">
                <a:solidFill>
                  <a:schemeClr val="accent1"/>
                </a:solidFill>
                <a:latin typeface="Franklin Gothic Medium" pitchFamily="34" charset="0"/>
              </a:defRPr>
            </a:lvl4pPr>
            <a:lvl5pPr algn="l" defTabSz="457200" rtl="0" eaLnBrk="0" fontAlgn="base" hangingPunct="0">
              <a:spcBef>
                <a:spcPct val="0"/>
              </a:spcBef>
              <a:spcAft>
                <a:spcPct val="0"/>
              </a:spcAft>
              <a:defRPr sz="2000" b="1">
                <a:solidFill>
                  <a:schemeClr val="accent1"/>
                </a:solidFill>
                <a:latin typeface="Franklin Gothic Medium" pitchFamily="34" charset="0"/>
              </a:defRPr>
            </a:lvl5pPr>
            <a:lvl6pPr marL="457200" algn="l" defTabSz="457200" rtl="0" fontAlgn="base">
              <a:spcBef>
                <a:spcPct val="0"/>
              </a:spcBef>
              <a:spcAft>
                <a:spcPct val="0"/>
              </a:spcAft>
              <a:defRPr sz="2000" b="1">
                <a:solidFill>
                  <a:schemeClr val="accent1"/>
                </a:solidFill>
                <a:latin typeface="Franklin Gothic Medium" pitchFamily="34" charset="0"/>
              </a:defRPr>
            </a:lvl6pPr>
            <a:lvl7pPr marL="914400" algn="l" defTabSz="457200" rtl="0" fontAlgn="base">
              <a:spcBef>
                <a:spcPct val="0"/>
              </a:spcBef>
              <a:spcAft>
                <a:spcPct val="0"/>
              </a:spcAft>
              <a:defRPr sz="2000" b="1">
                <a:solidFill>
                  <a:schemeClr val="accent1"/>
                </a:solidFill>
                <a:latin typeface="Franklin Gothic Medium" pitchFamily="34" charset="0"/>
              </a:defRPr>
            </a:lvl7pPr>
            <a:lvl8pPr marL="1371600" algn="l" defTabSz="457200" rtl="0" fontAlgn="base">
              <a:spcBef>
                <a:spcPct val="0"/>
              </a:spcBef>
              <a:spcAft>
                <a:spcPct val="0"/>
              </a:spcAft>
              <a:defRPr sz="2000" b="1">
                <a:solidFill>
                  <a:schemeClr val="accent1"/>
                </a:solidFill>
                <a:latin typeface="Franklin Gothic Medium" pitchFamily="34" charset="0"/>
              </a:defRPr>
            </a:lvl8pPr>
            <a:lvl9pPr marL="1828800" algn="l" defTabSz="457200" rtl="0" fontAlgn="base">
              <a:spcBef>
                <a:spcPct val="0"/>
              </a:spcBef>
              <a:spcAft>
                <a:spcPct val="0"/>
              </a:spcAft>
              <a:defRPr sz="2000" b="1">
                <a:solidFill>
                  <a:schemeClr val="accent1"/>
                </a:solidFill>
                <a:latin typeface="Franklin Gothic Medium" pitchFamily="34" charset="0"/>
              </a:defRPr>
            </a:lvl9pPr>
          </a:lstStyle>
          <a:p>
            <a:pPr eaLnBrk="1" hangingPunct="1"/>
            <a:r>
              <a:rPr lang="en-GB" altLang="en-US" sz="1500" spc="38" dirty="0">
                <a:solidFill>
                  <a:schemeClr val="tx1"/>
                </a:solidFill>
                <a:cs typeface="+mj-cs"/>
              </a:rPr>
              <a:t>IG is marginally expensive considering the recent structural break (Nov 2020)</a:t>
            </a:r>
            <a:endParaRPr lang="en-GB" altLang="en-US" sz="1500" dirty="0">
              <a:solidFill>
                <a:srgbClr val="FF0000"/>
              </a:solidFill>
              <a:latin typeface="Franklin Gothic Book" pitchFamily="34" charset="0"/>
            </a:endParaRPr>
          </a:p>
        </p:txBody>
      </p:sp>
      <p:sp>
        <p:nvSpPr>
          <p:cNvPr id="15" name="Rectangle 14"/>
          <p:cNvSpPr/>
          <p:nvPr/>
        </p:nvSpPr>
        <p:spPr>
          <a:xfrm>
            <a:off x="735806" y="2983419"/>
            <a:ext cx="4987529" cy="20723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5" name="Picture 4">
            <a:extLst>
              <a:ext uri="{FF2B5EF4-FFF2-40B4-BE49-F238E27FC236}">
                <a16:creationId xmlns:a16="http://schemas.microsoft.com/office/drawing/2014/main" id="{6B773326-60A4-4486-B66C-5914BBD7A832}"/>
              </a:ext>
            </a:extLst>
          </p:cNvPr>
          <p:cNvPicPr/>
          <p:nvPr/>
        </p:nvPicPr>
        <p:blipFill>
          <a:blip r:embed="rId3"/>
          <a:stretch>
            <a:fillRect/>
          </a:stretch>
        </p:blipFill>
        <p:spPr>
          <a:xfrm>
            <a:off x="-2381" y="3525441"/>
            <a:ext cx="3232547" cy="832247"/>
          </a:xfrm>
          <a:prstGeom prst="rect">
            <a:avLst/>
          </a:prstGeom>
        </p:spPr>
      </p:pic>
      <p:pic>
        <p:nvPicPr>
          <p:cNvPr id="6" name="Picture 5">
            <a:extLst>
              <a:ext uri="{FF2B5EF4-FFF2-40B4-BE49-F238E27FC236}">
                <a16:creationId xmlns:a16="http://schemas.microsoft.com/office/drawing/2014/main" id="{AD0F3D05-3CAF-47FF-BD87-31F7B2D5F918}"/>
              </a:ext>
            </a:extLst>
          </p:cNvPr>
          <p:cNvPicPr/>
          <p:nvPr/>
        </p:nvPicPr>
        <p:blipFill>
          <a:blip r:embed="rId4"/>
          <a:stretch>
            <a:fillRect/>
          </a:stretch>
        </p:blipFill>
        <p:spPr>
          <a:xfrm>
            <a:off x="3225404" y="3456385"/>
            <a:ext cx="3483769" cy="901303"/>
          </a:xfrm>
          <a:prstGeom prst="rect">
            <a:avLst/>
          </a:prstGeom>
        </p:spPr>
      </p:pic>
    </p:spTree>
    <p:extLst>
      <p:ext uri="{BB962C8B-B14F-4D97-AF65-F5344CB8AC3E}">
        <p14:creationId xmlns:p14="http://schemas.microsoft.com/office/powerpoint/2010/main" val="3457621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6C09D0-9C0C-4A1D-820F-1FC7D7689D12}"/>
              </a:ext>
            </a:extLst>
          </p:cNvPr>
          <p:cNvPicPr/>
          <p:nvPr/>
        </p:nvPicPr>
        <p:blipFill>
          <a:blip r:embed="rId2"/>
          <a:stretch>
            <a:fillRect/>
          </a:stretch>
        </p:blipFill>
        <p:spPr>
          <a:xfrm>
            <a:off x="842963" y="864394"/>
            <a:ext cx="5249466" cy="2174081"/>
          </a:xfrm>
          <a:prstGeom prst="rect">
            <a:avLst/>
          </a:prstGeom>
        </p:spPr>
      </p:pic>
      <p:sp>
        <p:nvSpPr>
          <p:cNvPr id="10" name="Title 1" descr="Title 1::Title 1::Title 1::Title 1::Title 1::Title 1::"/>
          <p:cNvSpPr txBox="1">
            <a:spLocks/>
          </p:cNvSpPr>
          <p:nvPr/>
        </p:nvSpPr>
        <p:spPr bwMode="auto">
          <a:xfrm>
            <a:off x="187131" y="355972"/>
            <a:ext cx="6406481" cy="416123"/>
          </a:xfrm>
          <a:prstGeom prst="rect">
            <a:avLst/>
          </a:prstGeom>
          <a:noFill/>
          <a:ln>
            <a:noFill/>
          </a:ln>
        </p:spPr>
        <p:txBody>
          <a:bodyPr vert="horz" wrap="square" lIns="0" tIns="0" rIns="0" bIns="26325" numCol="1" rtlCol="0" anchor="b" anchorCtr="0" compatLnSpc="1">
            <a:prstTxWarp prst="textNoShape">
              <a:avLst/>
            </a:prstTxWarp>
            <a:noAutofit/>
          </a:bodyPr>
          <a:lstStyle>
            <a:lvl1pPr algn="l" defTabSz="457200" rtl="0" eaLnBrk="0" fontAlgn="base" hangingPunct="0">
              <a:spcBef>
                <a:spcPct val="0"/>
              </a:spcBef>
              <a:spcAft>
                <a:spcPct val="0"/>
              </a:spcAft>
              <a:defRPr lang="en-US" sz="2000" b="0" kern="1200">
                <a:solidFill>
                  <a:schemeClr val="accent1"/>
                </a:solidFill>
                <a:latin typeface="+mj-lt"/>
                <a:ea typeface="+mj-ea"/>
                <a:cs typeface="Franklin Gothic Medium" pitchFamily="34" charset="0"/>
              </a:defRPr>
            </a:lvl1pPr>
            <a:lvl2pPr algn="l" defTabSz="457200" rtl="0" eaLnBrk="0" fontAlgn="base" hangingPunct="0">
              <a:spcBef>
                <a:spcPct val="0"/>
              </a:spcBef>
              <a:spcAft>
                <a:spcPct val="0"/>
              </a:spcAft>
              <a:defRPr sz="2000" b="1">
                <a:solidFill>
                  <a:schemeClr val="accent1"/>
                </a:solidFill>
                <a:latin typeface="Franklin Gothic Medium" pitchFamily="34" charset="0"/>
              </a:defRPr>
            </a:lvl2pPr>
            <a:lvl3pPr algn="l" defTabSz="457200" rtl="0" eaLnBrk="0" fontAlgn="base" hangingPunct="0">
              <a:spcBef>
                <a:spcPct val="0"/>
              </a:spcBef>
              <a:spcAft>
                <a:spcPct val="0"/>
              </a:spcAft>
              <a:defRPr sz="2000" b="1">
                <a:solidFill>
                  <a:schemeClr val="accent1"/>
                </a:solidFill>
                <a:latin typeface="Franklin Gothic Medium" pitchFamily="34" charset="0"/>
              </a:defRPr>
            </a:lvl3pPr>
            <a:lvl4pPr algn="l" defTabSz="457200" rtl="0" eaLnBrk="0" fontAlgn="base" hangingPunct="0">
              <a:spcBef>
                <a:spcPct val="0"/>
              </a:spcBef>
              <a:spcAft>
                <a:spcPct val="0"/>
              </a:spcAft>
              <a:defRPr sz="2000" b="1">
                <a:solidFill>
                  <a:schemeClr val="accent1"/>
                </a:solidFill>
                <a:latin typeface="Franklin Gothic Medium" pitchFamily="34" charset="0"/>
              </a:defRPr>
            </a:lvl4pPr>
            <a:lvl5pPr algn="l" defTabSz="457200" rtl="0" eaLnBrk="0" fontAlgn="base" hangingPunct="0">
              <a:spcBef>
                <a:spcPct val="0"/>
              </a:spcBef>
              <a:spcAft>
                <a:spcPct val="0"/>
              </a:spcAft>
              <a:defRPr sz="2000" b="1">
                <a:solidFill>
                  <a:schemeClr val="accent1"/>
                </a:solidFill>
                <a:latin typeface="Franklin Gothic Medium" pitchFamily="34" charset="0"/>
              </a:defRPr>
            </a:lvl5pPr>
            <a:lvl6pPr marL="457200" algn="l" defTabSz="457200" rtl="0" fontAlgn="base">
              <a:spcBef>
                <a:spcPct val="0"/>
              </a:spcBef>
              <a:spcAft>
                <a:spcPct val="0"/>
              </a:spcAft>
              <a:defRPr sz="2000" b="1">
                <a:solidFill>
                  <a:schemeClr val="accent1"/>
                </a:solidFill>
                <a:latin typeface="Franklin Gothic Medium" pitchFamily="34" charset="0"/>
              </a:defRPr>
            </a:lvl6pPr>
            <a:lvl7pPr marL="914400" algn="l" defTabSz="457200" rtl="0" fontAlgn="base">
              <a:spcBef>
                <a:spcPct val="0"/>
              </a:spcBef>
              <a:spcAft>
                <a:spcPct val="0"/>
              </a:spcAft>
              <a:defRPr sz="2000" b="1">
                <a:solidFill>
                  <a:schemeClr val="accent1"/>
                </a:solidFill>
                <a:latin typeface="Franklin Gothic Medium" pitchFamily="34" charset="0"/>
              </a:defRPr>
            </a:lvl7pPr>
            <a:lvl8pPr marL="1371600" algn="l" defTabSz="457200" rtl="0" fontAlgn="base">
              <a:spcBef>
                <a:spcPct val="0"/>
              </a:spcBef>
              <a:spcAft>
                <a:spcPct val="0"/>
              </a:spcAft>
              <a:defRPr sz="2000" b="1">
                <a:solidFill>
                  <a:schemeClr val="accent1"/>
                </a:solidFill>
                <a:latin typeface="Franklin Gothic Medium" pitchFamily="34" charset="0"/>
              </a:defRPr>
            </a:lvl8pPr>
            <a:lvl9pPr marL="1828800" algn="l" defTabSz="457200" rtl="0" fontAlgn="base">
              <a:spcBef>
                <a:spcPct val="0"/>
              </a:spcBef>
              <a:spcAft>
                <a:spcPct val="0"/>
              </a:spcAft>
              <a:defRPr sz="2000" b="1">
                <a:solidFill>
                  <a:schemeClr val="accent1"/>
                </a:solidFill>
                <a:latin typeface="Franklin Gothic Medium" pitchFamily="34" charset="0"/>
              </a:defRPr>
            </a:lvl9pPr>
          </a:lstStyle>
          <a:p>
            <a:pPr eaLnBrk="1" hangingPunct="1"/>
            <a:r>
              <a:rPr lang="en-GB" altLang="en-US" sz="1500" spc="38" dirty="0">
                <a:solidFill>
                  <a:schemeClr val="tx1"/>
                </a:solidFill>
                <a:cs typeface="+mj-cs"/>
              </a:rPr>
              <a:t>HY spread is confirmed expensive.</a:t>
            </a:r>
            <a:endParaRPr lang="en-GB" altLang="en-US" sz="1050" dirty="0">
              <a:solidFill>
                <a:srgbClr val="FF0000"/>
              </a:solidFill>
              <a:latin typeface="Franklin Gothic Book" pitchFamily="34" charset="0"/>
            </a:endParaRPr>
          </a:p>
        </p:txBody>
      </p:sp>
      <p:sp>
        <p:nvSpPr>
          <p:cNvPr id="15" name="Rectangle 14"/>
          <p:cNvSpPr/>
          <p:nvPr/>
        </p:nvSpPr>
        <p:spPr>
          <a:xfrm>
            <a:off x="842963" y="2875882"/>
            <a:ext cx="5249466" cy="162593"/>
          </a:xfrm>
          <a:prstGeom prst="rect">
            <a:avLst/>
          </a:prstGeom>
          <a:no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pic>
        <p:nvPicPr>
          <p:cNvPr id="6" name="Picture 5">
            <a:extLst>
              <a:ext uri="{FF2B5EF4-FFF2-40B4-BE49-F238E27FC236}">
                <a16:creationId xmlns:a16="http://schemas.microsoft.com/office/drawing/2014/main" id="{D5121F74-9DCE-48CE-9F35-798D9B1FB20D}"/>
              </a:ext>
            </a:extLst>
          </p:cNvPr>
          <p:cNvPicPr/>
          <p:nvPr/>
        </p:nvPicPr>
        <p:blipFill>
          <a:blip r:embed="rId3"/>
          <a:stretch>
            <a:fillRect/>
          </a:stretch>
        </p:blipFill>
        <p:spPr>
          <a:xfrm>
            <a:off x="0" y="3425428"/>
            <a:ext cx="3390900" cy="957263"/>
          </a:xfrm>
          <a:prstGeom prst="rect">
            <a:avLst/>
          </a:prstGeom>
        </p:spPr>
      </p:pic>
      <p:pic>
        <p:nvPicPr>
          <p:cNvPr id="7" name="Picture 6">
            <a:extLst>
              <a:ext uri="{FF2B5EF4-FFF2-40B4-BE49-F238E27FC236}">
                <a16:creationId xmlns:a16="http://schemas.microsoft.com/office/drawing/2014/main" id="{2866D293-003E-4748-B9F5-F3838F265565}"/>
              </a:ext>
            </a:extLst>
          </p:cNvPr>
          <p:cNvPicPr/>
          <p:nvPr/>
        </p:nvPicPr>
        <p:blipFill>
          <a:blip r:embed="rId4"/>
          <a:stretch>
            <a:fillRect/>
          </a:stretch>
        </p:blipFill>
        <p:spPr>
          <a:xfrm>
            <a:off x="3467100" y="3436144"/>
            <a:ext cx="3389710" cy="965597"/>
          </a:xfrm>
          <a:prstGeom prst="rect">
            <a:avLst/>
          </a:prstGeom>
        </p:spPr>
      </p:pic>
    </p:spTree>
    <p:extLst>
      <p:ext uri="{BB962C8B-B14F-4D97-AF65-F5344CB8AC3E}">
        <p14:creationId xmlns:p14="http://schemas.microsoft.com/office/powerpoint/2010/main" val="29892394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descr="Title 1::Title 1::Title 1::Title 1::Title 1::Title 1::"/>
          <p:cNvSpPr txBox="1">
            <a:spLocks/>
          </p:cNvSpPr>
          <p:nvPr/>
        </p:nvSpPr>
        <p:spPr bwMode="auto">
          <a:xfrm>
            <a:off x="187131" y="355972"/>
            <a:ext cx="6406481" cy="416123"/>
          </a:xfrm>
          <a:prstGeom prst="rect">
            <a:avLst/>
          </a:prstGeom>
          <a:noFill/>
          <a:ln>
            <a:noFill/>
          </a:ln>
        </p:spPr>
        <p:txBody>
          <a:bodyPr vert="horz" wrap="square" lIns="0" tIns="0" rIns="0" bIns="26325" numCol="1" rtlCol="0" anchor="b" anchorCtr="0" compatLnSpc="1">
            <a:prstTxWarp prst="textNoShape">
              <a:avLst/>
            </a:prstTxWarp>
            <a:noAutofit/>
          </a:bodyPr>
          <a:lstStyle>
            <a:lvl1pPr algn="l" defTabSz="457200" rtl="0" eaLnBrk="0" fontAlgn="base" hangingPunct="0">
              <a:spcBef>
                <a:spcPct val="0"/>
              </a:spcBef>
              <a:spcAft>
                <a:spcPct val="0"/>
              </a:spcAft>
              <a:defRPr lang="en-US" sz="2000" b="0" kern="1200">
                <a:solidFill>
                  <a:schemeClr val="accent1"/>
                </a:solidFill>
                <a:latin typeface="+mj-lt"/>
                <a:ea typeface="+mj-ea"/>
                <a:cs typeface="Franklin Gothic Medium" pitchFamily="34" charset="0"/>
              </a:defRPr>
            </a:lvl1pPr>
            <a:lvl2pPr algn="l" defTabSz="457200" rtl="0" eaLnBrk="0" fontAlgn="base" hangingPunct="0">
              <a:spcBef>
                <a:spcPct val="0"/>
              </a:spcBef>
              <a:spcAft>
                <a:spcPct val="0"/>
              </a:spcAft>
              <a:defRPr sz="2000" b="1">
                <a:solidFill>
                  <a:schemeClr val="accent1"/>
                </a:solidFill>
                <a:latin typeface="Franklin Gothic Medium" pitchFamily="34" charset="0"/>
              </a:defRPr>
            </a:lvl2pPr>
            <a:lvl3pPr algn="l" defTabSz="457200" rtl="0" eaLnBrk="0" fontAlgn="base" hangingPunct="0">
              <a:spcBef>
                <a:spcPct val="0"/>
              </a:spcBef>
              <a:spcAft>
                <a:spcPct val="0"/>
              </a:spcAft>
              <a:defRPr sz="2000" b="1">
                <a:solidFill>
                  <a:schemeClr val="accent1"/>
                </a:solidFill>
                <a:latin typeface="Franklin Gothic Medium" pitchFamily="34" charset="0"/>
              </a:defRPr>
            </a:lvl3pPr>
            <a:lvl4pPr algn="l" defTabSz="457200" rtl="0" eaLnBrk="0" fontAlgn="base" hangingPunct="0">
              <a:spcBef>
                <a:spcPct val="0"/>
              </a:spcBef>
              <a:spcAft>
                <a:spcPct val="0"/>
              </a:spcAft>
              <a:defRPr sz="2000" b="1">
                <a:solidFill>
                  <a:schemeClr val="accent1"/>
                </a:solidFill>
                <a:latin typeface="Franklin Gothic Medium" pitchFamily="34" charset="0"/>
              </a:defRPr>
            </a:lvl4pPr>
            <a:lvl5pPr algn="l" defTabSz="457200" rtl="0" eaLnBrk="0" fontAlgn="base" hangingPunct="0">
              <a:spcBef>
                <a:spcPct val="0"/>
              </a:spcBef>
              <a:spcAft>
                <a:spcPct val="0"/>
              </a:spcAft>
              <a:defRPr sz="2000" b="1">
                <a:solidFill>
                  <a:schemeClr val="accent1"/>
                </a:solidFill>
                <a:latin typeface="Franklin Gothic Medium" pitchFamily="34" charset="0"/>
              </a:defRPr>
            </a:lvl5pPr>
            <a:lvl6pPr marL="457200" algn="l" defTabSz="457200" rtl="0" fontAlgn="base">
              <a:spcBef>
                <a:spcPct val="0"/>
              </a:spcBef>
              <a:spcAft>
                <a:spcPct val="0"/>
              </a:spcAft>
              <a:defRPr sz="2000" b="1">
                <a:solidFill>
                  <a:schemeClr val="accent1"/>
                </a:solidFill>
                <a:latin typeface="Franklin Gothic Medium" pitchFamily="34" charset="0"/>
              </a:defRPr>
            </a:lvl6pPr>
            <a:lvl7pPr marL="914400" algn="l" defTabSz="457200" rtl="0" fontAlgn="base">
              <a:spcBef>
                <a:spcPct val="0"/>
              </a:spcBef>
              <a:spcAft>
                <a:spcPct val="0"/>
              </a:spcAft>
              <a:defRPr sz="2000" b="1">
                <a:solidFill>
                  <a:schemeClr val="accent1"/>
                </a:solidFill>
                <a:latin typeface="Franklin Gothic Medium" pitchFamily="34" charset="0"/>
              </a:defRPr>
            </a:lvl7pPr>
            <a:lvl8pPr marL="1371600" algn="l" defTabSz="457200" rtl="0" fontAlgn="base">
              <a:spcBef>
                <a:spcPct val="0"/>
              </a:spcBef>
              <a:spcAft>
                <a:spcPct val="0"/>
              </a:spcAft>
              <a:defRPr sz="2000" b="1">
                <a:solidFill>
                  <a:schemeClr val="accent1"/>
                </a:solidFill>
                <a:latin typeface="Franklin Gothic Medium" pitchFamily="34" charset="0"/>
              </a:defRPr>
            </a:lvl8pPr>
            <a:lvl9pPr marL="1828800" algn="l" defTabSz="457200" rtl="0" fontAlgn="base">
              <a:spcBef>
                <a:spcPct val="0"/>
              </a:spcBef>
              <a:spcAft>
                <a:spcPct val="0"/>
              </a:spcAft>
              <a:defRPr sz="2000" b="1">
                <a:solidFill>
                  <a:schemeClr val="accent1"/>
                </a:solidFill>
                <a:latin typeface="Franklin Gothic Medium" pitchFamily="34" charset="0"/>
              </a:defRPr>
            </a:lvl9pPr>
          </a:lstStyle>
          <a:p>
            <a:pPr eaLnBrk="1" hangingPunct="1"/>
            <a:r>
              <a:rPr lang="en-GB" altLang="en-US" sz="1500" spc="38" dirty="0">
                <a:solidFill>
                  <a:schemeClr val="tx1"/>
                </a:solidFill>
                <a:cs typeface="+mj-cs"/>
              </a:rPr>
              <a:t>3M EXPECTED RETURNS</a:t>
            </a:r>
            <a:endParaRPr lang="en-GB" altLang="en-US" sz="900" dirty="0">
              <a:solidFill>
                <a:srgbClr val="FF0000"/>
              </a:solidFill>
              <a:latin typeface="Franklin Gothic Book" pitchFamily="34" charset="0"/>
            </a:endParaRPr>
          </a:p>
        </p:txBody>
      </p:sp>
      <p:pic>
        <p:nvPicPr>
          <p:cNvPr id="4" name="Picture 3">
            <a:extLst>
              <a:ext uri="{FF2B5EF4-FFF2-40B4-BE49-F238E27FC236}">
                <a16:creationId xmlns:a16="http://schemas.microsoft.com/office/drawing/2014/main" id="{4F79203B-A8AA-70F4-0545-3E6440218FD5}"/>
              </a:ext>
            </a:extLst>
          </p:cNvPr>
          <p:cNvPicPr>
            <a:picLocks noChangeAspect="1"/>
          </p:cNvPicPr>
          <p:nvPr/>
        </p:nvPicPr>
        <p:blipFill>
          <a:blip r:embed="rId2"/>
          <a:stretch>
            <a:fillRect/>
          </a:stretch>
        </p:blipFill>
        <p:spPr>
          <a:xfrm>
            <a:off x="2858" y="1471613"/>
            <a:ext cx="6852285" cy="2200275"/>
          </a:xfrm>
          <a:prstGeom prst="rect">
            <a:avLst/>
          </a:prstGeom>
        </p:spPr>
      </p:pic>
      <p:sp>
        <p:nvSpPr>
          <p:cNvPr id="5" name="TextBox 4">
            <a:extLst>
              <a:ext uri="{FF2B5EF4-FFF2-40B4-BE49-F238E27FC236}">
                <a16:creationId xmlns:a16="http://schemas.microsoft.com/office/drawing/2014/main" id="{FB46A092-7A61-4DEE-B605-999F8355CF17}"/>
              </a:ext>
            </a:extLst>
          </p:cNvPr>
          <p:cNvSpPr txBox="1"/>
          <p:nvPr/>
        </p:nvSpPr>
        <p:spPr>
          <a:xfrm>
            <a:off x="161197" y="4181915"/>
            <a:ext cx="5817914" cy="300082"/>
          </a:xfrm>
          <a:prstGeom prst="rect">
            <a:avLst/>
          </a:prstGeom>
          <a:noFill/>
        </p:spPr>
        <p:txBody>
          <a:bodyPr wrap="square" rtlCol="0">
            <a:spAutoFit/>
          </a:bodyPr>
          <a:lstStyle/>
          <a:p>
            <a:r>
              <a:rPr lang="it-IT" sz="675" i="1" dirty="0" err="1"/>
              <a:t>Considering</a:t>
            </a:r>
            <a:r>
              <a:rPr lang="it-IT" sz="675" i="1" dirty="0"/>
              <a:t> </a:t>
            </a:r>
            <a:r>
              <a:rPr lang="it-IT" sz="675" i="1" dirty="0" err="1"/>
              <a:t>that</a:t>
            </a:r>
            <a:r>
              <a:rPr lang="it-IT" sz="675" i="1" dirty="0"/>
              <a:t> HY and IG </a:t>
            </a:r>
            <a:r>
              <a:rPr lang="it-IT" sz="675" i="1" dirty="0" err="1"/>
              <a:t>have</a:t>
            </a:r>
            <a:r>
              <a:rPr lang="it-IT" sz="675" i="1" dirty="0"/>
              <a:t> a </a:t>
            </a:r>
            <a:r>
              <a:rPr lang="it-IT" sz="675" i="1" dirty="0" err="1"/>
              <a:t>very</a:t>
            </a:r>
            <a:r>
              <a:rPr lang="it-IT" sz="675" i="1" dirty="0"/>
              <a:t> </a:t>
            </a:r>
            <a:r>
              <a:rPr lang="it-IT" sz="675" i="1" dirty="0" err="1"/>
              <a:t>similar</a:t>
            </a:r>
            <a:r>
              <a:rPr lang="it-IT" sz="675" i="1" dirty="0"/>
              <a:t> </a:t>
            </a:r>
            <a:r>
              <a:rPr lang="it-IT" sz="675" i="1" dirty="0" err="1"/>
              <a:t>expected</a:t>
            </a:r>
            <a:r>
              <a:rPr lang="it-IT" sz="675" i="1" dirty="0"/>
              <a:t> </a:t>
            </a:r>
            <a:r>
              <a:rPr lang="it-IT" sz="675" i="1" dirty="0" err="1"/>
              <a:t>return</a:t>
            </a:r>
            <a:r>
              <a:rPr lang="it-IT" sz="675" i="1" dirty="0"/>
              <a:t>, </a:t>
            </a:r>
            <a:r>
              <a:rPr lang="it-IT" sz="675" i="1" dirty="0" err="1"/>
              <a:t>higher</a:t>
            </a:r>
            <a:r>
              <a:rPr lang="it-IT" sz="675" i="1" dirty="0"/>
              <a:t> </a:t>
            </a:r>
            <a:r>
              <a:rPr lang="it-IT" sz="675" i="1" dirty="0" err="1"/>
              <a:t>than</a:t>
            </a:r>
            <a:r>
              <a:rPr lang="it-IT" sz="675" i="1" dirty="0"/>
              <a:t> EMBIG </a:t>
            </a:r>
            <a:r>
              <a:rPr lang="it-IT" sz="675" i="1" dirty="0" err="1"/>
              <a:t>aggregated</a:t>
            </a:r>
            <a:r>
              <a:rPr lang="it-IT" sz="675" i="1" dirty="0"/>
              <a:t> one, </a:t>
            </a:r>
            <a:r>
              <a:rPr lang="it-IT" sz="675" i="1" dirty="0" err="1"/>
              <a:t>suggests</a:t>
            </a:r>
            <a:r>
              <a:rPr lang="it-IT" sz="675" i="1" dirty="0"/>
              <a:t> a </a:t>
            </a:r>
            <a:r>
              <a:rPr lang="it-IT" sz="675" i="1" dirty="0" err="1"/>
              <a:t>potential</a:t>
            </a:r>
            <a:r>
              <a:rPr lang="it-IT" sz="675" i="1" dirty="0"/>
              <a:t> </a:t>
            </a:r>
            <a:r>
              <a:rPr lang="it-IT" sz="675" i="1" dirty="0" err="1"/>
              <a:t>upside</a:t>
            </a:r>
            <a:r>
              <a:rPr lang="it-IT" sz="675" i="1" dirty="0"/>
              <a:t> risk for the asset class. </a:t>
            </a:r>
          </a:p>
        </p:txBody>
      </p:sp>
    </p:spTree>
    <p:extLst>
      <p:ext uri="{BB962C8B-B14F-4D97-AF65-F5344CB8AC3E}">
        <p14:creationId xmlns:p14="http://schemas.microsoft.com/office/powerpoint/2010/main" val="3804045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descr="Title 1::Title 1::Title 1::Title 1::Title 1::Title 1::"/>
          <p:cNvSpPr txBox="1">
            <a:spLocks/>
          </p:cNvSpPr>
          <p:nvPr/>
        </p:nvSpPr>
        <p:spPr bwMode="auto">
          <a:xfrm>
            <a:off x="187131" y="355972"/>
            <a:ext cx="6406481" cy="416123"/>
          </a:xfrm>
          <a:prstGeom prst="rect">
            <a:avLst/>
          </a:prstGeom>
          <a:noFill/>
          <a:ln>
            <a:noFill/>
          </a:ln>
        </p:spPr>
        <p:txBody>
          <a:bodyPr vert="horz" wrap="square" lIns="0" tIns="0" rIns="0" bIns="26325" numCol="1" rtlCol="0" anchor="b" anchorCtr="0" compatLnSpc="1">
            <a:prstTxWarp prst="textNoShape">
              <a:avLst/>
            </a:prstTxWarp>
            <a:noAutofit/>
          </a:bodyPr>
          <a:lstStyle>
            <a:lvl1pPr algn="l" defTabSz="457200" rtl="0" eaLnBrk="0" fontAlgn="base" hangingPunct="0">
              <a:spcBef>
                <a:spcPct val="0"/>
              </a:spcBef>
              <a:spcAft>
                <a:spcPct val="0"/>
              </a:spcAft>
              <a:defRPr lang="en-US" sz="2000" b="0" kern="1200">
                <a:solidFill>
                  <a:schemeClr val="accent1"/>
                </a:solidFill>
                <a:latin typeface="+mj-lt"/>
                <a:ea typeface="+mj-ea"/>
                <a:cs typeface="Franklin Gothic Medium" pitchFamily="34" charset="0"/>
              </a:defRPr>
            </a:lvl1pPr>
            <a:lvl2pPr algn="l" defTabSz="457200" rtl="0" eaLnBrk="0" fontAlgn="base" hangingPunct="0">
              <a:spcBef>
                <a:spcPct val="0"/>
              </a:spcBef>
              <a:spcAft>
                <a:spcPct val="0"/>
              </a:spcAft>
              <a:defRPr sz="2000" b="1">
                <a:solidFill>
                  <a:schemeClr val="accent1"/>
                </a:solidFill>
                <a:latin typeface="Franklin Gothic Medium" pitchFamily="34" charset="0"/>
              </a:defRPr>
            </a:lvl2pPr>
            <a:lvl3pPr algn="l" defTabSz="457200" rtl="0" eaLnBrk="0" fontAlgn="base" hangingPunct="0">
              <a:spcBef>
                <a:spcPct val="0"/>
              </a:spcBef>
              <a:spcAft>
                <a:spcPct val="0"/>
              </a:spcAft>
              <a:defRPr sz="2000" b="1">
                <a:solidFill>
                  <a:schemeClr val="accent1"/>
                </a:solidFill>
                <a:latin typeface="Franklin Gothic Medium" pitchFamily="34" charset="0"/>
              </a:defRPr>
            </a:lvl3pPr>
            <a:lvl4pPr algn="l" defTabSz="457200" rtl="0" eaLnBrk="0" fontAlgn="base" hangingPunct="0">
              <a:spcBef>
                <a:spcPct val="0"/>
              </a:spcBef>
              <a:spcAft>
                <a:spcPct val="0"/>
              </a:spcAft>
              <a:defRPr sz="2000" b="1">
                <a:solidFill>
                  <a:schemeClr val="accent1"/>
                </a:solidFill>
                <a:latin typeface="Franklin Gothic Medium" pitchFamily="34" charset="0"/>
              </a:defRPr>
            </a:lvl4pPr>
            <a:lvl5pPr algn="l" defTabSz="457200" rtl="0" eaLnBrk="0" fontAlgn="base" hangingPunct="0">
              <a:spcBef>
                <a:spcPct val="0"/>
              </a:spcBef>
              <a:spcAft>
                <a:spcPct val="0"/>
              </a:spcAft>
              <a:defRPr sz="2000" b="1">
                <a:solidFill>
                  <a:schemeClr val="accent1"/>
                </a:solidFill>
                <a:latin typeface="Franklin Gothic Medium" pitchFamily="34" charset="0"/>
              </a:defRPr>
            </a:lvl5pPr>
            <a:lvl6pPr marL="457200" algn="l" defTabSz="457200" rtl="0" fontAlgn="base">
              <a:spcBef>
                <a:spcPct val="0"/>
              </a:spcBef>
              <a:spcAft>
                <a:spcPct val="0"/>
              </a:spcAft>
              <a:defRPr sz="2000" b="1">
                <a:solidFill>
                  <a:schemeClr val="accent1"/>
                </a:solidFill>
                <a:latin typeface="Franklin Gothic Medium" pitchFamily="34" charset="0"/>
              </a:defRPr>
            </a:lvl6pPr>
            <a:lvl7pPr marL="914400" algn="l" defTabSz="457200" rtl="0" fontAlgn="base">
              <a:spcBef>
                <a:spcPct val="0"/>
              </a:spcBef>
              <a:spcAft>
                <a:spcPct val="0"/>
              </a:spcAft>
              <a:defRPr sz="2000" b="1">
                <a:solidFill>
                  <a:schemeClr val="accent1"/>
                </a:solidFill>
                <a:latin typeface="Franklin Gothic Medium" pitchFamily="34" charset="0"/>
              </a:defRPr>
            </a:lvl7pPr>
            <a:lvl8pPr marL="1371600" algn="l" defTabSz="457200" rtl="0" fontAlgn="base">
              <a:spcBef>
                <a:spcPct val="0"/>
              </a:spcBef>
              <a:spcAft>
                <a:spcPct val="0"/>
              </a:spcAft>
              <a:defRPr sz="2000" b="1">
                <a:solidFill>
                  <a:schemeClr val="accent1"/>
                </a:solidFill>
                <a:latin typeface="Franklin Gothic Medium" pitchFamily="34" charset="0"/>
              </a:defRPr>
            </a:lvl8pPr>
            <a:lvl9pPr marL="1828800" algn="l" defTabSz="457200" rtl="0" fontAlgn="base">
              <a:spcBef>
                <a:spcPct val="0"/>
              </a:spcBef>
              <a:spcAft>
                <a:spcPct val="0"/>
              </a:spcAft>
              <a:defRPr sz="2000" b="1">
                <a:solidFill>
                  <a:schemeClr val="accent1"/>
                </a:solidFill>
                <a:latin typeface="Franklin Gothic Medium" pitchFamily="34" charset="0"/>
              </a:defRPr>
            </a:lvl9pPr>
          </a:lstStyle>
          <a:p>
            <a:pPr eaLnBrk="1" hangingPunct="1"/>
            <a:r>
              <a:rPr lang="en-GB" altLang="en-US" sz="1500" spc="38" dirty="0">
                <a:solidFill>
                  <a:schemeClr val="tx1"/>
                </a:solidFill>
                <a:cs typeface="+mj-cs"/>
              </a:rPr>
              <a:t>12M EXPECTED RETURNS</a:t>
            </a:r>
            <a:endParaRPr lang="en-GB" altLang="en-US" sz="900" dirty="0">
              <a:solidFill>
                <a:srgbClr val="FF0000"/>
              </a:solidFill>
              <a:latin typeface="Franklin Gothic Book" pitchFamily="34" charset="0"/>
            </a:endParaRPr>
          </a:p>
        </p:txBody>
      </p:sp>
      <p:pic>
        <p:nvPicPr>
          <p:cNvPr id="3" name="Picture 2">
            <a:extLst>
              <a:ext uri="{FF2B5EF4-FFF2-40B4-BE49-F238E27FC236}">
                <a16:creationId xmlns:a16="http://schemas.microsoft.com/office/drawing/2014/main" id="{8EF941C7-B750-5D14-5AEA-D167B01B3D8D}"/>
              </a:ext>
            </a:extLst>
          </p:cNvPr>
          <p:cNvPicPr>
            <a:picLocks noChangeAspect="1"/>
          </p:cNvPicPr>
          <p:nvPr/>
        </p:nvPicPr>
        <p:blipFill>
          <a:blip r:embed="rId2"/>
          <a:stretch>
            <a:fillRect/>
          </a:stretch>
        </p:blipFill>
        <p:spPr>
          <a:xfrm>
            <a:off x="17145" y="1471613"/>
            <a:ext cx="6823710" cy="2200275"/>
          </a:xfrm>
          <a:prstGeom prst="rect">
            <a:avLst/>
          </a:prstGeom>
        </p:spPr>
      </p:pic>
      <p:sp>
        <p:nvSpPr>
          <p:cNvPr id="2" name="TextBox 1">
            <a:extLst>
              <a:ext uri="{FF2B5EF4-FFF2-40B4-BE49-F238E27FC236}">
                <a16:creationId xmlns:a16="http://schemas.microsoft.com/office/drawing/2014/main" id="{FDF975C9-A530-486F-A033-444A3A1AF5B3}"/>
              </a:ext>
            </a:extLst>
          </p:cNvPr>
          <p:cNvSpPr txBox="1"/>
          <p:nvPr/>
        </p:nvSpPr>
        <p:spPr>
          <a:xfrm>
            <a:off x="161197" y="4181915"/>
            <a:ext cx="5817914" cy="300082"/>
          </a:xfrm>
          <a:prstGeom prst="rect">
            <a:avLst/>
          </a:prstGeom>
          <a:noFill/>
        </p:spPr>
        <p:txBody>
          <a:bodyPr wrap="square" rtlCol="0">
            <a:spAutoFit/>
          </a:bodyPr>
          <a:lstStyle/>
          <a:p>
            <a:r>
              <a:rPr lang="it-IT" sz="675" i="1" dirty="0" err="1"/>
              <a:t>Considering</a:t>
            </a:r>
            <a:r>
              <a:rPr lang="it-IT" sz="675" i="1" dirty="0"/>
              <a:t> </a:t>
            </a:r>
            <a:r>
              <a:rPr lang="it-IT" sz="675" i="1" dirty="0" err="1"/>
              <a:t>that</a:t>
            </a:r>
            <a:r>
              <a:rPr lang="it-IT" sz="675" i="1" dirty="0"/>
              <a:t> HY and IG </a:t>
            </a:r>
            <a:r>
              <a:rPr lang="it-IT" sz="675" i="1" dirty="0" err="1"/>
              <a:t>have</a:t>
            </a:r>
            <a:r>
              <a:rPr lang="it-IT" sz="675" i="1" dirty="0"/>
              <a:t> a </a:t>
            </a:r>
            <a:r>
              <a:rPr lang="it-IT" sz="675" i="1" dirty="0" err="1"/>
              <a:t>very</a:t>
            </a:r>
            <a:r>
              <a:rPr lang="it-IT" sz="675" i="1" dirty="0"/>
              <a:t> </a:t>
            </a:r>
            <a:r>
              <a:rPr lang="it-IT" sz="675" i="1" dirty="0" err="1"/>
              <a:t>similar</a:t>
            </a:r>
            <a:r>
              <a:rPr lang="it-IT" sz="675" i="1" dirty="0"/>
              <a:t> </a:t>
            </a:r>
            <a:r>
              <a:rPr lang="it-IT" sz="675" i="1" dirty="0" err="1"/>
              <a:t>expected</a:t>
            </a:r>
            <a:r>
              <a:rPr lang="it-IT" sz="675" i="1" dirty="0"/>
              <a:t> </a:t>
            </a:r>
            <a:r>
              <a:rPr lang="it-IT" sz="675" i="1" dirty="0" err="1"/>
              <a:t>return</a:t>
            </a:r>
            <a:r>
              <a:rPr lang="it-IT" sz="675" i="1" dirty="0"/>
              <a:t>, </a:t>
            </a:r>
            <a:r>
              <a:rPr lang="it-IT" sz="675" i="1" dirty="0" err="1"/>
              <a:t>higher</a:t>
            </a:r>
            <a:r>
              <a:rPr lang="it-IT" sz="675" i="1" dirty="0"/>
              <a:t> </a:t>
            </a:r>
            <a:r>
              <a:rPr lang="it-IT" sz="675" i="1" dirty="0" err="1"/>
              <a:t>than</a:t>
            </a:r>
            <a:r>
              <a:rPr lang="it-IT" sz="675" i="1" dirty="0"/>
              <a:t> EMBIG </a:t>
            </a:r>
            <a:r>
              <a:rPr lang="it-IT" sz="675" i="1" dirty="0" err="1"/>
              <a:t>aggregated</a:t>
            </a:r>
            <a:r>
              <a:rPr lang="it-IT" sz="675" i="1" dirty="0"/>
              <a:t> one, </a:t>
            </a:r>
            <a:r>
              <a:rPr lang="it-IT" sz="675" i="1" dirty="0" err="1"/>
              <a:t>suggests</a:t>
            </a:r>
            <a:r>
              <a:rPr lang="it-IT" sz="675" i="1" dirty="0"/>
              <a:t> a </a:t>
            </a:r>
            <a:r>
              <a:rPr lang="it-IT" sz="675" i="1" dirty="0" err="1"/>
              <a:t>potential</a:t>
            </a:r>
            <a:r>
              <a:rPr lang="it-IT" sz="675" i="1" dirty="0"/>
              <a:t> </a:t>
            </a:r>
            <a:r>
              <a:rPr lang="it-IT" sz="675" i="1" dirty="0" err="1"/>
              <a:t>upside</a:t>
            </a:r>
            <a:r>
              <a:rPr lang="it-IT" sz="675" i="1" dirty="0"/>
              <a:t> risk for the asset class. </a:t>
            </a:r>
          </a:p>
        </p:txBody>
      </p:sp>
    </p:spTree>
    <p:extLst>
      <p:ext uri="{BB962C8B-B14F-4D97-AF65-F5344CB8AC3E}">
        <p14:creationId xmlns:p14="http://schemas.microsoft.com/office/powerpoint/2010/main" val="2270369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76</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t>EM Equity</a:t>
            </a:r>
          </a:p>
          <a:p>
            <a:r>
              <a:rPr lang="en-US" sz="750" dirty="0"/>
              <a:t>EM Debt</a:t>
            </a:r>
          </a:p>
          <a:p>
            <a:r>
              <a:rPr lang="en-US" sz="750" dirty="0">
                <a:solidFill>
                  <a:srgbClr val="FF0000"/>
                </a:solidFill>
              </a:rPr>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3125519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186BCD-EE4F-09D0-7145-F5C84132E7D1}"/>
              </a:ext>
            </a:extLst>
          </p:cNvPr>
          <p:cNvSpPr>
            <a:spLocks noGrp="1"/>
          </p:cNvSpPr>
          <p:nvPr>
            <p:ph type="ctrTitle"/>
          </p:nvPr>
        </p:nvSpPr>
        <p:spPr/>
        <p:txBody>
          <a:bodyPr/>
          <a:lstStyle/>
          <a:p>
            <a:r>
              <a:rPr lang="en-GB" dirty="0"/>
              <a:t>Global FX</a:t>
            </a:r>
          </a:p>
        </p:txBody>
      </p:sp>
      <p:sp>
        <p:nvSpPr>
          <p:cNvPr id="9" name="Text Placeholder 8">
            <a:extLst>
              <a:ext uri="{FF2B5EF4-FFF2-40B4-BE49-F238E27FC236}">
                <a16:creationId xmlns:a16="http://schemas.microsoft.com/office/drawing/2014/main" id="{F21C1143-A264-6960-297E-87069AE334A8}"/>
              </a:ext>
            </a:extLst>
          </p:cNvPr>
          <p:cNvSpPr>
            <a:spLocks noGrp="1"/>
          </p:cNvSpPr>
          <p:nvPr>
            <p:ph type="body" sz="quarter" idx="12"/>
          </p:nvPr>
        </p:nvSpPr>
        <p:spPr/>
        <p:txBody>
          <a:body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8" name="Text Placeholder 7">
            <a:extLst>
              <a:ext uri="{FF2B5EF4-FFF2-40B4-BE49-F238E27FC236}">
                <a16:creationId xmlns:a16="http://schemas.microsoft.com/office/drawing/2014/main" id="{F04DA7EB-FC98-2E85-7AC5-6C76182D9997}"/>
              </a:ext>
            </a:extLst>
          </p:cNvPr>
          <p:cNvSpPr>
            <a:spLocks noGrp="1"/>
          </p:cNvSpPr>
          <p:nvPr>
            <p:ph type="body" sz="quarter" idx="11"/>
          </p:nvPr>
        </p:nvSpPr>
        <p:spPr/>
        <p:txBody>
          <a:bodyPr/>
          <a:lstStyle/>
          <a:p>
            <a:r>
              <a:rPr lang="en-GB" dirty="0"/>
              <a:t>May 2025</a:t>
            </a:r>
          </a:p>
        </p:txBody>
      </p:sp>
    </p:spTree>
    <p:extLst>
      <p:ext uri="{BB962C8B-B14F-4D97-AF65-F5344CB8AC3E}">
        <p14:creationId xmlns:p14="http://schemas.microsoft.com/office/powerpoint/2010/main" val="37835816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a:xfrm>
            <a:off x="359223" y="862119"/>
            <a:ext cx="6155878" cy="256465"/>
          </a:xfrm>
        </p:spPr>
        <p:txBody>
          <a:bodyPr>
            <a:normAutofit/>
          </a:bodyPr>
          <a:lstStyle/>
          <a:p>
            <a:r>
              <a:rPr lang="en-GB" dirty="0"/>
              <a:t>Global FX monthly update – May 2025</a:t>
            </a:r>
            <a:endParaRPr lang="en-GB" sz="900" b="0" dirty="0"/>
          </a:p>
        </p:txBody>
      </p:sp>
      <p:sp>
        <p:nvSpPr>
          <p:cNvPr id="12" name="TextBox 11"/>
          <p:cNvSpPr txBox="1"/>
          <p:nvPr/>
        </p:nvSpPr>
        <p:spPr>
          <a:xfrm>
            <a:off x="784728" y="1339972"/>
            <a:ext cx="5304865" cy="2730491"/>
          </a:xfrm>
          <a:prstGeom prst="rect">
            <a:avLst/>
          </a:prstGeom>
          <a:noFill/>
        </p:spPr>
        <p:txBody>
          <a:bodyPr wrap="square" rtlCol="0">
            <a:spAutoFit/>
          </a:bodyPr>
          <a:lstStyle/>
          <a:p>
            <a:pPr marL="160735" indent="-160735">
              <a:buFont typeface="Arial" panose="020B0604020202020204" pitchFamily="34" charset="0"/>
              <a:buChar char="•"/>
            </a:pPr>
            <a:r>
              <a:rPr lang="en-GB" sz="750" dirty="0"/>
              <a:t>The positive developments on trade and the recent surge in TWD hit the P&amp;L over last month. Despite the environment is getting complex, we stick with the barbell positioning we have in place.</a:t>
            </a:r>
          </a:p>
          <a:p>
            <a:endParaRPr lang="en-GB" sz="900" dirty="0"/>
          </a:p>
          <a:p>
            <a:pPr marL="160735" indent="-160735">
              <a:buFont typeface="Arial" panose="020B0604020202020204" pitchFamily="34" charset="0"/>
              <a:buChar char="•"/>
            </a:pPr>
            <a:r>
              <a:rPr lang="en-GB" sz="750" dirty="0"/>
              <a:t>Overall we are risk-on through EMFX (</a:t>
            </a:r>
            <a:r>
              <a:rPr lang="en-GB" sz="750" dirty="0" err="1"/>
              <a:t>Latam</a:t>
            </a:r>
            <a:r>
              <a:rPr lang="en-GB" sz="750" dirty="0"/>
              <a:t> over Asia should work best in positive sentiment windows) and are net-risk-off within G10 (both the JPY and the EUR now work best in negative sentiment windows). On the USD, we think the trend is structural: as said last month we are ready to add on weakness.</a:t>
            </a:r>
          </a:p>
          <a:p>
            <a:endParaRPr lang="en-GB" sz="900" dirty="0"/>
          </a:p>
          <a:p>
            <a:pPr marL="160735" indent="-160735">
              <a:buFont typeface="Arial" panose="020B0604020202020204" pitchFamily="34" charset="0"/>
              <a:buChar char="•"/>
            </a:pPr>
            <a:r>
              <a:rPr lang="en-GB" sz="1013" b="1" dirty="0">
                <a:solidFill>
                  <a:srgbClr val="FF0000"/>
                </a:solidFill>
              </a:rPr>
              <a:t>[G10] We are slightly short USD and keep the relative preference: OW JPY, NOK, AUD &amp; UW CHF.</a:t>
            </a:r>
          </a:p>
          <a:p>
            <a:endParaRPr lang="en-GB" sz="563" b="1" dirty="0"/>
          </a:p>
          <a:p>
            <a:pPr marL="675085" lvl="2" indent="-160735">
              <a:buFont typeface="Arial" panose="020B0604020202020204" pitchFamily="34" charset="0"/>
              <a:buChar char="•"/>
            </a:pPr>
            <a:r>
              <a:rPr lang="en-GB" sz="619" b="1" dirty="0"/>
              <a:t>We rebalance last month from a short EUR into a short USD. </a:t>
            </a:r>
            <a:r>
              <a:rPr lang="en-GB" sz="619" u="sng" dirty="0"/>
              <a:t>Any catch-up to relative rates will be to us opportunity to add. </a:t>
            </a:r>
          </a:p>
          <a:p>
            <a:pPr marL="675085" lvl="2" indent="-160735">
              <a:buFont typeface="Arial" panose="020B0604020202020204" pitchFamily="34" charset="0"/>
              <a:buChar char="•"/>
            </a:pPr>
            <a:r>
              <a:rPr lang="en-GB" sz="619" b="1" dirty="0"/>
              <a:t>We keep the long JPYCHF among long yielders. </a:t>
            </a:r>
            <a:r>
              <a:rPr lang="en-GB" sz="619" dirty="0"/>
              <a:t>1) JPY is the cheapest currency in G10, CHF is the most expensive; 2) JPY long-end is already above CHF, 3) we are in full Central Banks asynchrony here</a:t>
            </a:r>
          </a:p>
          <a:p>
            <a:pPr marL="675085" lvl="2" indent="-160735">
              <a:buFont typeface="Arial" panose="020B0604020202020204" pitchFamily="34" charset="0"/>
              <a:buChar char="•"/>
            </a:pPr>
            <a:r>
              <a:rPr lang="en-GB" sz="619" b="1" dirty="0"/>
              <a:t>No overload on cyclicals: AUD is relatively better placed.</a:t>
            </a:r>
            <a:r>
              <a:rPr lang="en-GB" sz="619" dirty="0"/>
              <a:t>. The recent surge in TWD is getting dislocated, forward implied carry is huge and the spot is also getting rich according to our EM research.</a:t>
            </a:r>
            <a:r>
              <a:rPr lang="en-GB" sz="619" u="sng" dirty="0"/>
              <a:t> </a:t>
            </a:r>
          </a:p>
          <a:p>
            <a:pPr marL="675085" lvl="2" indent="-160735">
              <a:buFont typeface="Arial" panose="020B0604020202020204" pitchFamily="34" charset="0"/>
              <a:buChar char="•"/>
            </a:pPr>
            <a:endParaRPr lang="it-IT" sz="281" dirty="0"/>
          </a:p>
          <a:p>
            <a:pPr lvl="3"/>
            <a:endParaRPr lang="en-GB" sz="281" dirty="0"/>
          </a:p>
          <a:p>
            <a:pPr marL="160735" indent="-160735">
              <a:buFont typeface="Arial" panose="020B0604020202020204" pitchFamily="34" charset="0"/>
              <a:buChar char="•"/>
            </a:pPr>
            <a:r>
              <a:rPr lang="en-GB" sz="1013" b="1" dirty="0">
                <a:solidFill>
                  <a:srgbClr val="FF0000"/>
                </a:solidFill>
              </a:rPr>
              <a:t>[EM] : </a:t>
            </a:r>
            <a:r>
              <a:rPr lang="en-GB" sz="1013" b="1" dirty="0" err="1">
                <a:solidFill>
                  <a:srgbClr val="FF0000"/>
                </a:solidFill>
              </a:rPr>
              <a:t>Latam</a:t>
            </a:r>
            <a:r>
              <a:rPr lang="en-GB" sz="1013" b="1" dirty="0">
                <a:solidFill>
                  <a:srgbClr val="FF0000"/>
                </a:solidFill>
              </a:rPr>
              <a:t> (BRL + MXN) FX vs Asia (CNH)</a:t>
            </a:r>
            <a:endParaRPr lang="en-GB" sz="619" b="1" dirty="0"/>
          </a:p>
          <a:p>
            <a:pPr marL="675085" lvl="2" indent="-160735">
              <a:buFont typeface="Arial" panose="020B0604020202020204" pitchFamily="34" charset="0"/>
              <a:buChar char="•"/>
            </a:pPr>
            <a:endParaRPr lang="en-GB" sz="619" dirty="0"/>
          </a:p>
          <a:p>
            <a:pPr marL="675085" lvl="2" indent="-160735">
              <a:buFont typeface="Arial" panose="020B0604020202020204" pitchFamily="34" charset="0"/>
              <a:buChar char="•"/>
            </a:pPr>
            <a:r>
              <a:rPr lang="en-GB" sz="619" dirty="0"/>
              <a:t>We remain slightly short EMFX</a:t>
            </a:r>
          </a:p>
          <a:p>
            <a:pPr marL="675085" lvl="2" indent="-160735">
              <a:buFont typeface="Arial" panose="020B0604020202020204" pitchFamily="34" charset="0"/>
              <a:buChar char="•"/>
            </a:pPr>
            <a:r>
              <a:rPr lang="en-GB" sz="619" dirty="0"/>
              <a:t>We increased BRL and added small exposure to MXN last month</a:t>
            </a:r>
          </a:p>
          <a:p>
            <a:pPr marL="675085" lvl="2" indent="-160735">
              <a:buFont typeface="Arial" panose="020B0604020202020204" pitchFamily="34" charset="0"/>
              <a:buChar char="•"/>
            </a:pPr>
            <a:r>
              <a:rPr lang="en-GB" sz="619" dirty="0"/>
              <a:t>Despite the mild short, we have a Beta &gt;1. </a:t>
            </a:r>
          </a:p>
          <a:p>
            <a:pPr lvl="2"/>
            <a:endParaRPr lang="en-GB" sz="619" b="1" dirty="0"/>
          </a:p>
          <a:p>
            <a:pPr lvl="2"/>
            <a:endParaRPr lang="en-GB" sz="619" b="1" dirty="0"/>
          </a:p>
          <a:p>
            <a:pPr lvl="2"/>
            <a:endParaRPr lang="en-GB" sz="619" b="1" dirty="0"/>
          </a:p>
        </p:txBody>
      </p:sp>
      <p:sp>
        <p:nvSpPr>
          <p:cNvPr id="13" name="Content Placeholder 3"/>
          <p:cNvSpPr txBox="1">
            <a:spLocks/>
          </p:cNvSpPr>
          <p:nvPr/>
        </p:nvSpPr>
        <p:spPr>
          <a:xfrm>
            <a:off x="3493918" y="4277021"/>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Global FX, data as of April 2025</a:t>
            </a:r>
          </a:p>
        </p:txBody>
      </p:sp>
      <p:sp>
        <p:nvSpPr>
          <p:cNvPr id="14" name="Slide Number Placeholder 3"/>
          <p:cNvSpPr>
            <a:spLocks noGrp="1"/>
          </p:cNvSpPr>
          <p:nvPr>
            <p:ph type="sldNum" sz="quarter" idx="12"/>
          </p:nvPr>
        </p:nvSpPr>
        <p:spPr>
          <a:xfrm>
            <a:off x="1161000" y="4287938"/>
            <a:ext cx="101251" cy="101250"/>
          </a:xfrm>
        </p:spPr>
        <p:txBody>
          <a:bodyPr/>
          <a:lstStyle/>
          <a:p>
            <a:fld id="{B6DA55B2-71C7-D142-9718-47F3DB26F441}" type="slidenum">
              <a:rPr lang="en-GB" smtClean="0"/>
              <a:t>78</a:t>
            </a:fld>
            <a:endParaRPr lang="en-GB"/>
          </a:p>
        </p:txBody>
      </p:sp>
      <p:sp>
        <p:nvSpPr>
          <p:cNvPr id="16"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1305405" y="4300115"/>
            <a:ext cx="2931860" cy="101250"/>
          </a:xfrm>
        </p:spPr>
        <p:txBody>
          <a:bodyPr/>
          <a:lstStyle/>
          <a:p>
            <a:r>
              <a:rPr lang="en-US" dirty="0"/>
              <a:t>Global FX, April Macro Strategy| Internal use only</a:t>
            </a:r>
            <a:endParaRPr lang="en-GB" dirty="0"/>
          </a:p>
        </p:txBody>
      </p:sp>
    </p:spTree>
    <p:extLst>
      <p:ext uri="{BB962C8B-B14F-4D97-AF65-F5344CB8AC3E}">
        <p14:creationId xmlns:p14="http://schemas.microsoft.com/office/powerpoint/2010/main" val="4071213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338093" y="869151"/>
            <a:ext cx="6017336" cy="278304"/>
          </a:xfrm>
        </p:spPr>
        <p:txBody>
          <a:bodyPr>
            <a:normAutofit/>
          </a:bodyPr>
          <a:lstStyle/>
          <a:p>
            <a:r>
              <a:rPr lang="en-GB" sz="1650" dirty="0"/>
              <a:t>The USD – main convictions for the month</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79</a:t>
            </a:fld>
            <a:endParaRPr lang="fr-FR" dirty="0"/>
          </a:p>
        </p:txBody>
      </p:sp>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
        <p:nvSpPr>
          <p:cNvPr id="3" name="Rectangle 2"/>
          <p:cNvSpPr/>
          <p:nvPr/>
        </p:nvSpPr>
        <p:spPr>
          <a:xfrm>
            <a:off x="338093" y="1159690"/>
            <a:ext cx="3408038" cy="3000821"/>
          </a:xfrm>
          <a:prstGeom prst="rect">
            <a:avLst/>
          </a:prstGeom>
        </p:spPr>
        <p:txBody>
          <a:bodyPr wrap="square">
            <a:spAutoFit/>
          </a:bodyPr>
          <a:lstStyle/>
          <a:p>
            <a:pPr marL="4763"/>
            <a:r>
              <a:rPr lang="en-GB" sz="675" b="1" u="sng" dirty="0">
                <a:solidFill>
                  <a:srgbClr val="00B0F0"/>
                </a:solidFill>
              </a:rPr>
              <a:t>The USD correlation structure has changed, there’s little precedents to look for and this can have several implications from here. </a:t>
            </a:r>
            <a:r>
              <a:rPr lang="en-GB" sz="675" dirty="0"/>
              <a:t>The USD is now positively correlated with equities and its correlation with US interest rates is now flat to negative. This to us means: </a:t>
            </a:r>
          </a:p>
          <a:p>
            <a:pPr marL="476251" lvl="1" indent="-128588">
              <a:buFont typeface="Arial" panose="020B0604020202020204" pitchFamily="34" charset="0"/>
              <a:buChar char="•"/>
            </a:pPr>
            <a:r>
              <a:rPr lang="en-GB" sz="675" dirty="0"/>
              <a:t>The USD lost portfolio construction characteristics and this per-se means lower demand than before</a:t>
            </a:r>
          </a:p>
          <a:p>
            <a:pPr marL="476251" lvl="1" indent="-128588">
              <a:buFont typeface="Arial" panose="020B0604020202020204" pitchFamily="34" charset="0"/>
              <a:buChar char="•"/>
            </a:pPr>
            <a:r>
              <a:rPr lang="en-GB" sz="675" dirty="0"/>
              <a:t>The best environment for the USD to sell-off goes in contrast with historical evidence (we set EURUSD @1.23 in a downside risk scenario and 1.10 for upside risk-scenario in 12M horizon. Baseline @1.17)</a:t>
            </a:r>
          </a:p>
          <a:p>
            <a:r>
              <a:rPr lang="en-GB" sz="675" b="1" u="sng" dirty="0">
                <a:solidFill>
                  <a:srgbClr val="00B0F0"/>
                </a:solidFill>
              </a:rPr>
              <a:t>Improving trade talks are boosting risk-sentiment and short-term translate into USD strength as per the point above. </a:t>
            </a:r>
            <a:r>
              <a:rPr lang="en-GB" sz="675" dirty="0"/>
              <a:t>This is also happening because of: </a:t>
            </a:r>
          </a:p>
          <a:p>
            <a:pPr marL="471488" lvl="1" indent="-128588">
              <a:buFont typeface="Arial" panose="020B0604020202020204" pitchFamily="34" charset="0"/>
              <a:buChar char="•"/>
            </a:pPr>
            <a:r>
              <a:rPr lang="en-GB" sz="675" dirty="0"/>
              <a:t>USD is diverging from rates differential</a:t>
            </a:r>
          </a:p>
          <a:p>
            <a:pPr marL="471488" lvl="1" indent="-128588">
              <a:buFont typeface="Arial" panose="020B0604020202020204" pitchFamily="34" charset="0"/>
              <a:buChar char="•"/>
            </a:pPr>
            <a:r>
              <a:rPr lang="en-GB" sz="675" dirty="0"/>
              <a:t>Consensus shifted rapidly short USD</a:t>
            </a:r>
          </a:p>
          <a:p>
            <a:pPr marL="471488" lvl="1" indent="-128588">
              <a:buFont typeface="Arial" panose="020B0604020202020204" pitchFamily="34" charset="0"/>
              <a:buChar char="•"/>
            </a:pPr>
            <a:r>
              <a:rPr lang="en-GB" sz="675" dirty="0"/>
              <a:t>Speculative and options positioning are short USD</a:t>
            </a:r>
            <a:endParaRPr lang="en-GB" sz="675" b="1" u="sng" dirty="0">
              <a:solidFill>
                <a:srgbClr val="00B0F0"/>
              </a:solidFill>
            </a:endParaRPr>
          </a:p>
          <a:p>
            <a:r>
              <a:rPr lang="en-GB" sz="675" b="1" u="sng" dirty="0">
                <a:solidFill>
                  <a:srgbClr val="00B0F0"/>
                </a:solidFill>
              </a:rPr>
              <a:t>If the sharp turn-around and the lack of visibility suggest to keep exposure low, we still see the USD bearish trend as the most likely.</a:t>
            </a:r>
          </a:p>
          <a:p>
            <a:pPr marL="471488" lvl="1" indent="-128588">
              <a:buFont typeface="Arial" panose="020B0604020202020204" pitchFamily="34" charset="0"/>
              <a:buChar char="•"/>
            </a:pPr>
            <a:r>
              <a:rPr lang="en-GB" sz="675" dirty="0"/>
              <a:t>The US rates advantage is not in line with growth differential (both data changes and data surprises are not showing a USD premium)</a:t>
            </a:r>
          </a:p>
          <a:p>
            <a:pPr marL="471488" lvl="1" indent="-128588">
              <a:buFont typeface="Arial" panose="020B0604020202020204" pitchFamily="34" charset="0"/>
              <a:buChar char="•"/>
            </a:pPr>
            <a:r>
              <a:rPr lang="en-GB" sz="675" dirty="0"/>
              <a:t>The Gold divergence with US real rates suggest the USD can undershoot rates differentials (as it happened in 2017-2018)</a:t>
            </a:r>
          </a:p>
          <a:p>
            <a:pPr marL="471488" lvl="1" indent="-128588">
              <a:buFont typeface="Arial" panose="020B0604020202020204" pitchFamily="34" charset="0"/>
              <a:buChar char="•"/>
            </a:pPr>
            <a:r>
              <a:rPr lang="en-GB" sz="675" dirty="0"/>
              <a:t>Steeper US curve is USD negative and lower tariffs should be less of a worry for inflation, thus the FED </a:t>
            </a:r>
          </a:p>
          <a:p>
            <a:pPr marL="471488" lvl="1" indent="-128588">
              <a:buFont typeface="Arial" panose="020B0604020202020204" pitchFamily="34" charset="0"/>
              <a:buChar char="•"/>
            </a:pPr>
            <a:r>
              <a:rPr lang="en-GB" sz="675" dirty="0"/>
              <a:t>The USD did not breach in April its fair valuation and real money have space to sell USDs</a:t>
            </a:r>
          </a:p>
          <a:p>
            <a:pPr marL="471488" lvl="1" indent="-128588">
              <a:buFont typeface="Arial" panose="020B0604020202020204" pitchFamily="34" charset="0"/>
              <a:buChar char="•"/>
            </a:pPr>
            <a:r>
              <a:rPr lang="en-GB" sz="675" dirty="0"/>
              <a:t>The more equities rebound the higher the more the asymmetry gets negative (the world will still see higher tariffs than before)</a:t>
            </a:r>
          </a:p>
          <a:p>
            <a:pPr marL="471488" lvl="1" indent="-128588">
              <a:buFont typeface="Arial" panose="020B0604020202020204" pitchFamily="34" charset="0"/>
              <a:buChar char="•"/>
            </a:pPr>
            <a:r>
              <a:rPr lang="en-GB" sz="675" dirty="0"/>
              <a:t>Lower tariffs cut downside for the </a:t>
            </a:r>
            <a:r>
              <a:rPr lang="en-GB" sz="675" dirty="0" err="1"/>
              <a:t>RoW</a:t>
            </a:r>
            <a:r>
              <a:rPr lang="en-GB" sz="675" dirty="0"/>
              <a:t> and will not redirect aggregate demand towards the US (given the lower trade-off)</a:t>
            </a:r>
          </a:p>
        </p:txBody>
      </p:sp>
      <p:sp>
        <p:nvSpPr>
          <p:cNvPr id="14" name="Espace réservé du contenu 2"/>
          <p:cNvSpPr txBox="1">
            <a:spLocks/>
          </p:cNvSpPr>
          <p:nvPr/>
        </p:nvSpPr>
        <p:spPr>
          <a:xfrm>
            <a:off x="3911126" y="2648560"/>
            <a:ext cx="2618225" cy="1393058"/>
          </a:xfrm>
          <a:prstGeom prst="rect">
            <a:avLst/>
          </a:prstGeom>
          <a:solidFill>
            <a:schemeClr val="bg1">
              <a:lumMod val="95000"/>
            </a:schemeClr>
          </a:solidFill>
        </p:spPr>
        <p:txBody>
          <a:bodyPr vert="horz" lIns="54000" tIns="54000" rIns="54000" bIns="54000" rtlCol="0">
            <a:normAutofit fontScale="70000" lnSpcReduction="20000"/>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rgbClr val="001C4B"/>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bg2">
                    <a:lumMod val="10000"/>
                  </a:schemeClr>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bg2">
                    <a:lumMod val="10000"/>
                  </a:schemeClr>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accent4"/>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GB" sz="1200" b="1" dirty="0">
                <a:solidFill>
                  <a:schemeClr val="accent3"/>
                </a:solidFill>
              </a:rPr>
              <a:t>Upside triggers (USD+)</a:t>
            </a:r>
          </a:p>
          <a:p>
            <a:pPr>
              <a:buClr>
                <a:schemeClr val="tx1"/>
              </a:buClr>
              <a:buFont typeface="Wingdings" panose="05000000000000000000" pitchFamily="2" charset="2"/>
              <a:buChar char="§"/>
            </a:pPr>
            <a:r>
              <a:rPr lang="en-GB" sz="900" dirty="0"/>
              <a:t>Renewed spikes in oil, boost in risk-sentiment and US rates moving higher</a:t>
            </a:r>
          </a:p>
          <a:p>
            <a:pPr>
              <a:buClr>
                <a:schemeClr val="tx1"/>
              </a:buClr>
              <a:buFont typeface="Wingdings" panose="05000000000000000000" pitchFamily="2" charset="2"/>
              <a:buChar char="§"/>
            </a:pPr>
            <a:r>
              <a:rPr lang="en-GB" sz="900" dirty="0"/>
              <a:t>USD funding lines breaking-up and leading to surge in USD demand</a:t>
            </a:r>
          </a:p>
          <a:p>
            <a:pPr>
              <a:buClr>
                <a:schemeClr val="tx1"/>
              </a:buClr>
              <a:buFont typeface="Wingdings" panose="05000000000000000000" pitchFamily="2" charset="2"/>
              <a:buChar char="§"/>
            </a:pPr>
            <a:r>
              <a:rPr lang="en-GB" sz="1050" b="1" dirty="0">
                <a:solidFill>
                  <a:schemeClr val="accent4"/>
                </a:solidFill>
              </a:rPr>
              <a:t>Downside risks (USD-)</a:t>
            </a:r>
          </a:p>
          <a:p>
            <a:pPr>
              <a:buClr>
                <a:schemeClr val="tx1"/>
              </a:buClr>
              <a:buFont typeface="Wingdings" panose="05000000000000000000" pitchFamily="2" charset="2"/>
              <a:buChar char="§"/>
            </a:pPr>
            <a:r>
              <a:rPr lang="en-GB" sz="900" dirty="0"/>
              <a:t>Faster correction in inflation with no recession and the FED cutting rates (Goldilocks for longer)</a:t>
            </a:r>
          </a:p>
          <a:p>
            <a:pPr>
              <a:buClr>
                <a:schemeClr val="tx1"/>
              </a:buClr>
              <a:buFont typeface="Wingdings" panose="05000000000000000000" pitchFamily="2" charset="2"/>
              <a:buChar char="§"/>
            </a:pPr>
            <a:r>
              <a:rPr lang="en-GB" sz="900" dirty="0"/>
              <a:t>US slowing down, with a reacceleration in sentiment in the </a:t>
            </a:r>
            <a:r>
              <a:rPr lang="en-GB" sz="900" dirty="0" err="1"/>
              <a:t>RoW</a:t>
            </a:r>
            <a:endParaRPr lang="en-GB" sz="900" dirty="0"/>
          </a:p>
          <a:p>
            <a:pPr>
              <a:buClr>
                <a:schemeClr val="tx1"/>
              </a:buClr>
              <a:buFont typeface="Wingdings" panose="05000000000000000000" pitchFamily="2" charset="2"/>
              <a:buChar char="§"/>
            </a:pPr>
            <a:r>
              <a:rPr lang="en-GB" sz="900" dirty="0"/>
              <a:t>Sharp deterioration in activity forcing the FED to cut aggressively</a:t>
            </a:r>
          </a:p>
        </p:txBody>
      </p:sp>
      <p:pic>
        <p:nvPicPr>
          <p:cNvPr id="2" name="Picture 1"/>
          <p:cNvPicPr>
            <a:picLocks noChangeAspect="1"/>
          </p:cNvPicPr>
          <p:nvPr/>
        </p:nvPicPr>
        <p:blipFill>
          <a:blip r:embed="rId2"/>
          <a:stretch>
            <a:fillRect/>
          </a:stretch>
        </p:blipFill>
        <p:spPr>
          <a:xfrm>
            <a:off x="3935901" y="1202672"/>
            <a:ext cx="2568675" cy="1428303"/>
          </a:xfrm>
          <a:prstGeom prst="rect">
            <a:avLst/>
          </a:prstGeom>
        </p:spPr>
      </p:pic>
    </p:spTree>
    <p:extLst>
      <p:ext uri="{BB962C8B-B14F-4D97-AF65-F5344CB8AC3E}">
        <p14:creationId xmlns:p14="http://schemas.microsoft.com/office/powerpoint/2010/main" val="1704868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9691" y="511063"/>
            <a:ext cx="5304611" cy="263582"/>
          </a:xfrm>
        </p:spPr>
        <p:txBody>
          <a:bodyPr>
            <a:normAutofit fontScale="90000"/>
          </a:bodyPr>
          <a:lstStyle/>
          <a:p>
            <a:r>
              <a:rPr lang="en-GB" dirty="0"/>
              <a:t>MSCI China (Long)</a:t>
            </a:r>
            <a:br>
              <a:rPr lang="en-GB" dirty="0"/>
            </a:br>
            <a:endParaRPr lang="en-IE" sz="900" b="0" u="sng" dirty="0"/>
          </a:p>
        </p:txBody>
      </p:sp>
      <p:sp>
        <p:nvSpPr>
          <p:cNvPr id="7" name="Rectangle 6"/>
          <p:cNvSpPr/>
          <p:nvPr/>
        </p:nvSpPr>
        <p:spPr>
          <a:xfrm>
            <a:off x="868980" y="2928090"/>
            <a:ext cx="661591" cy="33797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9114" indent="-49114" defTabSz="257175" fontAlgn="base">
              <a:lnSpc>
                <a:spcPts val="900"/>
              </a:lnSpc>
              <a:spcBef>
                <a:spcPct val="0"/>
              </a:spcBef>
              <a:spcAft>
                <a:spcPct val="0"/>
              </a:spcAft>
            </a:pPr>
            <a:r>
              <a:rPr lang="it-IT" sz="619" dirty="0">
                <a:solidFill>
                  <a:prstClr val="white"/>
                </a:solidFill>
              </a:rPr>
              <a:t>  ECONOMIC</a:t>
            </a:r>
          </a:p>
          <a:p>
            <a:pPr marL="49114" defTabSz="257175" fontAlgn="base">
              <a:lnSpc>
                <a:spcPts val="900"/>
              </a:lnSpc>
              <a:spcBef>
                <a:spcPct val="0"/>
              </a:spcBef>
              <a:spcAft>
                <a:spcPct val="0"/>
              </a:spcAft>
            </a:pPr>
            <a:r>
              <a:rPr lang="it-IT" sz="619" dirty="0">
                <a:solidFill>
                  <a:prstClr val="white"/>
                </a:solidFill>
              </a:rPr>
              <a:t>BACKDROP</a:t>
            </a:r>
            <a:endParaRPr lang="en-US" sz="619" dirty="0">
              <a:solidFill>
                <a:prstClr val="white"/>
              </a:solidFill>
            </a:endParaRPr>
          </a:p>
        </p:txBody>
      </p:sp>
      <p:sp>
        <p:nvSpPr>
          <p:cNvPr id="8" name="Rectangle 4"/>
          <p:cNvSpPr/>
          <p:nvPr/>
        </p:nvSpPr>
        <p:spPr>
          <a:xfrm>
            <a:off x="835168" y="4224647"/>
            <a:ext cx="718740" cy="36956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02692" defTabSz="257175" fontAlgn="base">
              <a:spcBef>
                <a:spcPct val="0"/>
              </a:spcBef>
              <a:spcAft>
                <a:spcPct val="0"/>
              </a:spcAft>
            </a:pPr>
            <a:r>
              <a:rPr lang="it-IT" sz="619" dirty="0">
                <a:solidFill>
                  <a:prstClr val="white"/>
                </a:solidFill>
              </a:rPr>
              <a:t>TECHNICAL</a:t>
            </a:r>
            <a:endParaRPr lang="en-US" sz="619" dirty="0">
              <a:solidFill>
                <a:prstClr val="white"/>
              </a:solidFill>
            </a:endParaRPr>
          </a:p>
        </p:txBody>
      </p:sp>
      <p:sp>
        <p:nvSpPr>
          <p:cNvPr id="9" name="Rettangolo 139"/>
          <p:cNvSpPr/>
          <p:nvPr/>
        </p:nvSpPr>
        <p:spPr>
          <a:xfrm>
            <a:off x="3653077" y="4232653"/>
            <a:ext cx="2056181" cy="369565"/>
          </a:xfrm>
          <a:prstGeom prst="rect">
            <a:avLst/>
          </a:prstGeom>
          <a:solidFill>
            <a:schemeClr val="tx2">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0" name="Rettangolo 138"/>
          <p:cNvSpPr/>
          <p:nvPr/>
        </p:nvSpPr>
        <p:spPr>
          <a:xfrm>
            <a:off x="3672945" y="3725678"/>
            <a:ext cx="2043736" cy="427435"/>
          </a:xfrm>
          <a:prstGeom prst="rect">
            <a:avLst/>
          </a:prstGeom>
          <a:solidFill>
            <a:schemeClr val="accent4">
              <a:lumMod val="20000"/>
              <a:lumOff val="8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1" name="Rettangolo 137"/>
          <p:cNvSpPr/>
          <p:nvPr/>
        </p:nvSpPr>
        <p:spPr>
          <a:xfrm>
            <a:off x="3672945" y="3312430"/>
            <a:ext cx="2050156" cy="380288"/>
          </a:xfrm>
          <a:prstGeom prst="rect">
            <a:avLst/>
          </a:prstGeom>
          <a:solidFill>
            <a:schemeClr val="accent3">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2" name="Rettangolo 99"/>
          <p:cNvSpPr/>
          <p:nvPr/>
        </p:nvSpPr>
        <p:spPr>
          <a:xfrm>
            <a:off x="425581" y="2634064"/>
            <a:ext cx="5406347" cy="22248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257175" fontAlgn="base">
              <a:spcBef>
                <a:spcPct val="0"/>
              </a:spcBef>
              <a:spcAft>
                <a:spcPct val="0"/>
              </a:spcAft>
            </a:pPr>
            <a:r>
              <a:rPr lang="en-US" sz="619" dirty="0">
                <a:solidFill>
                  <a:prstClr val="white"/>
                </a:solidFill>
              </a:rPr>
              <a:t>	  </a:t>
            </a:r>
          </a:p>
        </p:txBody>
      </p:sp>
      <p:sp>
        <p:nvSpPr>
          <p:cNvPr id="13" name="Rettangolo 136"/>
          <p:cNvSpPr/>
          <p:nvPr/>
        </p:nvSpPr>
        <p:spPr>
          <a:xfrm>
            <a:off x="3666919" y="2920124"/>
            <a:ext cx="2056181" cy="335850"/>
          </a:xfrm>
          <a:prstGeom prst="rect">
            <a:avLst/>
          </a:prstGeom>
          <a:solidFill>
            <a:schemeClr val="accent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4" name="Rettangolo 134"/>
          <p:cNvSpPr/>
          <p:nvPr/>
        </p:nvSpPr>
        <p:spPr>
          <a:xfrm>
            <a:off x="1512413" y="2924175"/>
            <a:ext cx="2160532" cy="3378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fontAlgn="base">
              <a:lnSpc>
                <a:spcPct val="107000"/>
              </a:lnSpc>
              <a:spcBef>
                <a:spcPct val="0"/>
              </a:spcBef>
              <a:spcAft>
                <a:spcPct val="0"/>
              </a:spcAft>
            </a:pPr>
            <a:r>
              <a:rPr lang="en-US" sz="450" dirty="0">
                <a:latin typeface="Segoe UI" panose="020B0502040204020203" pitchFamily="34" charset="0"/>
                <a:ea typeface="DengXian" panose="02010600030101010101" pitchFamily="2" charset="-122"/>
                <a:cs typeface="Times New Roman" panose="02020603050405020304" pitchFamily="18" charset="0"/>
              </a:rPr>
              <a:t>We expect China’s growth to remain on the downward trend, slowing from 4.8% this year to 4.1% in 2025, and 3.6% in 2026. The upcoming package could help ease the drag from dis-leveraging in the past few years, but unlikely to reverse the course of structural slowdown. </a:t>
            </a:r>
          </a:p>
        </p:txBody>
      </p:sp>
      <p:sp>
        <p:nvSpPr>
          <p:cNvPr id="15" name="Freccia a destra con strisce 135"/>
          <p:cNvSpPr/>
          <p:nvPr/>
        </p:nvSpPr>
        <p:spPr>
          <a:xfrm flipH="1">
            <a:off x="4637014" y="2917124"/>
            <a:ext cx="159590" cy="340361"/>
          </a:xfrm>
          <a:prstGeom prst="striped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16" name="Rettangolo 128"/>
          <p:cNvSpPr/>
          <p:nvPr/>
        </p:nvSpPr>
        <p:spPr>
          <a:xfrm>
            <a:off x="1553908" y="4229436"/>
            <a:ext cx="2099169" cy="37278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0"/>
              </a:spcBef>
              <a:spcAft>
                <a:spcPct val="0"/>
              </a:spcAft>
            </a:pPr>
            <a:r>
              <a:rPr lang="en-US" sz="450" dirty="0">
                <a:solidFill>
                  <a:schemeClr val="bg1"/>
                </a:solidFill>
              </a:rPr>
              <a:t>Still overall light </a:t>
            </a:r>
            <a:r>
              <a:rPr lang="en-US" sz="450" dirty="0" err="1">
                <a:solidFill>
                  <a:schemeClr val="bg1"/>
                </a:solidFill>
              </a:rPr>
              <a:t>institutonal</a:t>
            </a:r>
            <a:r>
              <a:rPr lang="en-US" sz="450" dirty="0">
                <a:solidFill>
                  <a:schemeClr val="bg1"/>
                </a:solidFill>
              </a:rPr>
              <a:t> investors </a:t>
            </a:r>
            <a:r>
              <a:rPr lang="en-US" sz="450" dirty="0" err="1">
                <a:solidFill>
                  <a:schemeClr val="bg1"/>
                </a:solidFill>
              </a:rPr>
              <a:t>positioning.Risk</a:t>
            </a:r>
            <a:r>
              <a:rPr lang="en-US" sz="450" dirty="0">
                <a:solidFill>
                  <a:schemeClr val="bg1"/>
                </a:solidFill>
              </a:rPr>
              <a:t> reward still good as flows were concentrated in the US over the last </a:t>
            </a:r>
            <a:r>
              <a:rPr lang="en-US" sz="450" dirty="0" err="1">
                <a:solidFill>
                  <a:schemeClr val="bg1"/>
                </a:solidFill>
              </a:rPr>
              <a:t>tweo</a:t>
            </a:r>
            <a:r>
              <a:rPr lang="en-US" sz="450" dirty="0">
                <a:solidFill>
                  <a:schemeClr val="bg1"/>
                </a:solidFill>
              </a:rPr>
              <a:t> years. Equally India benefited from China weakness over 23 and 24.</a:t>
            </a:r>
          </a:p>
        </p:txBody>
      </p:sp>
      <p:sp>
        <p:nvSpPr>
          <p:cNvPr id="18" name="Freccia a destra con strisce 129"/>
          <p:cNvSpPr/>
          <p:nvPr/>
        </p:nvSpPr>
        <p:spPr>
          <a:xfrm rot="10800000" flipH="1">
            <a:off x="4681166" y="4229436"/>
            <a:ext cx="50226" cy="348185"/>
          </a:xfrm>
          <a:prstGeom prst="striped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21" name="Freccia a destra con strisce 78"/>
          <p:cNvSpPr/>
          <p:nvPr/>
        </p:nvSpPr>
        <p:spPr>
          <a:xfrm rot="10800000" flipH="1">
            <a:off x="4681166" y="3279895"/>
            <a:ext cx="75392" cy="389317"/>
          </a:xfrm>
          <a:prstGeom prst="striped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22" name="Rectangle 4"/>
          <p:cNvSpPr/>
          <p:nvPr/>
        </p:nvSpPr>
        <p:spPr>
          <a:xfrm>
            <a:off x="863742" y="3312430"/>
            <a:ext cx="661591" cy="37921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49114" indent="-49114" defTabSz="257175" fontAlgn="base">
              <a:lnSpc>
                <a:spcPts val="900"/>
              </a:lnSpc>
              <a:spcBef>
                <a:spcPct val="0"/>
              </a:spcBef>
              <a:spcAft>
                <a:spcPct val="0"/>
              </a:spcAft>
            </a:pPr>
            <a:r>
              <a:rPr lang="it-IT" sz="619" dirty="0">
                <a:solidFill>
                  <a:prstClr val="white"/>
                </a:solidFill>
              </a:rPr>
              <a:t>   VALUATION</a:t>
            </a:r>
            <a:endParaRPr lang="en-US" sz="619" dirty="0">
              <a:solidFill>
                <a:prstClr val="white"/>
              </a:solidFill>
            </a:endParaRPr>
          </a:p>
        </p:txBody>
      </p:sp>
      <p:pic>
        <p:nvPicPr>
          <p:cNvPr id="23" name="Immagine 73"/>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48029" y="3328941"/>
            <a:ext cx="507006" cy="395577"/>
          </a:xfrm>
          <a:prstGeom prst="rect">
            <a:avLst/>
          </a:prstGeom>
        </p:spPr>
      </p:pic>
      <p:pic>
        <p:nvPicPr>
          <p:cNvPr id="24" name="Immagine 5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8785" y="2895308"/>
            <a:ext cx="506250" cy="395577"/>
          </a:xfrm>
          <a:prstGeom prst="rect">
            <a:avLst/>
          </a:prstGeom>
        </p:spPr>
      </p:pic>
      <p:sp>
        <p:nvSpPr>
          <p:cNvPr id="25" name="Freeform 29"/>
          <p:cNvSpPr>
            <a:spLocks noChangeAspect="1"/>
          </p:cNvSpPr>
          <p:nvPr/>
        </p:nvSpPr>
        <p:spPr bwMode="auto">
          <a:xfrm>
            <a:off x="457773" y="2943187"/>
            <a:ext cx="287518" cy="287518"/>
          </a:xfrm>
          <a:custGeom>
            <a:avLst/>
            <a:gdLst>
              <a:gd name="T0" fmla="*/ 174 w 175"/>
              <a:gd name="T1" fmla="*/ 75 h 175"/>
              <a:gd name="T2" fmla="*/ 160 w 175"/>
              <a:gd name="T3" fmla="*/ 40 h 175"/>
              <a:gd name="T4" fmla="*/ 142 w 175"/>
              <a:gd name="T5" fmla="*/ 87 h 175"/>
              <a:gd name="T6" fmla="*/ 111 w 175"/>
              <a:gd name="T7" fmla="*/ 54 h 175"/>
              <a:gd name="T8" fmla="*/ 134 w 175"/>
              <a:gd name="T9" fmla="*/ 87 h 175"/>
              <a:gd name="T10" fmla="*/ 143 w 175"/>
              <a:gd name="T11" fmla="*/ 87 h 175"/>
              <a:gd name="T12" fmla="*/ 150 w 175"/>
              <a:gd name="T13" fmla="*/ 148 h 175"/>
              <a:gd name="T14" fmla="*/ 143 w 175"/>
              <a:gd name="T15" fmla="*/ 87 h 175"/>
              <a:gd name="T16" fmla="*/ 91 w 175"/>
              <a:gd name="T17" fmla="*/ 0 h 175"/>
              <a:gd name="T18" fmla="*/ 128 w 175"/>
              <a:gd name="T19" fmla="*/ 42 h 175"/>
              <a:gd name="T20" fmla="*/ 143 w 175"/>
              <a:gd name="T21" fmla="*/ 87 h 175"/>
              <a:gd name="T22" fmla="*/ 46 w 175"/>
              <a:gd name="T23" fmla="*/ 164 h 175"/>
              <a:gd name="T24" fmla="*/ 143 w 175"/>
              <a:gd name="T25" fmla="*/ 87 h 175"/>
              <a:gd name="T26" fmla="*/ 91 w 175"/>
              <a:gd name="T27" fmla="*/ 127 h 175"/>
              <a:gd name="T28" fmla="*/ 133 w 175"/>
              <a:gd name="T29" fmla="*/ 114 h 175"/>
              <a:gd name="T30" fmla="*/ 91 w 175"/>
              <a:gd name="T31" fmla="*/ 175 h 175"/>
              <a:gd name="T32" fmla="*/ 122 w 175"/>
              <a:gd name="T33" fmla="*/ 156 h 175"/>
              <a:gd name="T34" fmla="*/ 91 w 175"/>
              <a:gd name="T35" fmla="*/ 135 h 175"/>
              <a:gd name="T36" fmla="*/ 155 w 175"/>
              <a:gd name="T37" fmla="*/ 33 h 175"/>
              <a:gd name="T38" fmla="*/ 132 w 175"/>
              <a:gd name="T39" fmla="*/ 12 h 175"/>
              <a:gd name="T40" fmla="*/ 137 w 175"/>
              <a:gd name="T41" fmla="*/ 39 h 175"/>
              <a:gd name="T42" fmla="*/ 51 w 175"/>
              <a:gd name="T43" fmla="*/ 8 h 175"/>
              <a:gd name="T44" fmla="*/ 26 w 175"/>
              <a:gd name="T45" fmla="*/ 26 h 175"/>
              <a:gd name="T46" fmla="*/ 43 w 175"/>
              <a:gd name="T47" fmla="*/ 23 h 175"/>
              <a:gd name="T48" fmla="*/ 59 w 175"/>
              <a:gd name="T49" fmla="*/ 170 h 175"/>
              <a:gd name="T50" fmla="*/ 83 w 175"/>
              <a:gd name="T51" fmla="*/ 135 h 175"/>
              <a:gd name="T52" fmla="*/ 52 w 175"/>
              <a:gd name="T53" fmla="*/ 155 h 175"/>
              <a:gd name="T54" fmla="*/ 139 w 175"/>
              <a:gd name="T55" fmla="*/ 134 h 175"/>
              <a:gd name="T56" fmla="*/ 169 w 175"/>
              <a:gd name="T57" fmla="*/ 119 h 175"/>
              <a:gd name="T58" fmla="*/ 143 w 175"/>
              <a:gd name="T59" fmla="*/ 96 h 175"/>
              <a:gd name="T60" fmla="*/ 143 w 175"/>
              <a:gd name="T61" fmla="*/ 87 h 175"/>
              <a:gd name="T62" fmla="*/ 9 w 175"/>
              <a:gd name="T63" fmla="*/ 50 h 175"/>
              <a:gd name="T64" fmla="*/ 0 w 175"/>
              <a:gd name="T65" fmla="*/ 87 h 175"/>
              <a:gd name="T66" fmla="*/ 36 w 175"/>
              <a:gd name="T67" fmla="*/ 48 h 175"/>
              <a:gd name="T68" fmla="*/ 0 w 175"/>
              <a:gd name="T69" fmla="*/ 96 h 175"/>
              <a:gd name="T70" fmla="*/ 11 w 175"/>
              <a:gd name="T71" fmla="*/ 130 h 175"/>
              <a:gd name="T72" fmla="*/ 32 w 175"/>
              <a:gd name="T73" fmla="*/ 116 h 175"/>
              <a:gd name="T74" fmla="*/ 44 w 175"/>
              <a:gd name="T75" fmla="*/ 132 h 175"/>
              <a:gd name="T76" fmla="*/ 83 w 175"/>
              <a:gd name="T77" fmla="*/ 96 h 175"/>
              <a:gd name="T78" fmla="*/ 44 w 175"/>
              <a:gd name="T79" fmla="*/ 132 h 175"/>
              <a:gd name="T80" fmla="*/ 83 w 175"/>
              <a:gd name="T81" fmla="*/ 87 h 175"/>
              <a:gd name="T82" fmla="*/ 44 w 175"/>
              <a:gd name="T83" fmla="*/ 50 h 175"/>
              <a:gd name="T84" fmla="*/ 143 w 175"/>
              <a:gd name="T85" fmla="*/ 87 h 175"/>
              <a:gd name="T86" fmla="*/ 83 w 175"/>
              <a:gd name="T87" fmla="*/ 47 h 175"/>
              <a:gd name="T88" fmla="*/ 64 w 175"/>
              <a:gd name="T89" fmla="*/ 3 h 175"/>
              <a:gd name="T90" fmla="*/ 143 w 175"/>
              <a:gd name="T91" fmla="*/ 8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5" h="175">
                <a:moveTo>
                  <a:pt x="143" y="87"/>
                </a:moveTo>
                <a:lnTo>
                  <a:pt x="175" y="87"/>
                </a:lnTo>
                <a:lnTo>
                  <a:pt x="174" y="75"/>
                </a:lnTo>
                <a:lnTo>
                  <a:pt x="171" y="63"/>
                </a:lnTo>
                <a:lnTo>
                  <a:pt x="166" y="50"/>
                </a:lnTo>
                <a:lnTo>
                  <a:pt x="160" y="40"/>
                </a:lnTo>
                <a:lnTo>
                  <a:pt x="138" y="48"/>
                </a:lnTo>
                <a:lnTo>
                  <a:pt x="142" y="68"/>
                </a:lnTo>
                <a:lnTo>
                  <a:pt x="142" y="87"/>
                </a:lnTo>
                <a:lnTo>
                  <a:pt x="143" y="87"/>
                </a:lnTo>
                <a:lnTo>
                  <a:pt x="129" y="50"/>
                </a:lnTo>
                <a:lnTo>
                  <a:pt x="111" y="54"/>
                </a:lnTo>
                <a:lnTo>
                  <a:pt x="91" y="55"/>
                </a:lnTo>
                <a:lnTo>
                  <a:pt x="91" y="87"/>
                </a:lnTo>
                <a:lnTo>
                  <a:pt x="134" y="87"/>
                </a:lnTo>
                <a:lnTo>
                  <a:pt x="133" y="69"/>
                </a:lnTo>
                <a:lnTo>
                  <a:pt x="129" y="50"/>
                </a:lnTo>
                <a:lnTo>
                  <a:pt x="143" y="87"/>
                </a:lnTo>
                <a:lnTo>
                  <a:pt x="128" y="165"/>
                </a:lnTo>
                <a:lnTo>
                  <a:pt x="141" y="156"/>
                </a:lnTo>
                <a:lnTo>
                  <a:pt x="150" y="148"/>
                </a:lnTo>
                <a:lnTo>
                  <a:pt x="137" y="143"/>
                </a:lnTo>
                <a:lnTo>
                  <a:pt x="128" y="165"/>
                </a:lnTo>
                <a:lnTo>
                  <a:pt x="143" y="87"/>
                </a:lnTo>
                <a:lnTo>
                  <a:pt x="110" y="3"/>
                </a:lnTo>
                <a:lnTo>
                  <a:pt x="101" y="1"/>
                </a:lnTo>
                <a:lnTo>
                  <a:pt x="91" y="0"/>
                </a:lnTo>
                <a:lnTo>
                  <a:pt x="91" y="47"/>
                </a:lnTo>
                <a:lnTo>
                  <a:pt x="110" y="44"/>
                </a:lnTo>
                <a:lnTo>
                  <a:pt x="128" y="42"/>
                </a:lnTo>
                <a:lnTo>
                  <a:pt x="120" y="21"/>
                </a:lnTo>
                <a:lnTo>
                  <a:pt x="110" y="3"/>
                </a:lnTo>
                <a:lnTo>
                  <a:pt x="143" y="87"/>
                </a:lnTo>
                <a:lnTo>
                  <a:pt x="23" y="148"/>
                </a:lnTo>
                <a:lnTo>
                  <a:pt x="33" y="156"/>
                </a:lnTo>
                <a:lnTo>
                  <a:pt x="46" y="164"/>
                </a:lnTo>
                <a:lnTo>
                  <a:pt x="37" y="143"/>
                </a:lnTo>
                <a:lnTo>
                  <a:pt x="23" y="148"/>
                </a:lnTo>
                <a:lnTo>
                  <a:pt x="143" y="87"/>
                </a:lnTo>
                <a:lnTo>
                  <a:pt x="134" y="96"/>
                </a:lnTo>
                <a:lnTo>
                  <a:pt x="91" y="96"/>
                </a:lnTo>
                <a:lnTo>
                  <a:pt x="91" y="127"/>
                </a:lnTo>
                <a:lnTo>
                  <a:pt x="111" y="128"/>
                </a:lnTo>
                <a:lnTo>
                  <a:pt x="129" y="132"/>
                </a:lnTo>
                <a:lnTo>
                  <a:pt x="133" y="114"/>
                </a:lnTo>
                <a:lnTo>
                  <a:pt x="134" y="96"/>
                </a:lnTo>
                <a:lnTo>
                  <a:pt x="143" y="87"/>
                </a:lnTo>
                <a:lnTo>
                  <a:pt x="91" y="175"/>
                </a:lnTo>
                <a:lnTo>
                  <a:pt x="104" y="174"/>
                </a:lnTo>
                <a:lnTo>
                  <a:pt x="115" y="170"/>
                </a:lnTo>
                <a:lnTo>
                  <a:pt x="122" y="156"/>
                </a:lnTo>
                <a:lnTo>
                  <a:pt x="128" y="140"/>
                </a:lnTo>
                <a:lnTo>
                  <a:pt x="110" y="137"/>
                </a:lnTo>
                <a:lnTo>
                  <a:pt x="91" y="135"/>
                </a:lnTo>
                <a:lnTo>
                  <a:pt x="91" y="175"/>
                </a:lnTo>
                <a:lnTo>
                  <a:pt x="143" y="87"/>
                </a:lnTo>
                <a:lnTo>
                  <a:pt x="155" y="33"/>
                </a:lnTo>
                <a:lnTo>
                  <a:pt x="148" y="26"/>
                </a:lnTo>
                <a:lnTo>
                  <a:pt x="141" y="18"/>
                </a:lnTo>
                <a:lnTo>
                  <a:pt x="132" y="12"/>
                </a:lnTo>
                <a:lnTo>
                  <a:pt x="123" y="8"/>
                </a:lnTo>
                <a:lnTo>
                  <a:pt x="131" y="23"/>
                </a:lnTo>
                <a:lnTo>
                  <a:pt x="137" y="39"/>
                </a:lnTo>
                <a:lnTo>
                  <a:pt x="155" y="33"/>
                </a:lnTo>
                <a:lnTo>
                  <a:pt x="143" y="87"/>
                </a:lnTo>
                <a:lnTo>
                  <a:pt x="51" y="8"/>
                </a:lnTo>
                <a:lnTo>
                  <a:pt x="42" y="13"/>
                </a:lnTo>
                <a:lnTo>
                  <a:pt x="33" y="18"/>
                </a:lnTo>
                <a:lnTo>
                  <a:pt x="26" y="26"/>
                </a:lnTo>
                <a:lnTo>
                  <a:pt x="20" y="32"/>
                </a:lnTo>
                <a:lnTo>
                  <a:pt x="38" y="39"/>
                </a:lnTo>
                <a:lnTo>
                  <a:pt x="43" y="23"/>
                </a:lnTo>
                <a:lnTo>
                  <a:pt x="51" y="8"/>
                </a:lnTo>
                <a:lnTo>
                  <a:pt x="143" y="87"/>
                </a:lnTo>
                <a:lnTo>
                  <a:pt x="59" y="170"/>
                </a:lnTo>
                <a:lnTo>
                  <a:pt x="70" y="174"/>
                </a:lnTo>
                <a:lnTo>
                  <a:pt x="83" y="175"/>
                </a:lnTo>
                <a:lnTo>
                  <a:pt x="83" y="135"/>
                </a:lnTo>
                <a:lnTo>
                  <a:pt x="64" y="137"/>
                </a:lnTo>
                <a:lnTo>
                  <a:pt x="47" y="140"/>
                </a:lnTo>
                <a:lnTo>
                  <a:pt x="52" y="155"/>
                </a:lnTo>
                <a:lnTo>
                  <a:pt x="59" y="170"/>
                </a:lnTo>
                <a:lnTo>
                  <a:pt x="143" y="87"/>
                </a:lnTo>
                <a:lnTo>
                  <a:pt x="139" y="134"/>
                </a:lnTo>
                <a:lnTo>
                  <a:pt x="157" y="140"/>
                </a:lnTo>
                <a:lnTo>
                  <a:pt x="164" y="130"/>
                </a:lnTo>
                <a:lnTo>
                  <a:pt x="169" y="119"/>
                </a:lnTo>
                <a:lnTo>
                  <a:pt x="173" y="108"/>
                </a:lnTo>
                <a:lnTo>
                  <a:pt x="174" y="96"/>
                </a:lnTo>
                <a:lnTo>
                  <a:pt x="143" y="96"/>
                </a:lnTo>
                <a:lnTo>
                  <a:pt x="142" y="116"/>
                </a:lnTo>
                <a:lnTo>
                  <a:pt x="139" y="134"/>
                </a:lnTo>
                <a:lnTo>
                  <a:pt x="143" y="87"/>
                </a:lnTo>
                <a:lnTo>
                  <a:pt x="36" y="48"/>
                </a:lnTo>
                <a:lnTo>
                  <a:pt x="14" y="39"/>
                </a:lnTo>
                <a:lnTo>
                  <a:pt x="9" y="50"/>
                </a:lnTo>
                <a:lnTo>
                  <a:pt x="4" y="63"/>
                </a:lnTo>
                <a:lnTo>
                  <a:pt x="1" y="74"/>
                </a:lnTo>
                <a:lnTo>
                  <a:pt x="0" y="87"/>
                </a:lnTo>
                <a:lnTo>
                  <a:pt x="31" y="87"/>
                </a:lnTo>
                <a:lnTo>
                  <a:pt x="32" y="68"/>
                </a:lnTo>
                <a:lnTo>
                  <a:pt x="36" y="48"/>
                </a:lnTo>
                <a:lnTo>
                  <a:pt x="143" y="87"/>
                </a:lnTo>
                <a:lnTo>
                  <a:pt x="31" y="96"/>
                </a:lnTo>
                <a:lnTo>
                  <a:pt x="0" y="96"/>
                </a:lnTo>
                <a:lnTo>
                  <a:pt x="2" y="108"/>
                </a:lnTo>
                <a:lnTo>
                  <a:pt x="6" y="119"/>
                </a:lnTo>
                <a:lnTo>
                  <a:pt x="11" y="130"/>
                </a:lnTo>
                <a:lnTo>
                  <a:pt x="17" y="140"/>
                </a:lnTo>
                <a:lnTo>
                  <a:pt x="36" y="134"/>
                </a:lnTo>
                <a:lnTo>
                  <a:pt x="32" y="116"/>
                </a:lnTo>
                <a:lnTo>
                  <a:pt x="31" y="96"/>
                </a:lnTo>
                <a:lnTo>
                  <a:pt x="143" y="87"/>
                </a:lnTo>
                <a:lnTo>
                  <a:pt x="44" y="132"/>
                </a:lnTo>
                <a:lnTo>
                  <a:pt x="63" y="128"/>
                </a:lnTo>
                <a:lnTo>
                  <a:pt x="83" y="127"/>
                </a:lnTo>
                <a:lnTo>
                  <a:pt x="83" y="96"/>
                </a:lnTo>
                <a:lnTo>
                  <a:pt x="39" y="96"/>
                </a:lnTo>
                <a:lnTo>
                  <a:pt x="41" y="114"/>
                </a:lnTo>
                <a:lnTo>
                  <a:pt x="44" y="132"/>
                </a:lnTo>
                <a:lnTo>
                  <a:pt x="143" y="87"/>
                </a:lnTo>
                <a:lnTo>
                  <a:pt x="39" y="87"/>
                </a:lnTo>
                <a:lnTo>
                  <a:pt x="83" y="87"/>
                </a:lnTo>
                <a:lnTo>
                  <a:pt x="83" y="55"/>
                </a:lnTo>
                <a:lnTo>
                  <a:pt x="63" y="54"/>
                </a:lnTo>
                <a:lnTo>
                  <a:pt x="44" y="50"/>
                </a:lnTo>
                <a:lnTo>
                  <a:pt x="41" y="68"/>
                </a:lnTo>
                <a:lnTo>
                  <a:pt x="39" y="87"/>
                </a:lnTo>
                <a:lnTo>
                  <a:pt x="143" y="87"/>
                </a:lnTo>
                <a:lnTo>
                  <a:pt x="47" y="42"/>
                </a:lnTo>
                <a:lnTo>
                  <a:pt x="64" y="44"/>
                </a:lnTo>
                <a:lnTo>
                  <a:pt x="83" y="47"/>
                </a:lnTo>
                <a:lnTo>
                  <a:pt x="83" y="0"/>
                </a:lnTo>
                <a:lnTo>
                  <a:pt x="73" y="1"/>
                </a:lnTo>
                <a:lnTo>
                  <a:pt x="64" y="3"/>
                </a:lnTo>
                <a:lnTo>
                  <a:pt x="54" y="21"/>
                </a:lnTo>
                <a:lnTo>
                  <a:pt x="47" y="42"/>
                </a:lnTo>
                <a:lnTo>
                  <a:pt x="143" y="87"/>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nvGrpSpPr>
          <p:cNvPr id="26" name="Gruppo 74"/>
          <p:cNvGrpSpPr/>
          <p:nvPr/>
        </p:nvGrpSpPr>
        <p:grpSpPr>
          <a:xfrm>
            <a:off x="535769" y="3358444"/>
            <a:ext cx="160388" cy="310769"/>
            <a:chOff x="434384" y="3552735"/>
            <a:chExt cx="291926" cy="432000"/>
          </a:xfrm>
        </p:grpSpPr>
        <p:sp>
          <p:nvSpPr>
            <p:cNvPr id="27" name="Rectangle 19"/>
            <p:cNvSpPr>
              <a:spLocks noChangeArrowheads="1"/>
            </p:cNvSpPr>
            <p:nvPr/>
          </p:nvSpPr>
          <p:spPr bwMode="auto">
            <a:xfrm>
              <a:off x="434384" y="3565167"/>
              <a:ext cx="291926" cy="407137"/>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28" name="Rectangle 20"/>
            <p:cNvSpPr>
              <a:spLocks noChangeArrowheads="1"/>
            </p:cNvSpPr>
            <p:nvPr/>
          </p:nvSpPr>
          <p:spPr bwMode="auto">
            <a:xfrm>
              <a:off x="492769" y="3972303"/>
              <a:ext cx="172375" cy="12432"/>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29" name="Rectangle 21"/>
            <p:cNvSpPr>
              <a:spLocks noChangeArrowheads="1"/>
            </p:cNvSpPr>
            <p:nvPr/>
          </p:nvSpPr>
          <p:spPr bwMode="auto">
            <a:xfrm>
              <a:off x="492769" y="3552735"/>
              <a:ext cx="172375" cy="12432"/>
            </a:xfrm>
            <a:prstGeom prst="rect">
              <a:avLst/>
            </a:pr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0" name="Freeform 22"/>
            <p:cNvSpPr>
              <a:spLocks/>
            </p:cNvSpPr>
            <p:nvPr/>
          </p:nvSpPr>
          <p:spPr bwMode="auto">
            <a:xfrm>
              <a:off x="531693" y="3810692"/>
              <a:ext cx="94528" cy="114993"/>
            </a:xfrm>
            <a:custGeom>
              <a:avLst/>
              <a:gdLst>
                <a:gd name="T0" fmla="*/ 160 w 272"/>
                <a:gd name="T1" fmla="*/ 0 h 296"/>
                <a:gd name="T2" fmla="*/ 160 w 272"/>
                <a:gd name="T3" fmla="*/ 128 h 296"/>
                <a:gd name="T4" fmla="*/ 272 w 272"/>
                <a:gd name="T5" fmla="*/ 128 h 296"/>
                <a:gd name="T6" fmla="*/ 272 w 272"/>
                <a:gd name="T7" fmla="*/ 176 h 296"/>
                <a:gd name="T8" fmla="*/ 160 w 272"/>
                <a:gd name="T9" fmla="*/ 176 h 296"/>
                <a:gd name="T10" fmla="*/ 160 w 272"/>
                <a:gd name="T11" fmla="*/ 296 h 296"/>
                <a:gd name="T12" fmla="*/ 112 w 272"/>
                <a:gd name="T13" fmla="*/ 296 h 296"/>
                <a:gd name="T14" fmla="*/ 112 w 272"/>
                <a:gd name="T15" fmla="*/ 176 h 296"/>
                <a:gd name="T16" fmla="*/ 0 w 272"/>
                <a:gd name="T17" fmla="*/ 176 h 296"/>
                <a:gd name="T18" fmla="*/ 0 w 272"/>
                <a:gd name="T19" fmla="*/ 128 h 296"/>
                <a:gd name="T20" fmla="*/ 112 w 272"/>
                <a:gd name="T21" fmla="*/ 128 h 296"/>
                <a:gd name="T22" fmla="*/ 112 w 272"/>
                <a:gd name="T23" fmla="*/ 0 h 296"/>
                <a:gd name="T24" fmla="*/ 160 w 272"/>
                <a:gd name="T2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96">
                  <a:moveTo>
                    <a:pt x="160" y="0"/>
                  </a:moveTo>
                  <a:lnTo>
                    <a:pt x="160" y="128"/>
                  </a:lnTo>
                  <a:lnTo>
                    <a:pt x="272" y="128"/>
                  </a:lnTo>
                  <a:lnTo>
                    <a:pt x="272" y="176"/>
                  </a:lnTo>
                  <a:lnTo>
                    <a:pt x="160" y="176"/>
                  </a:lnTo>
                  <a:lnTo>
                    <a:pt x="160" y="296"/>
                  </a:lnTo>
                  <a:lnTo>
                    <a:pt x="112" y="296"/>
                  </a:lnTo>
                  <a:lnTo>
                    <a:pt x="112" y="176"/>
                  </a:lnTo>
                  <a:lnTo>
                    <a:pt x="0" y="176"/>
                  </a:lnTo>
                  <a:lnTo>
                    <a:pt x="0" y="128"/>
                  </a:lnTo>
                  <a:lnTo>
                    <a:pt x="112" y="128"/>
                  </a:lnTo>
                  <a:lnTo>
                    <a:pt x="112" y="0"/>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1" name="Rectangle 23"/>
            <p:cNvSpPr>
              <a:spLocks noChangeArrowheads="1"/>
            </p:cNvSpPr>
            <p:nvPr/>
          </p:nvSpPr>
          <p:spPr bwMode="auto">
            <a:xfrm>
              <a:off x="515011" y="3618001"/>
              <a:ext cx="127891" cy="34187"/>
            </a:xfrm>
            <a:prstGeom prst="rect">
              <a:avLst/>
            </a:prstGeom>
            <a:solidFill>
              <a:srgbClr val="000000"/>
            </a:solidFill>
            <a:ln w="9525">
              <a:solidFill>
                <a:srgbClr val="000000"/>
              </a:solidFill>
              <a:miter lim="800000"/>
              <a:headEnd/>
              <a:tailEnd/>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2" name="Rectangle 24"/>
            <p:cNvSpPr>
              <a:spLocks noChangeArrowheads="1"/>
            </p:cNvSpPr>
            <p:nvPr/>
          </p:nvSpPr>
          <p:spPr bwMode="auto">
            <a:xfrm>
              <a:off x="434384" y="3764073"/>
              <a:ext cx="291926" cy="6216"/>
            </a:xfrm>
            <a:prstGeom prst="rect">
              <a:avLst/>
            </a:prstGeom>
            <a:solidFill>
              <a:srgbClr val="5A9FDA"/>
            </a:solidFill>
            <a:ln w="9525">
              <a:solidFill>
                <a:srgbClr val="000000"/>
              </a:solidFill>
              <a:miter lim="800000"/>
              <a:headEnd/>
              <a:tailEnd/>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pic>
        <p:nvPicPr>
          <p:cNvPr id="33" name="Immagin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561" y="4218038"/>
            <a:ext cx="391774" cy="395577"/>
          </a:xfrm>
          <a:prstGeom prst="rect">
            <a:avLst/>
          </a:prstGeom>
        </p:spPr>
      </p:pic>
      <p:sp>
        <p:nvSpPr>
          <p:cNvPr id="34" name="Rectangle 4"/>
          <p:cNvSpPr/>
          <p:nvPr/>
        </p:nvSpPr>
        <p:spPr>
          <a:xfrm>
            <a:off x="855035" y="3727775"/>
            <a:ext cx="718740" cy="43563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02692" defTabSz="257175" fontAlgn="base">
              <a:spcBef>
                <a:spcPct val="0"/>
              </a:spcBef>
              <a:spcAft>
                <a:spcPct val="0"/>
              </a:spcAft>
            </a:pPr>
            <a:r>
              <a:rPr lang="it-IT" sz="619" dirty="0">
                <a:solidFill>
                  <a:prstClr val="white"/>
                </a:solidFill>
              </a:rPr>
              <a:t>RISK / SENTIMENT</a:t>
            </a:r>
            <a:endParaRPr lang="en-US" sz="619" dirty="0">
              <a:solidFill>
                <a:prstClr val="white"/>
              </a:solidFill>
            </a:endParaRPr>
          </a:p>
        </p:txBody>
      </p:sp>
      <p:grpSp>
        <p:nvGrpSpPr>
          <p:cNvPr id="35" name="Gruppo 93"/>
          <p:cNvGrpSpPr/>
          <p:nvPr/>
        </p:nvGrpSpPr>
        <p:grpSpPr>
          <a:xfrm>
            <a:off x="363471" y="3778858"/>
            <a:ext cx="476122" cy="395577"/>
            <a:chOff x="1162258" y="654470"/>
            <a:chExt cx="713077" cy="720000"/>
          </a:xfrm>
        </p:grpSpPr>
        <p:pic>
          <p:nvPicPr>
            <p:cNvPr id="36" name="Immagine 81"/>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62258" y="654470"/>
              <a:ext cx="713077" cy="720000"/>
            </a:xfrm>
            <a:prstGeom prst="rect">
              <a:avLst/>
            </a:prstGeom>
          </p:spPr>
        </p:pic>
        <p:sp>
          <p:nvSpPr>
            <p:cNvPr id="37" name="Freeform 38"/>
            <p:cNvSpPr>
              <a:spLocks/>
            </p:cNvSpPr>
            <p:nvPr/>
          </p:nvSpPr>
          <p:spPr bwMode="auto">
            <a:xfrm>
              <a:off x="1255277" y="726765"/>
              <a:ext cx="528858" cy="454283"/>
            </a:xfrm>
            <a:custGeom>
              <a:avLst/>
              <a:gdLst>
                <a:gd name="T0" fmla="*/ 56 w 1224"/>
                <a:gd name="T1" fmla="*/ 1088 h 1088"/>
                <a:gd name="T2" fmla="*/ 24 w 1224"/>
                <a:gd name="T3" fmla="*/ 1080 h 1088"/>
                <a:gd name="T4" fmla="*/ 8 w 1224"/>
                <a:gd name="T5" fmla="*/ 1064 h 1088"/>
                <a:gd name="T6" fmla="*/ 0 w 1224"/>
                <a:gd name="T7" fmla="*/ 1040 h 1088"/>
                <a:gd name="T8" fmla="*/ 8 w 1224"/>
                <a:gd name="T9" fmla="*/ 1008 h 1088"/>
                <a:gd name="T10" fmla="*/ 576 w 1224"/>
                <a:gd name="T11" fmla="*/ 32 h 1088"/>
                <a:gd name="T12" fmla="*/ 600 w 1224"/>
                <a:gd name="T13" fmla="*/ 8 h 1088"/>
                <a:gd name="T14" fmla="*/ 624 w 1224"/>
                <a:gd name="T15" fmla="*/ 0 h 1088"/>
                <a:gd name="T16" fmla="*/ 648 w 1224"/>
                <a:gd name="T17" fmla="*/ 8 h 1088"/>
                <a:gd name="T18" fmla="*/ 664 w 1224"/>
                <a:gd name="T19" fmla="*/ 32 h 1088"/>
                <a:gd name="T20" fmla="*/ 1216 w 1224"/>
                <a:gd name="T21" fmla="*/ 1008 h 1088"/>
                <a:gd name="T22" fmla="*/ 1224 w 1224"/>
                <a:gd name="T23" fmla="*/ 1040 h 1088"/>
                <a:gd name="T24" fmla="*/ 1224 w 1224"/>
                <a:gd name="T25" fmla="*/ 1064 h 1088"/>
                <a:gd name="T26" fmla="*/ 1200 w 1224"/>
                <a:gd name="T27" fmla="*/ 1080 h 1088"/>
                <a:gd name="T28" fmla="*/ 1176 w 1224"/>
                <a:gd name="T29" fmla="*/ 1088 h 1088"/>
                <a:gd name="T30" fmla="*/ 56 w 1224"/>
                <a:gd name="T31" fmla="*/ 1088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4" h="1088">
                  <a:moveTo>
                    <a:pt x="56" y="1088"/>
                  </a:moveTo>
                  <a:lnTo>
                    <a:pt x="24" y="1080"/>
                  </a:lnTo>
                  <a:lnTo>
                    <a:pt x="8" y="1064"/>
                  </a:lnTo>
                  <a:lnTo>
                    <a:pt x="0" y="1040"/>
                  </a:lnTo>
                  <a:lnTo>
                    <a:pt x="8" y="1008"/>
                  </a:lnTo>
                  <a:lnTo>
                    <a:pt x="576" y="32"/>
                  </a:lnTo>
                  <a:lnTo>
                    <a:pt x="600" y="8"/>
                  </a:lnTo>
                  <a:lnTo>
                    <a:pt x="624" y="0"/>
                  </a:lnTo>
                  <a:lnTo>
                    <a:pt x="648" y="8"/>
                  </a:lnTo>
                  <a:lnTo>
                    <a:pt x="664" y="32"/>
                  </a:lnTo>
                  <a:lnTo>
                    <a:pt x="1216" y="1008"/>
                  </a:lnTo>
                  <a:lnTo>
                    <a:pt x="1224" y="1040"/>
                  </a:lnTo>
                  <a:lnTo>
                    <a:pt x="1224" y="1064"/>
                  </a:lnTo>
                  <a:lnTo>
                    <a:pt x="1200" y="1080"/>
                  </a:lnTo>
                  <a:lnTo>
                    <a:pt x="1176" y="1088"/>
                  </a:lnTo>
                  <a:lnTo>
                    <a:pt x="56" y="1088"/>
                  </a:lnTo>
                  <a:close/>
                </a:path>
              </a:pathLst>
            </a:custGeom>
            <a:solidFill>
              <a:schemeClr val="bg1"/>
            </a:solidFill>
            <a:ln>
              <a:no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8" name="Freeform 40"/>
            <p:cNvSpPr>
              <a:spLocks/>
            </p:cNvSpPr>
            <p:nvPr/>
          </p:nvSpPr>
          <p:spPr bwMode="auto">
            <a:xfrm>
              <a:off x="1472140" y="908425"/>
              <a:ext cx="100241" cy="197079"/>
            </a:xfrm>
            <a:custGeom>
              <a:avLst/>
              <a:gdLst>
                <a:gd name="T0" fmla="*/ 144 w 232"/>
                <a:gd name="T1" fmla="*/ 0 h 472"/>
                <a:gd name="T2" fmla="*/ 0 w 232"/>
                <a:gd name="T3" fmla="*/ 256 h 472"/>
                <a:gd name="T4" fmla="*/ 120 w 232"/>
                <a:gd name="T5" fmla="*/ 256 h 472"/>
                <a:gd name="T6" fmla="*/ 64 w 232"/>
                <a:gd name="T7" fmla="*/ 472 h 472"/>
                <a:gd name="T8" fmla="*/ 232 w 232"/>
                <a:gd name="T9" fmla="*/ 200 h 472"/>
                <a:gd name="T10" fmla="*/ 104 w 232"/>
                <a:gd name="T11" fmla="*/ 200 h 472"/>
                <a:gd name="T12" fmla="*/ 144 w 232"/>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232" h="472">
                  <a:moveTo>
                    <a:pt x="144" y="0"/>
                  </a:moveTo>
                  <a:lnTo>
                    <a:pt x="0" y="256"/>
                  </a:lnTo>
                  <a:lnTo>
                    <a:pt x="120" y="256"/>
                  </a:lnTo>
                  <a:lnTo>
                    <a:pt x="64" y="472"/>
                  </a:lnTo>
                  <a:lnTo>
                    <a:pt x="232" y="200"/>
                  </a:lnTo>
                  <a:lnTo>
                    <a:pt x="104" y="200"/>
                  </a:lnTo>
                  <a:lnTo>
                    <a:pt x="144" y="0"/>
                  </a:lnTo>
                  <a:close/>
                </a:path>
              </a:pathLst>
            </a:custGeom>
            <a:solidFill>
              <a:schemeClr val="accent4"/>
            </a:solidFill>
            <a:ln>
              <a:solidFill>
                <a:schemeClr val="accent4"/>
              </a:solid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39" name="Freeform 39"/>
            <p:cNvSpPr>
              <a:spLocks/>
            </p:cNvSpPr>
            <p:nvPr/>
          </p:nvSpPr>
          <p:spPr bwMode="auto">
            <a:xfrm>
              <a:off x="1255278" y="710863"/>
              <a:ext cx="528858" cy="482547"/>
            </a:xfrm>
            <a:custGeom>
              <a:avLst/>
              <a:gdLst>
                <a:gd name="T0" fmla="*/ 1000 w 1000"/>
                <a:gd name="T1" fmla="*/ 840 h 888"/>
                <a:gd name="T2" fmla="*/ 536 w 1000"/>
                <a:gd name="T3" fmla="*/ 16 h 888"/>
                <a:gd name="T4" fmla="*/ 528 w 1000"/>
                <a:gd name="T5" fmla="*/ 0 h 888"/>
                <a:gd name="T6" fmla="*/ 512 w 1000"/>
                <a:gd name="T7" fmla="*/ 0 h 888"/>
                <a:gd name="T8" fmla="*/ 496 w 1000"/>
                <a:gd name="T9" fmla="*/ 0 h 888"/>
                <a:gd name="T10" fmla="*/ 480 w 1000"/>
                <a:gd name="T11" fmla="*/ 16 h 888"/>
                <a:gd name="T12" fmla="*/ 8 w 1000"/>
                <a:gd name="T13" fmla="*/ 840 h 888"/>
                <a:gd name="T14" fmla="*/ 0 w 1000"/>
                <a:gd name="T15" fmla="*/ 856 h 888"/>
                <a:gd name="T16" fmla="*/ 0 w 1000"/>
                <a:gd name="T17" fmla="*/ 872 h 888"/>
                <a:gd name="T18" fmla="*/ 16 w 1000"/>
                <a:gd name="T19" fmla="*/ 888 h 888"/>
                <a:gd name="T20" fmla="*/ 32 w 1000"/>
                <a:gd name="T21" fmla="*/ 888 h 888"/>
                <a:gd name="T22" fmla="*/ 968 w 1000"/>
                <a:gd name="T23" fmla="*/ 888 h 888"/>
                <a:gd name="T24" fmla="*/ 992 w 1000"/>
                <a:gd name="T25" fmla="*/ 888 h 888"/>
                <a:gd name="T26" fmla="*/ 1000 w 1000"/>
                <a:gd name="T27" fmla="*/ 872 h 888"/>
                <a:gd name="T28" fmla="*/ 1000 w 1000"/>
                <a:gd name="T29" fmla="*/ 856 h 888"/>
                <a:gd name="T30" fmla="*/ 1000 w 1000"/>
                <a:gd name="T31" fmla="*/ 848 h 888"/>
                <a:gd name="T32" fmla="*/ 1000 w 1000"/>
                <a:gd name="T33" fmla="*/ 840 h 888"/>
                <a:gd name="T34" fmla="*/ 88 w 1000"/>
                <a:gd name="T35" fmla="*/ 824 h 888"/>
                <a:gd name="T36" fmla="*/ 512 w 1000"/>
                <a:gd name="T37" fmla="*/ 96 h 888"/>
                <a:gd name="T38" fmla="*/ 912 w 1000"/>
                <a:gd name="T39" fmla="*/ 824 h 888"/>
                <a:gd name="T40" fmla="*/ 88 w 1000"/>
                <a:gd name="T41" fmla="*/ 824 h 888"/>
                <a:gd name="T42" fmla="*/ 1000 w 1000"/>
                <a:gd name="T43" fmla="*/ 84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0" h="888">
                  <a:moveTo>
                    <a:pt x="1000" y="840"/>
                  </a:moveTo>
                  <a:lnTo>
                    <a:pt x="536" y="16"/>
                  </a:lnTo>
                  <a:lnTo>
                    <a:pt x="528" y="0"/>
                  </a:lnTo>
                  <a:lnTo>
                    <a:pt x="512" y="0"/>
                  </a:lnTo>
                  <a:lnTo>
                    <a:pt x="496" y="0"/>
                  </a:lnTo>
                  <a:lnTo>
                    <a:pt x="480" y="16"/>
                  </a:lnTo>
                  <a:lnTo>
                    <a:pt x="8" y="840"/>
                  </a:lnTo>
                  <a:lnTo>
                    <a:pt x="0" y="856"/>
                  </a:lnTo>
                  <a:lnTo>
                    <a:pt x="0" y="872"/>
                  </a:lnTo>
                  <a:lnTo>
                    <a:pt x="16" y="888"/>
                  </a:lnTo>
                  <a:lnTo>
                    <a:pt x="32" y="888"/>
                  </a:lnTo>
                  <a:lnTo>
                    <a:pt x="968" y="888"/>
                  </a:lnTo>
                  <a:lnTo>
                    <a:pt x="992" y="888"/>
                  </a:lnTo>
                  <a:lnTo>
                    <a:pt x="1000" y="872"/>
                  </a:lnTo>
                  <a:lnTo>
                    <a:pt x="1000" y="856"/>
                  </a:lnTo>
                  <a:lnTo>
                    <a:pt x="1000" y="848"/>
                  </a:lnTo>
                  <a:lnTo>
                    <a:pt x="1000" y="840"/>
                  </a:lnTo>
                  <a:lnTo>
                    <a:pt x="88" y="824"/>
                  </a:lnTo>
                  <a:lnTo>
                    <a:pt x="512" y="96"/>
                  </a:lnTo>
                  <a:lnTo>
                    <a:pt x="912" y="824"/>
                  </a:lnTo>
                  <a:lnTo>
                    <a:pt x="88" y="824"/>
                  </a:lnTo>
                  <a:lnTo>
                    <a:pt x="1000" y="840"/>
                  </a:lnTo>
                  <a:close/>
                </a:path>
              </a:pathLst>
            </a:custGeom>
            <a:noFill/>
            <a:ln>
              <a:solidFill>
                <a:schemeClr val="accent4"/>
              </a:solidFill>
            </a:ln>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grpSp>
        <p:nvGrpSpPr>
          <p:cNvPr id="40" name="Gruppo 94"/>
          <p:cNvGrpSpPr/>
          <p:nvPr/>
        </p:nvGrpSpPr>
        <p:grpSpPr>
          <a:xfrm>
            <a:off x="436915" y="4312040"/>
            <a:ext cx="353063" cy="207573"/>
            <a:chOff x="5754688" y="4264025"/>
            <a:chExt cx="2603500" cy="1333500"/>
          </a:xfrm>
        </p:grpSpPr>
        <p:sp>
          <p:nvSpPr>
            <p:cNvPr id="41" name="Freeform 45"/>
            <p:cNvSpPr>
              <a:spLocks/>
            </p:cNvSpPr>
            <p:nvPr/>
          </p:nvSpPr>
          <p:spPr bwMode="auto">
            <a:xfrm>
              <a:off x="5945188" y="4683125"/>
              <a:ext cx="2273300" cy="622300"/>
            </a:xfrm>
            <a:custGeom>
              <a:avLst/>
              <a:gdLst>
                <a:gd name="T0" fmla="*/ 1432 w 1432"/>
                <a:gd name="T1" fmla="*/ 392 h 392"/>
                <a:gd name="T2" fmla="*/ 0 w 1432"/>
                <a:gd name="T3" fmla="*/ 392 h 392"/>
                <a:gd name="T4" fmla="*/ 152 w 1432"/>
                <a:gd name="T5" fmla="*/ 232 h 392"/>
                <a:gd name="T6" fmla="*/ 232 w 1432"/>
                <a:gd name="T7" fmla="*/ 312 h 392"/>
                <a:gd name="T8" fmla="*/ 984 w 1432"/>
                <a:gd name="T9" fmla="*/ 0 h 392"/>
                <a:gd name="T10" fmla="*/ 1208 w 1432"/>
                <a:gd name="T11" fmla="*/ 392 h 392"/>
                <a:gd name="T12" fmla="*/ 1432 w 1432"/>
                <a:gd name="T13" fmla="*/ 312 h 392"/>
                <a:gd name="T14" fmla="*/ 1432 w 1432"/>
                <a:gd name="T15" fmla="*/ 384 h 392"/>
                <a:gd name="T16" fmla="*/ 1432 w 1432"/>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2" h="392">
                  <a:moveTo>
                    <a:pt x="1432" y="392"/>
                  </a:moveTo>
                  <a:lnTo>
                    <a:pt x="0" y="392"/>
                  </a:lnTo>
                  <a:lnTo>
                    <a:pt x="152" y="232"/>
                  </a:lnTo>
                  <a:lnTo>
                    <a:pt x="232" y="312"/>
                  </a:lnTo>
                  <a:lnTo>
                    <a:pt x="984" y="0"/>
                  </a:lnTo>
                  <a:lnTo>
                    <a:pt x="1208" y="392"/>
                  </a:lnTo>
                  <a:lnTo>
                    <a:pt x="1432" y="312"/>
                  </a:lnTo>
                  <a:lnTo>
                    <a:pt x="1432" y="384"/>
                  </a:lnTo>
                  <a:lnTo>
                    <a:pt x="1432" y="392"/>
                  </a:lnTo>
                  <a:close/>
                </a:path>
              </a:pathLst>
            </a:custGeom>
            <a:solidFill>
              <a:srgbClr val="5555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2" name="Freeform 46"/>
            <p:cNvSpPr>
              <a:spLocks/>
            </p:cNvSpPr>
            <p:nvPr/>
          </p:nvSpPr>
          <p:spPr bwMode="auto">
            <a:xfrm>
              <a:off x="5945188" y="4429125"/>
              <a:ext cx="2273300" cy="876300"/>
            </a:xfrm>
            <a:custGeom>
              <a:avLst/>
              <a:gdLst>
                <a:gd name="T0" fmla="*/ 1136 w 1432"/>
                <a:gd name="T1" fmla="*/ 312 h 552"/>
                <a:gd name="T2" fmla="*/ 984 w 1432"/>
                <a:gd name="T3" fmla="*/ 80 h 552"/>
                <a:gd name="T4" fmla="*/ 680 w 1432"/>
                <a:gd name="T5" fmla="*/ 232 h 552"/>
                <a:gd name="T6" fmla="*/ 608 w 1432"/>
                <a:gd name="T7" fmla="*/ 160 h 552"/>
                <a:gd name="T8" fmla="*/ 232 w 1432"/>
                <a:gd name="T9" fmla="*/ 392 h 552"/>
                <a:gd name="T10" fmla="*/ 0 w 1432"/>
                <a:gd name="T11" fmla="*/ 232 h 552"/>
                <a:gd name="T12" fmla="*/ 0 w 1432"/>
                <a:gd name="T13" fmla="*/ 552 h 552"/>
                <a:gd name="T14" fmla="*/ 152 w 1432"/>
                <a:gd name="T15" fmla="*/ 392 h 552"/>
                <a:gd name="T16" fmla="*/ 232 w 1432"/>
                <a:gd name="T17" fmla="*/ 472 h 552"/>
                <a:gd name="T18" fmla="*/ 984 w 1432"/>
                <a:gd name="T19" fmla="*/ 160 h 552"/>
                <a:gd name="T20" fmla="*/ 1208 w 1432"/>
                <a:gd name="T21" fmla="*/ 552 h 552"/>
                <a:gd name="T22" fmla="*/ 1216 w 1432"/>
                <a:gd name="T23" fmla="*/ 552 h 552"/>
                <a:gd name="T24" fmla="*/ 1432 w 1432"/>
                <a:gd name="T25" fmla="*/ 472 h 552"/>
                <a:gd name="T26" fmla="*/ 1432 w 1432"/>
                <a:gd name="T27" fmla="*/ 0 h 552"/>
                <a:gd name="T28" fmla="*/ 1144 w 1432"/>
                <a:gd name="T29" fmla="*/ 312 h 552"/>
                <a:gd name="T30" fmla="*/ 1136 w 1432"/>
                <a:gd name="T31" fmla="*/ 31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2" h="552">
                  <a:moveTo>
                    <a:pt x="1136" y="312"/>
                  </a:moveTo>
                  <a:lnTo>
                    <a:pt x="984" y="80"/>
                  </a:lnTo>
                  <a:lnTo>
                    <a:pt x="680" y="232"/>
                  </a:lnTo>
                  <a:lnTo>
                    <a:pt x="608" y="160"/>
                  </a:lnTo>
                  <a:lnTo>
                    <a:pt x="232" y="392"/>
                  </a:lnTo>
                  <a:lnTo>
                    <a:pt x="0" y="232"/>
                  </a:lnTo>
                  <a:lnTo>
                    <a:pt x="0" y="552"/>
                  </a:lnTo>
                  <a:lnTo>
                    <a:pt x="152" y="392"/>
                  </a:lnTo>
                  <a:lnTo>
                    <a:pt x="232" y="472"/>
                  </a:lnTo>
                  <a:lnTo>
                    <a:pt x="984" y="160"/>
                  </a:lnTo>
                  <a:lnTo>
                    <a:pt x="1208" y="552"/>
                  </a:lnTo>
                  <a:lnTo>
                    <a:pt x="1216" y="552"/>
                  </a:lnTo>
                  <a:lnTo>
                    <a:pt x="1432" y="472"/>
                  </a:lnTo>
                  <a:lnTo>
                    <a:pt x="1432" y="0"/>
                  </a:lnTo>
                  <a:lnTo>
                    <a:pt x="1144" y="312"/>
                  </a:lnTo>
                  <a:lnTo>
                    <a:pt x="1136" y="312"/>
                  </a:lnTo>
                  <a:close/>
                </a:path>
              </a:pathLst>
            </a:custGeom>
            <a:solidFill>
              <a:srgbClr val="7271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3" name="Freeform 47"/>
            <p:cNvSpPr>
              <a:spLocks/>
            </p:cNvSpPr>
            <p:nvPr/>
          </p:nvSpPr>
          <p:spPr bwMode="auto">
            <a:xfrm>
              <a:off x="5945188" y="4429125"/>
              <a:ext cx="2273300" cy="622300"/>
            </a:xfrm>
            <a:custGeom>
              <a:avLst/>
              <a:gdLst>
                <a:gd name="T0" fmla="*/ 1288 w 1432"/>
                <a:gd name="T1" fmla="*/ 0 h 392"/>
                <a:gd name="T2" fmla="*/ 1208 w 1432"/>
                <a:gd name="T3" fmla="*/ 152 h 392"/>
                <a:gd name="T4" fmla="*/ 1056 w 1432"/>
                <a:gd name="T5" fmla="*/ 0 h 392"/>
                <a:gd name="T6" fmla="*/ 904 w 1432"/>
                <a:gd name="T7" fmla="*/ 80 h 392"/>
                <a:gd name="T8" fmla="*/ 832 w 1432"/>
                <a:gd name="T9" fmla="*/ 0 h 392"/>
                <a:gd name="T10" fmla="*/ 528 w 1432"/>
                <a:gd name="T11" fmla="*/ 152 h 392"/>
                <a:gd name="T12" fmla="*/ 376 w 1432"/>
                <a:gd name="T13" fmla="*/ 80 h 392"/>
                <a:gd name="T14" fmla="*/ 232 w 1432"/>
                <a:gd name="T15" fmla="*/ 312 h 392"/>
                <a:gd name="T16" fmla="*/ 0 w 1432"/>
                <a:gd name="T17" fmla="*/ 80 h 392"/>
                <a:gd name="T18" fmla="*/ 0 w 1432"/>
                <a:gd name="T19" fmla="*/ 232 h 392"/>
                <a:gd name="T20" fmla="*/ 232 w 1432"/>
                <a:gd name="T21" fmla="*/ 392 h 392"/>
                <a:gd name="T22" fmla="*/ 608 w 1432"/>
                <a:gd name="T23" fmla="*/ 160 h 392"/>
                <a:gd name="T24" fmla="*/ 680 w 1432"/>
                <a:gd name="T25" fmla="*/ 232 h 392"/>
                <a:gd name="T26" fmla="*/ 984 w 1432"/>
                <a:gd name="T27" fmla="*/ 80 h 392"/>
                <a:gd name="T28" fmla="*/ 1136 w 1432"/>
                <a:gd name="T29" fmla="*/ 312 h 392"/>
                <a:gd name="T30" fmla="*/ 1432 w 1432"/>
                <a:gd name="T31" fmla="*/ 0 h 392"/>
                <a:gd name="T32" fmla="*/ 1288 w 1432"/>
                <a:gd name="T3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2" h="392">
                  <a:moveTo>
                    <a:pt x="1288" y="0"/>
                  </a:moveTo>
                  <a:lnTo>
                    <a:pt x="1208" y="152"/>
                  </a:lnTo>
                  <a:lnTo>
                    <a:pt x="1056" y="0"/>
                  </a:lnTo>
                  <a:lnTo>
                    <a:pt x="904" y="80"/>
                  </a:lnTo>
                  <a:lnTo>
                    <a:pt x="832" y="0"/>
                  </a:lnTo>
                  <a:lnTo>
                    <a:pt x="528" y="152"/>
                  </a:lnTo>
                  <a:lnTo>
                    <a:pt x="376" y="80"/>
                  </a:lnTo>
                  <a:lnTo>
                    <a:pt x="232" y="312"/>
                  </a:lnTo>
                  <a:lnTo>
                    <a:pt x="0" y="80"/>
                  </a:lnTo>
                  <a:lnTo>
                    <a:pt x="0" y="232"/>
                  </a:lnTo>
                  <a:lnTo>
                    <a:pt x="232" y="392"/>
                  </a:lnTo>
                  <a:lnTo>
                    <a:pt x="608" y="160"/>
                  </a:lnTo>
                  <a:lnTo>
                    <a:pt x="680" y="232"/>
                  </a:lnTo>
                  <a:lnTo>
                    <a:pt x="984" y="80"/>
                  </a:lnTo>
                  <a:lnTo>
                    <a:pt x="1136" y="312"/>
                  </a:lnTo>
                  <a:lnTo>
                    <a:pt x="1432" y="0"/>
                  </a:lnTo>
                  <a:lnTo>
                    <a:pt x="1288" y="0"/>
                  </a:lnTo>
                  <a:close/>
                </a:path>
              </a:pathLst>
            </a:custGeom>
            <a:solidFill>
              <a:srgbClr val="BB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4" name="Freeform 51"/>
            <p:cNvSpPr>
              <a:spLocks/>
            </p:cNvSpPr>
            <p:nvPr/>
          </p:nvSpPr>
          <p:spPr bwMode="auto">
            <a:xfrm>
              <a:off x="5945188" y="5280025"/>
              <a:ext cx="63500" cy="25400"/>
            </a:xfrm>
            <a:custGeom>
              <a:avLst/>
              <a:gdLst>
                <a:gd name="T0" fmla="*/ 16 w 40"/>
                <a:gd name="T1" fmla="*/ 0 h 16"/>
                <a:gd name="T2" fmla="*/ 0 w 40"/>
                <a:gd name="T3" fmla="*/ 16 h 16"/>
                <a:gd name="T4" fmla="*/ 40 w 40"/>
                <a:gd name="T5" fmla="*/ 16 h 16"/>
                <a:gd name="T6" fmla="*/ 24 w 40"/>
                <a:gd name="T7" fmla="*/ 0 h 16"/>
                <a:gd name="T8" fmla="*/ 16 w 40"/>
                <a:gd name="T9" fmla="*/ 0 h 16"/>
              </a:gdLst>
              <a:ahLst/>
              <a:cxnLst>
                <a:cxn ang="0">
                  <a:pos x="T0" y="T1"/>
                </a:cxn>
                <a:cxn ang="0">
                  <a:pos x="T2" y="T3"/>
                </a:cxn>
                <a:cxn ang="0">
                  <a:pos x="T4" y="T5"/>
                </a:cxn>
                <a:cxn ang="0">
                  <a:pos x="T6" y="T7"/>
                </a:cxn>
                <a:cxn ang="0">
                  <a:pos x="T8" y="T9"/>
                </a:cxn>
              </a:cxnLst>
              <a:rect l="0" t="0" r="r" b="b"/>
              <a:pathLst>
                <a:path w="40" h="16">
                  <a:moveTo>
                    <a:pt x="16" y="0"/>
                  </a:moveTo>
                  <a:lnTo>
                    <a:pt x="0" y="16"/>
                  </a:lnTo>
                  <a:lnTo>
                    <a:pt x="40" y="16"/>
                  </a:lnTo>
                  <a:lnTo>
                    <a:pt x="24" y="0"/>
                  </a:lnTo>
                  <a:lnTo>
                    <a:pt x="16" y="0"/>
                  </a:lnTo>
                  <a:close/>
                </a:path>
              </a:pathLst>
            </a:custGeom>
            <a:solidFill>
              <a:srgbClr val="747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5" name="Freeform 52"/>
            <p:cNvSpPr>
              <a:spLocks/>
            </p:cNvSpPr>
            <p:nvPr/>
          </p:nvSpPr>
          <p:spPr bwMode="auto">
            <a:xfrm>
              <a:off x="5945188" y="5241925"/>
              <a:ext cx="25400" cy="63500"/>
            </a:xfrm>
            <a:custGeom>
              <a:avLst/>
              <a:gdLst>
                <a:gd name="T0" fmla="*/ 0 w 16"/>
                <a:gd name="T1" fmla="*/ 0 h 40"/>
                <a:gd name="T2" fmla="*/ 0 w 16"/>
                <a:gd name="T3" fmla="*/ 40 h 40"/>
                <a:gd name="T4" fmla="*/ 16 w 16"/>
                <a:gd name="T5" fmla="*/ 24 h 40"/>
                <a:gd name="T6" fmla="*/ 8 w 16"/>
                <a:gd name="T7" fmla="*/ 0 h 40"/>
                <a:gd name="T8" fmla="*/ 0 w 16"/>
                <a:gd name="T9" fmla="*/ 0 h 40"/>
              </a:gdLst>
              <a:ahLst/>
              <a:cxnLst>
                <a:cxn ang="0">
                  <a:pos x="T0" y="T1"/>
                </a:cxn>
                <a:cxn ang="0">
                  <a:pos x="T2" y="T3"/>
                </a:cxn>
                <a:cxn ang="0">
                  <a:pos x="T4" y="T5"/>
                </a:cxn>
                <a:cxn ang="0">
                  <a:pos x="T6" y="T7"/>
                </a:cxn>
                <a:cxn ang="0">
                  <a:pos x="T8" y="T9"/>
                </a:cxn>
              </a:cxnLst>
              <a:rect l="0" t="0" r="r" b="b"/>
              <a:pathLst>
                <a:path w="16" h="40">
                  <a:moveTo>
                    <a:pt x="0" y="0"/>
                  </a:moveTo>
                  <a:lnTo>
                    <a:pt x="0" y="40"/>
                  </a:lnTo>
                  <a:lnTo>
                    <a:pt x="16" y="24"/>
                  </a:lnTo>
                  <a:lnTo>
                    <a:pt x="8" y="0"/>
                  </a:lnTo>
                  <a:lnTo>
                    <a:pt x="0" y="0"/>
                  </a:lnTo>
                  <a:close/>
                </a:path>
              </a:pathLst>
            </a:custGeom>
            <a:solidFill>
              <a:srgbClr val="8D8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6" name="Freeform 56"/>
            <p:cNvSpPr>
              <a:spLocks/>
            </p:cNvSpPr>
            <p:nvPr/>
          </p:nvSpPr>
          <p:spPr bwMode="auto">
            <a:xfrm>
              <a:off x="8104188" y="5178425"/>
              <a:ext cx="114300" cy="127000"/>
            </a:xfrm>
            <a:custGeom>
              <a:avLst/>
              <a:gdLst>
                <a:gd name="T0" fmla="*/ 72 w 72"/>
                <a:gd name="T1" fmla="*/ 0 h 80"/>
                <a:gd name="T2" fmla="*/ 0 w 72"/>
                <a:gd name="T3" fmla="*/ 80 h 80"/>
                <a:gd name="T4" fmla="*/ 72 w 72"/>
                <a:gd name="T5" fmla="*/ 80 h 80"/>
                <a:gd name="T6" fmla="*/ 72 w 72"/>
                <a:gd name="T7" fmla="*/ 8 h 80"/>
                <a:gd name="T8" fmla="*/ 72 w 72"/>
                <a:gd name="T9" fmla="*/ 0 h 80"/>
              </a:gdLst>
              <a:ahLst/>
              <a:cxnLst>
                <a:cxn ang="0">
                  <a:pos x="T0" y="T1"/>
                </a:cxn>
                <a:cxn ang="0">
                  <a:pos x="T2" y="T3"/>
                </a:cxn>
                <a:cxn ang="0">
                  <a:pos x="T4" y="T5"/>
                </a:cxn>
                <a:cxn ang="0">
                  <a:pos x="T6" y="T7"/>
                </a:cxn>
                <a:cxn ang="0">
                  <a:pos x="T8" y="T9"/>
                </a:cxn>
              </a:cxnLst>
              <a:rect l="0" t="0" r="r" b="b"/>
              <a:pathLst>
                <a:path w="72" h="80">
                  <a:moveTo>
                    <a:pt x="72" y="0"/>
                  </a:moveTo>
                  <a:lnTo>
                    <a:pt x="0" y="80"/>
                  </a:lnTo>
                  <a:lnTo>
                    <a:pt x="72" y="80"/>
                  </a:lnTo>
                  <a:lnTo>
                    <a:pt x="72" y="8"/>
                  </a:lnTo>
                  <a:lnTo>
                    <a:pt x="72" y="0"/>
                  </a:lnTo>
                  <a:close/>
                </a:path>
              </a:pathLst>
            </a:custGeom>
            <a:solidFill>
              <a:srgbClr val="747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sp>
          <p:nvSpPr>
            <p:cNvPr id="47" name="Freeform 60"/>
            <p:cNvSpPr>
              <a:spLocks/>
            </p:cNvSpPr>
            <p:nvPr/>
          </p:nvSpPr>
          <p:spPr bwMode="auto">
            <a:xfrm>
              <a:off x="5754688" y="4264025"/>
              <a:ext cx="2603500" cy="1333500"/>
            </a:xfrm>
            <a:custGeom>
              <a:avLst/>
              <a:gdLst>
                <a:gd name="T0" fmla="*/ 1120 w 1640"/>
                <a:gd name="T1" fmla="*/ 840 h 840"/>
                <a:gd name="T2" fmla="*/ 984 w 1640"/>
                <a:gd name="T3" fmla="*/ 192 h 840"/>
                <a:gd name="T4" fmla="*/ 856 w 1640"/>
                <a:gd name="T5" fmla="*/ 536 h 840"/>
                <a:gd name="T6" fmla="*/ 760 w 1640"/>
                <a:gd name="T7" fmla="*/ 392 h 840"/>
                <a:gd name="T8" fmla="*/ 600 w 1640"/>
                <a:gd name="T9" fmla="*/ 712 h 840"/>
                <a:gd name="T10" fmla="*/ 440 w 1640"/>
                <a:gd name="T11" fmla="*/ 120 h 840"/>
                <a:gd name="T12" fmla="*/ 336 w 1640"/>
                <a:gd name="T13" fmla="*/ 392 h 840"/>
                <a:gd name="T14" fmla="*/ 0 w 1640"/>
                <a:gd name="T15" fmla="*/ 392 h 840"/>
                <a:gd name="T16" fmla="*/ 0 w 1640"/>
                <a:gd name="T17" fmla="*/ 360 h 840"/>
                <a:gd name="T18" fmla="*/ 312 w 1640"/>
                <a:gd name="T19" fmla="*/ 360 h 840"/>
                <a:gd name="T20" fmla="*/ 448 w 1640"/>
                <a:gd name="T21" fmla="*/ 0 h 840"/>
                <a:gd name="T22" fmla="*/ 616 w 1640"/>
                <a:gd name="T23" fmla="*/ 616 h 840"/>
                <a:gd name="T24" fmla="*/ 752 w 1640"/>
                <a:gd name="T25" fmla="*/ 328 h 840"/>
                <a:gd name="T26" fmla="*/ 848 w 1640"/>
                <a:gd name="T27" fmla="*/ 456 h 840"/>
                <a:gd name="T28" fmla="*/ 992 w 1640"/>
                <a:gd name="T29" fmla="*/ 56 h 840"/>
                <a:gd name="T30" fmla="*/ 1136 w 1640"/>
                <a:gd name="T31" fmla="*/ 736 h 840"/>
                <a:gd name="T32" fmla="*/ 1344 w 1640"/>
                <a:gd name="T33" fmla="*/ 360 h 840"/>
                <a:gd name="T34" fmla="*/ 1640 w 1640"/>
                <a:gd name="T35" fmla="*/ 360 h 840"/>
                <a:gd name="T36" fmla="*/ 1640 w 1640"/>
                <a:gd name="T37" fmla="*/ 392 h 840"/>
                <a:gd name="T38" fmla="*/ 1368 w 1640"/>
                <a:gd name="T39" fmla="*/ 392 h 840"/>
                <a:gd name="T40" fmla="*/ 1120 w 1640"/>
                <a:gd name="T41" fmla="*/ 840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0" h="840">
                  <a:moveTo>
                    <a:pt x="1120" y="840"/>
                  </a:moveTo>
                  <a:lnTo>
                    <a:pt x="984" y="192"/>
                  </a:lnTo>
                  <a:lnTo>
                    <a:pt x="856" y="536"/>
                  </a:lnTo>
                  <a:lnTo>
                    <a:pt x="760" y="392"/>
                  </a:lnTo>
                  <a:lnTo>
                    <a:pt x="600" y="712"/>
                  </a:lnTo>
                  <a:lnTo>
                    <a:pt x="440" y="120"/>
                  </a:lnTo>
                  <a:lnTo>
                    <a:pt x="336" y="392"/>
                  </a:lnTo>
                  <a:lnTo>
                    <a:pt x="0" y="392"/>
                  </a:lnTo>
                  <a:lnTo>
                    <a:pt x="0" y="360"/>
                  </a:lnTo>
                  <a:lnTo>
                    <a:pt x="312" y="360"/>
                  </a:lnTo>
                  <a:lnTo>
                    <a:pt x="448" y="0"/>
                  </a:lnTo>
                  <a:lnTo>
                    <a:pt x="616" y="616"/>
                  </a:lnTo>
                  <a:lnTo>
                    <a:pt x="752" y="328"/>
                  </a:lnTo>
                  <a:lnTo>
                    <a:pt x="848" y="456"/>
                  </a:lnTo>
                  <a:lnTo>
                    <a:pt x="992" y="56"/>
                  </a:lnTo>
                  <a:lnTo>
                    <a:pt x="1136" y="736"/>
                  </a:lnTo>
                  <a:lnTo>
                    <a:pt x="1344" y="360"/>
                  </a:lnTo>
                  <a:lnTo>
                    <a:pt x="1640" y="360"/>
                  </a:lnTo>
                  <a:lnTo>
                    <a:pt x="1640" y="392"/>
                  </a:lnTo>
                  <a:lnTo>
                    <a:pt x="1368" y="392"/>
                  </a:lnTo>
                  <a:lnTo>
                    <a:pt x="1120" y="8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1435" tIns="25718" rIns="51435" bIns="25718" numCol="1" anchor="t" anchorCtr="0" compatLnSpc="1">
              <a:prstTxWarp prst="textNoShape">
                <a:avLst/>
              </a:prstTxWarp>
            </a:bodyPr>
            <a:lstStyle/>
            <a:p>
              <a:pPr defTabSz="257175" fontAlgn="base">
                <a:spcBef>
                  <a:spcPct val="0"/>
                </a:spcBef>
                <a:spcAft>
                  <a:spcPct val="0"/>
                </a:spcAft>
              </a:pPr>
              <a:endParaRPr lang="en-US" sz="1013">
                <a:solidFill>
                  <a:srgbClr val="373737"/>
                </a:solidFill>
                <a:cs typeface="Arial" charset="0"/>
              </a:endParaRPr>
            </a:p>
          </p:txBody>
        </p:sp>
      </p:grpSp>
      <p:sp>
        <p:nvSpPr>
          <p:cNvPr id="55" name="Rettangolo 116"/>
          <p:cNvSpPr/>
          <p:nvPr/>
        </p:nvSpPr>
        <p:spPr>
          <a:xfrm>
            <a:off x="1573775" y="3729860"/>
            <a:ext cx="2099170" cy="43249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a:buClr>
                <a:srgbClr val="00B0F0"/>
              </a:buClr>
            </a:pPr>
            <a:r>
              <a:rPr lang="en-US" sz="450" dirty="0"/>
              <a:t>Risk sentiment was so poor for China throughout the year against the backdrop of its economic wows but also the geopolitical set up with the US .This obviously created the perfect set up for intervention from PBOC as sentiment couldn’t have been lower. If Stimulus underwhelms we could see  a strong reversal. Chinese equities were very under owned with questions around invisibility and so many false dawns in terms of stimulus. </a:t>
            </a:r>
          </a:p>
        </p:txBody>
      </p:sp>
      <p:sp>
        <p:nvSpPr>
          <p:cNvPr id="56" name="Freccia a destra con strisce 129"/>
          <p:cNvSpPr/>
          <p:nvPr/>
        </p:nvSpPr>
        <p:spPr>
          <a:xfrm rot="10800000" flipH="1">
            <a:off x="4681168" y="3750930"/>
            <a:ext cx="75390" cy="389317"/>
          </a:xfrm>
          <a:prstGeom prst="stripedRightArrow">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257175" fontAlgn="base">
              <a:spcBef>
                <a:spcPct val="0"/>
              </a:spcBef>
              <a:spcAft>
                <a:spcPct val="0"/>
              </a:spcAft>
            </a:pPr>
            <a:endParaRPr lang="en-US" sz="1013">
              <a:solidFill>
                <a:prstClr val="white"/>
              </a:solidFill>
            </a:endParaRPr>
          </a:p>
        </p:txBody>
      </p:sp>
      <p:sp>
        <p:nvSpPr>
          <p:cNvPr id="57" name="Rettangolo 79"/>
          <p:cNvSpPr/>
          <p:nvPr/>
        </p:nvSpPr>
        <p:spPr>
          <a:xfrm>
            <a:off x="1530571" y="3307449"/>
            <a:ext cx="2145843" cy="38452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just" fontAlgn="base">
              <a:spcBef>
                <a:spcPct val="0"/>
              </a:spcBef>
              <a:spcAft>
                <a:spcPct val="0"/>
              </a:spcAft>
            </a:pPr>
            <a:r>
              <a:rPr lang="en-US" sz="450" dirty="0">
                <a:latin typeface="Segoe UI" panose="020B0502040204020203" pitchFamily="34" charset="0"/>
                <a:ea typeface="DengXian" panose="02010600030101010101" pitchFamily="2" charset="-122"/>
                <a:cs typeface="Times New Roman" panose="02020603050405020304" pitchFamily="18" charset="0"/>
              </a:rPr>
              <a:t>MSCI China rerated aggressively to a PE of 13, closer to historical average. China equities PB also closed the discount vs broader EM index. The PBOC announcement on swap facility essentially created a dividend arb trade so we also saw high dividend names do well, Profitability quite poor (ROE at 11) and revisions still close to the worst in GEM</a:t>
            </a:r>
          </a:p>
        </p:txBody>
      </p:sp>
      <p:sp>
        <p:nvSpPr>
          <p:cNvPr id="2" name="TextBox 1"/>
          <p:cNvSpPr txBox="1"/>
          <p:nvPr/>
        </p:nvSpPr>
        <p:spPr>
          <a:xfrm>
            <a:off x="288335" y="830779"/>
            <a:ext cx="5004794" cy="1587038"/>
          </a:xfrm>
          <a:prstGeom prst="rect">
            <a:avLst/>
          </a:prstGeom>
          <a:noFill/>
        </p:spPr>
        <p:txBody>
          <a:bodyPr wrap="square" rtlCol="0">
            <a:spAutoFit/>
          </a:bodyPr>
          <a:lstStyle/>
          <a:p>
            <a:pPr marL="96441" indent="-96441" algn="just">
              <a:buFont typeface="Arial" panose="020B0604020202020204" pitchFamily="34" charset="0"/>
              <a:buChar char="•"/>
            </a:pPr>
            <a:endParaRPr lang="en-US" sz="563" dirty="0">
              <a:solidFill>
                <a:srgbClr val="003C6A"/>
              </a:solidFill>
              <a:latin typeface="Arial" charset="0"/>
            </a:endParaRPr>
          </a:p>
          <a:p>
            <a:pPr marL="128588" indent="-128588" defTabSz="0" eaLnBrk="0" fontAlgn="t" hangingPunct="0">
              <a:buFont typeface="Arial" panose="020B0604020202020204" pitchFamily="34" charset="0"/>
              <a:buChar char="•"/>
            </a:pPr>
            <a:r>
              <a:rPr lang="en-GB" sz="525" b="1" kern="0" dirty="0">
                <a:latin typeface="Arial" panose="020B0604020202020204" pitchFamily="34" charset="0"/>
                <a:ea typeface="DengXian" panose="02010600030101010101" pitchFamily="2" charset="-122"/>
                <a:cs typeface="Arial" panose="020B0604020202020204" pitchFamily="34" charset="0"/>
              </a:rPr>
              <a:t>We recognize a clear policy pivot intention from the leadership, but we remain in wait and see mode. </a:t>
            </a:r>
            <a:r>
              <a:rPr lang="en-GB" sz="525" kern="0" dirty="0">
                <a:latin typeface="Arial" panose="020B0604020202020204" pitchFamily="34" charset="0"/>
                <a:ea typeface="DengXian" panose="02010600030101010101" pitchFamily="2" charset="-122"/>
                <a:cs typeface="Arial" panose="020B0604020202020204" pitchFamily="34" charset="0"/>
              </a:rPr>
              <a:t>Chinese leadership is explicitly advocating for unconventional policies that include monetary easing and a more expansionary fiscal policy. This pivot is likely triggered by an atypical systemic crisis, where local governments were tight on money, struggling to pay corporates, banks and civil servants.</a:t>
            </a:r>
            <a:endParaRPr lang="en-US" sz="525" b="1" kern="0" dirty="0">
              <a:latin typeface="Arial" panose="020B0604020202020204" pitchFamily="34" charset="0"/>
              <a:ea typeface="DengXian" panose="02010600030101010101" pitchFamily="2" charset="-122"/>
              <a:cs typeface="Arial" panose="020B0604020202020204" pitchFamily="34" charset="0"/>
            </a:endParaRPr>
          </a:p>
          <a:p>
            <a:pPr marL="128588" indent="-128588" defTabSz="0" eaLnBrk="0" fontAlgn="t" hangingPunct="0">
              <a:buFont typeface="Arial" panose="020B0604020202020204" pitchFamily="34" charset="0"/>
              <a:buChar char="•"/>
            </a:pPr>
            <a:r>
              <a:rPr lang="en-GB" sz="525" b="1" kern="0" dirty="0">
                <a:latin typeface="Arial" panose="020B0604020202020204" pitchFamily="34" charset="0"/>
                <a:ea typeface="Times New Roman" panose="02020603050405020304" pitchFamily="18" charset="0"/>
                <a:cs typeface="Arial" panose="020B0604020202020204" pitchFamily="34" charset="0"/>
              </a:rPr>
              <a:t>Monetary policy:</a:t>
            </a:r>
            <a:r>
              <a:rPr lang="en-GB" sz="525" kern="0" dirty="0">
                <a:latin typeface="Arial" panose="020B0604020202020204" pitchFamily="34" charset="0"/>
                <a:ea typeface="Times New Roman" panose="02020603050405020304" pitchFamily="18" charset="0"/>
                <a:cs typeface="Arial" panose="020B0604020202020204" pitchFamily="34" charset="0"/>
              </a:rPr>
              <a:t> </a:t>
            </a:r>
            <a:r>
              <a:rPr lang="en-IE" sz="525" dirty="0">
                <a:latin typeface="Arial" panose="020B0604020202020204" pitchFamily="34" charset="0"/>
                <a:cs typeface="Arial" panose="020B0604020202020204" pitchFamily="34" charset="0"/>
              </a:rPr>
              <a:t>Beijing has maintained a historically dovish stance, labelling monetary policy as “moderately loose”.</a:t>
            </a:r>
            <a:r>
              <a:rPr lang="en-IE" sz="600" dirty="0">
                <a:solidFill>
                  <a:srgbClr val="4D4D4F"/>
                </a:solidFill>
                <a:latin typeface="Arial" panose="020B0604020202020204" pitchFamily="34" charset="0"/>
              </a:rPr>
              <a:t> </a:t>
            </a:r>
            <a:r>
              <a:rPr lang="en-IE" sz="525" dirty="0">
                <a:latin typeface="Arial" panose="020B0604020202020204" pitchFamily="34" charset="0"/>
                <a:cs typeface="Arial" panose="020B0604020202020204" pitchFamily="34" charset="0"/>
              </a:rPr>
              <a:t>Q2 as a possible window for the next reserve ratio requirements (RRR) and interest rate cuts as the current growth momentum runs out of steam amid higher tariffs and a weaker dollar creates policy space.</a:t>
            </a:r>
            <a:r>
              <a:rPr lang="en-IE" sz="600" dirty="0">
                <a:solidFill>
                  <a:srgbClr val="4D4D4F"/>
                </a:solidFill>
                <a:latin typeface="Arial" panose="020B0604020202020204" pitchFamily="34" charset="0"/>
              </a:rPr>
              <a:t> </a:t>
            </a:r>
            <a:r>
              <a:rPr lang="en-IE" sz="525" dirty="0" err="1">
                <a:latin typeface="Arial" panose="020B0604020202020204" pitchFamily="34" charset="0"/>
                <a:cs typeface="Arial" panose="020B0604020202020204" pitchFamily="34" charset="0"/>
              </a:rPr>
              <a:t>PBoC</a:t>
            </a:r>
            <a:r>
              <a:rPr lang="en-IE" sz="525" dirty="0">
                <a:latin typeface="Arial" panose="020B0604020202020204" pitchFamily="34" charset="0"/>
                <a:cs typeface="Arial" panose="020B0604020202020204" pitchFamily="34" charset="0"/>
              </a:rPr>
              <a:t> has been preoccupied by the task of maintaining FX stability and reining in leverage in the bond market.</a:t>
            </a:r>
            <a:endParaRPr lang="en-US" sz="525" dirty="0">
              <a:latin typeface="Arial" panose="020B0604020202020204" pitchFamily="34" charset="0"/>
              <a:cs typeface="Arial" panose="020B0604020202020204" pitchFamily="34" charset="0"/>
            </a:endParaRPr>
          </a:p>
          <a:p>
            <a:pPr marL="128588" indent="-128588" defTabSz="0" eaLnBrk="0" fontAlgn="t" hangingPunct="0">
              <a:buFont typeface="Arial" panose="020B0604020202020204" pitchFamily="34" charset="0"/>
              <a:buChar char="•"/>
            </a:pPr>
            <a:r>
              <a:rPr lang="en-GB" sz="525" b="1" kern="0" dirty="0">
                <a:latin typeface="Arial" panose="020B0604020202020204" pitchFamily="34" charset="0"/>
                <a:ea typeface="Times New Roman" panose="02020603050405020304" pitchFamily="18" charset="0"/>
                <a:cs typeface="Arial" panose="020B0604020202020204" pitchFamily="34" charset="0"/>
              </a:rPr>
              <a:t>Fiscal policy:</a:t>
            </a:r>
            <a:r>
              <a:rPr lang="en-GB" sz="525" kern="0" dirty="0">
                <a:latin typeface="Arial" panose="020B0604020202020204" pitchFamily="34" charset="0"/>
                <a:ea typeface="Times New Roman" panose="02020603050405020304" pitchFamily="18" charset="0"/>
                <a:cs typeface="Arial" panose="020B0604020202020204" pitchFamily="34" charset="0"/>
              </a:rPr>
              <a:t> </a:t>
            </a:r>
            <a:r>
              <a:rPr lang="en-IE" sz="525" dirty="0">
                <a:latin typeface="Arial" panose="020B0604020202020204" pitchFamily="34" charset="0"/>
                <a:cs typeface="Arial" panose="020B0604020202020204" pitchFamily="34" charset="0"/>
              </a:rPr>
              <a:t>The highly-anticipated fiscal plan contains few surprises. The official budget deficit for 2025 was raised to around 4% of GDP from 3%, surpassing the peak reached at the start of the pandemic. This will be supplemented by off-balance-sheet borrowing by central and local governments, via special bond issuance, reaching RMB 6.2 trillion in 2025.</a:t>
            </a:r>
            <a:r>
              <a:rPr lang="en-IE" sz="600" dirty="0">
                <a:solidFill>
                  <a:srgbClr val="4D4D4F"/>
                </a:solidFill>
                <a:latin typeface="Arial" panose="020B0604020202020204" pitchFamily="34" charset="0"/>
              </a:rPr>
              <a:t> </a:t>
            </a:r>
            <a:r>
              <a:rPr lang="en-IE" sz="525" dirty="0">
                <a:latin typeface="Arial" panose="020B0604020202020204" pitchFamily="34" charset="0"/>
                <a:cs typeface="Arial" panose="020B0604020202020204" pitchFamily="34" charset="0"/>
              </a:rPr>
              <a:t>Beijing has earmarked RMB 300 billion, out of the RMB 1.3 trillion special treasury bond issuance, to support the recently-expanded consumer subsidy scheme</a:t>
            </a:r>
            <a:endParaRPr lang="en-US" sz="525" dirty="0">
              <a:latin typeface="Arial" panose="020B0604020202020204" pitchFamily="34" charset="0"/>
              <a:cs typeface="Arial" panose="020B0604020202020204" pitchFamily="34" charset="0"/>
            </a:endParaRPr>
          </a:p>
          <a:p>
            <a:pPr marL="128588" indent="-128588" defTabSz="0" eaLnBrk="0" hangingPunct="0">
              <a:buFont typeface="Arial" panose="020B0604020202020204" pitchFamily="34" charset="0"/>
              <a:buChar char="•"/>
            </a:pPr>
            <a:r>
              <a:rPr lang="en-GB" sz="525" b="1" kern="0" dirty="0">
                <a:latin typeface="Arial" panose="020B0604020202020204" pitchFamily="34" charset="0"/>
                <a:ea typeface="Times New Roman" panose="02020603050405020304" pitchFamily="18" charset="0"/>
                <a:cs typeface="Arial" panose="020B0604020202020204" pitchFamily="34" charset="0"/>
              </a:rPr>
              <a:t>In the case of aggressive trade protectionism policies and export controls from the Trump administration, China is likely to maintain this expansionary fiscal stance for longer</a:t>
            </a:r>
            <a:r>
              <a:rPr lang="en-GB" sz="525" kern="0" dirty="0">
                <a:latin typeface="Arial" panose="020B0604020202020204" pitchFamily="34" charset="0"/>
                <a:ea typeface="Times New Roman" panose="02020603050405020304" pitchFamily="18" charset="0"/>
                <a:cs typeface="Arial" panose="020B0604020202020204" pitchFamily="34" charset="0"/>
              </a:rPr>
              <a:t>. From 2025-2027 we can </a:t>
            </a:r>
            <a:r>
              <a:rPr lang="en-GB" sz="525" dirty="0">
                <a:latin typeface="Arial" panose="020B0604020202020204" pitchFamily="34" charset="0"/>
                <a:ea typeface="Times New Roman" panose="02020603050405020304" pitchFamily="18" charset="0"/>
                <a:cs typeface="Arial" panose="020B0604020202020204" pitchFamily="34" charset="0"/>
              </a:rPr>
              <a:t>expect a consistent direction towards broad easing, reminiscent of Abe’s first and second arrows starting in 2012. In that case, a delayed fiscal consolidation is highly likely, with deficit maintained at 10% in 2026-2027 as well.  </a:t>
            </a:r>
            <a:r>
              <a:rPr lang="en-GB" sz="525" dirty="0">
                <a:latin typeface="Arial" panose="020B0604020202020204" pitchFamily="34" charset="0"/>
                <a:ea typeface="DengXian" panose="02010600030101010101" pitchFamily="2" charset="-122"/>
                <a:cs typeface="Arial" panose="020B0604020202020204" pitchFamily="34" charset="0"/>
              </a:rPr>
              <a:t>However, we believe that the </a:t>
            </a:r>
            <a:r>
              <a:rPr lang="en-GB" sz="525" b="1" dirty="0">
                <a:latin typeface="Arial" panose="020B0604020202020204" pitchFamily="34" charset="0"/>
                <a:ea typeface="DengXian" panose="02010600030101010101" pitchFamily="2" charset="-122"/>
                <a:cs typeface="Arial" panose="020B0604020202020204" pitchFamily="34" charset="0"/>
              </a:rPr>
              <a:t>impact of these policies will not completely offset the existing structural drags</a:t>
            </a:r>
            <a:r>
              <a:rPr lang="en-GB" sz="525" dirty="0">
                <a:latin typeface="Arial" panose="020B0604020202020204" pitchFamily="34" charset="0"/>
                <a:ea typeface="DengXian" panose="02010600030101010101" pitchFamily="2" charset="-122"/>
                <a:cs typeface="Arial" panose="020B0604020202020204" pitchFamily="34" charset="0"/>
              </a:rPr>
              <a:t>. </a:t>
            </a:r>
            <a:r>
              <a:rPr lang="en-US" sz="525" dirty="0">
                <a:latin typeface="Arial" panose="020B0604020202020204" pitchFamily="34" charset="0"/>
                <a:ea typeface="DengXian" panose="02010600030101010101" pitchFamily="2" charset="-122"/>
                <a:cs typeface="Arial" panose="020B0604020202020204" pitchFamily="34" charset="0"/>
              </a:rPr>
              <a:t>We expect China’s growth to remain on the downward trend, slowing from 4.8% this year </a:t>
            </a:r>
            <a:r>
              <a:rPr lang="en-US" sz="525" dirty="0">
                <a:latin typeface="Arial" panose="020B0604020202020204" pitchFamily="34" charset="0"/>
                <a:cs typeface="Arial" panose="020B0604020202020204" pitchFamily="34" charset="0"/>
              </a:rPr>
              <a:t>to 4.1% in 2025, and 3.6% in 2026.</a:t>
            </a:r>
          </a:p>
          <a:p>
            <a:pPr marL="128588" indent="-128588" defTabSz="0" eaLnBrk="0" hangingPunct="0">
              <a:buFont typeface="Arial" panose="020B0604020202020204" pitchFamily="34" charset="0"/>
              <a:buChar char="•"/>
            </a:pPr>
            <a:r>
              <a:rPr lang="en-IE" sz="525" dirty="0">
                <a:latin typeface="Arial" panose="020B0604020202020204" pitchFamily="34" charset="0"/>
                <a:cs typeface="Arial" panose="020B0604020202020204" pitchFamily="34" charset="0"/>
              </a:rPr>
              <a:t>Chinese exports remained strong in Q4 amid exporters' front-loading efforts ahead of US tariffs, registering 14.3% </a:t>
            </a:r>
            <a:r>
              <a:rPr lang="en-IE" sz="525" dirty="0" err="1">
                <a:latin typeface="Arial" panose="020B0604020202020204" pitchFamily="34" charset="0"/>
                <a:cs typeface="Arial" panose="020B0604020202020204" pitchFamily="34" charset="0"/>
              </a:rPr>
              <a:t>yoy</a:t>
            </a:r>
            <a:r>
              <a:rPr lang="en-IE" sz="525" dirty="0">
                <a:latin typeface="Arial" panose="020B0604020202020204" pitchFamily="34" charset="0"/>
                <a:cs typeface="Arial" panose="020B0604020202020204" pitchFamily="34" charset="0"/>
              </a:rPr>
              <a:t> growth in real terms. Lower export prices continued to drag on nominal growth, and Chinese nominal exports grew 9.5% </a:t>
            </a:r>
            <a:r>
              <a:rPr lang="en-IE" sz="525" dirty="0" err="1">
                <a:latin typeface="Arial" panose="020B0604020202020204" pitchFamily="34" charset="0"/>
                <a:cs typeface="Arial" panose="020B0604020202020204" pitchFamily="34" charset="0"/>
              </a:rPr>
              <a:t>yoy</a:t>
            </a:r>
            <a:r>
              <a:rPr lang="en-IE" sz="525" dirty="0">
                <a:latin typeface="Arial" panose="020B0604020202020204" pitchFamily="34" charset="0"/>
                <a:cs typeface="Arial" panose="020B0604020202020204" pitchFamily="34" charset="0"/>
              </a:rPr>
              <a:t> in Q4.</a:t>
            </a:r>
          </a:p>
        </p:txBody>
      </p:sp>
      <p:sp>
        <p:nvSpPr>
          <p:cNvPr id="58" name="TextBox 57"/>
          <p:cNvSpPr txBox="1"/>
          <p:nvPr/>
        </p:nvSpPr>
        <p:spPr>
          <a:xfrm>
            <a:off x="5152938" y="875832"/>
            <a:ext cx="1605050" cy="1277594"/>
          </a:xfrm>
          <a:prstGeom prst="rect">
            <a:avLst/>
          </a:prstGeom>
          <a:noFill/>
        </p:spPr>
        <p:txBody>
          <a:bodyPr wrap="square" rtlCol="0">
            <a:spAutoFit/>
          </a:bodyPr>
          <a:lstStyle/>
          <a:p>
            <a:pPr marL="96441" indent="-96441" algn="just">
              <a:buFont typeface="Arial" panose="020B0604020202020204" pitchFamily="34" charset="0"/>
              <a:buChar char="•"/>
            </a:pPr>
            <a:endParaRPr lang="en-US" sz="675" dirty="0">
              <a:solidFill>
                <a:srgbClr val="003C6A"/>
              </a:solidFill>
              <a:latin typeface="Arial" charset="0"/>
            </a:endParaRPr>
          </a:p>
          <a:p>
            <a:pPr marL="96441" indent="-96441" algn="just">
              <a:buFont typeface="Arial" panose="020B0604020202020204" pitchFamily="34" charset="0"/>
              <a:buChar char="•"/>
            </a:pPr>
            <a:r>
              <a:rPr lang="en-US" sz="675" dirty="0">
                <a:solidFill>
                  <a:srgbClr val="003C6A"/>
                </a:solidFill>
                <a:latin typeface="Arial" charset="0"/>
              </a:rPr>
              <a:t>Main risk factors: </a:t>
            </a:r>
          </a:p>
          <a:p>
            <a:pPr marL="353616" lvl="1" indent="-96441" algn="just">
              <a:buFont typeface="Arial" panose="020B0604020202020204" pitchFamily="34" charset="0"/>
              <a:buChar char="•"/>
            </a:pPr>
            <a:r>
              <a:rPr lang="en-US" sz="563" dirty="0">
                <a:solidFill>
                  <a:srgbClr val="003C6A"/>
                </a:solidFill>
                <a:latin typeface="Arial" charset="0"/>
              </a:rPr>
              <a:t>Stimulus underwhelms and strong reversal</a:t>
            </a:r>
          </a:p>
          <a:p>
            <a:pPr marL="353616" lvl="1" indent="-96441" algn="just">
              <a:spcAft>
                <a:spcPts val="225"/>
              </a:spcAft>
              <a:buFont typeface="Arial" panose="020B0604020202020204" pitchFamily="34" charset="0"/>
              <a:buChar char="•"/>
            </a:pPr>
            <a:r>
              <a:rPr lang="en-US" sz="563" dirty="0">
                <a:solidFill>
                  <a:srgbClr val="003C6A"/>
                </a:solidFill>
                <a:latin typeface="Arial" charset="0"/>
              </a:rPr>
              <a:t>Macro continues to deteriorate and monetary policy is insufficient </a:t>
            </a:r>
          </a:p>
          <a:p>
            <a:pPr marL="353616" lvl="1" indent="-96441" algn="just">
              <a:spcAft>
                <a:spcPts val="225"/>
              </a:spcAft>
              <a:buFont typeface="Arial" panose="020B0604020202020204" pitchFamily="34" charset="0"/>
              <a:buChar char="•"/>
            </a:pPr>
            <a:r>
              <a:rPr lang="en-US" sz="563" dirty="0">
                <a:solidFill>
                  <a:srgbClr val="003C6A"/>
                </a:solidFill>
                <a:latin typeface="Arial" charset="0"/>
              </a:rPr>
              <a:t>Geopolitics flair up with US election approaching</a:t>
            </a:r>
          </a:p>
          <a:p>
            <a:pPr marL="353616" lvl="1" indent="-96441" algn="just">
              <a:spcAft>
                <a:spcPts val="225"/>
              </a:spcAft>
              <a:buFont typeface="Arial" panose="020B0604020202020204" pitchFamily="34" charset="0"/>
              <a:buChar char="•"/>
            </a:pPr>
            <a:r>
              <a:rPr lang="en-US" sz="563" dirty="0">
                <a:solidFill>
                  <a:srgbClr val="003C6A"/>
                </a:solidFill>
                <a:latin typeface="Arial" charset="0"/>
              </a:rPr>
              <a:t>Trump Tariffs impact growth</a:t>
            </a:r>
          </a:p>
          <a:p>
            <a:pPr marL="353616" lvl="1" indent="-96441" algn="just">
              <a:spcAft>
                <a:spcPts val="225"/>
              </a:spcAft>
              <a:buFont typeface="Arial" panose="020B0604020202020204" pitchFamily="34" charset="0"/>
              <a:buChar char="•"/>
            </a:pPr>
            <a:r>
              <a:rPr lang="en-US" sz="563" dirty="0">
                <a:solidFill>
                  <a:srgbClr val="003C6A"/>
                </a:solidFill>
                <a:latin typeface="Arial" charset="0"/>
              </a:rPr>
              <a:t>Taiwan </a:t>
            </a:r>
          </a:p>
          <a:p>
            <a:pPr marL="96441" indent="-96441" algn="just">
              <a:buFont typeface="Arial" panose="020B0604020202020204" pitchFamily="34" charset="0"/>
              <a:buChar char="•"/>
            </a:pPr>
            <a:endParaRPr lang="en-US" sz="619" dirty="0">
              <a:latin typeface="Arial" charset="0"/>
            </a:endParaRPr>
          </a:p>
        </p:txBody>
      </p:sp>
    </p:spTree>
    <p:extLst>
      <p:ext uri="{BB962C8B-B14F-4D97-AF65-F5344CB8AC3E}">
        <p14:creationId xmlns:p14="http://schemas.microsoft.com/office/powerpoint/2010/main" val="33916769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3059668" y="4008153"/>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9" name="Title 3"/>
          <p:cNvSpPr>
            <a:spLocks noGrp="1"/>
          </p:cNvSpPr>
          <p:nvPr>
            <p:ph type="title"/>
          </p:nvPr>
        </p:nvSpPr>
        <p:spPr>
          <a:xfrm>
            <a:off x="306682" y="854550"/>
            <a:ext cx="5996396" cy="491155"/>
          </a:xfrm>
        </p:spPr>
        <p:txBody>
          <a:bodyPr>
            <a:normAutofit/>
          </a:bodyPr>
          <a:lstStyle/>
          <a:p>
            <a:r>
              <a:rPr lang="en-GB" sz="1650" dirty="0"/>
              <a:t>1. The USD correlation structure has changed</a:t>
            </a:r>
          </a:p>
        </p:txBody>
      </p:sp>
      <p:sp>
        <p:nvSpPr>
          <p:cNvPr id="11" name="TextBox 10"/>
          <p:cNvSpPr txBox="1"/>
          <p:nvPr/>
        </p:nvSpPr>
        <p:spPr>
          <a:xfrm>
            <a:off x="463735" y="1074959"/>
            <a:ext cx="5839343" cy="456087"/>
          </a:xfrm>
          <a:prstGeom prst="rect">
            <a:avLst/>
          </a:prstGeom>
          <a:noFill/>
        </p:spPr>
        <p:txBody>
          <a:bodyPr wrap="square" rtlCol="0">
            <a:spAutoFit/>
          </a:bodyPr>
          <a:lstStyle/>
          <a:p>
            <a:r>
              <a:rPr lang="en-GB" sz="788" b="1" dirty="0"/>
              <a:t>The USD is losing its role in PTF construction. </a:t>
            </a:r>
          </a:p>
          <a:p>
            <a:r>
              <a:rPr lang="en-GB" sz="788" dirty="0"/>
              <a:t>In the last 15 years demand for USDs was not just function of US exceptionalism. Portfolio construction features were big part of the equation. Yet this also means that when risk-sentiment bounces, the USD follows (as it happens right now)</a:t>
            </a:r>
          </a:p>
        </p:txBody>
      </p:sp>
      <p:sp>
        <p:nvSpPr>
          <p:cNvPr id="8"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80</a:t>
            </a:fld>
            <a:endParaRPr lang="fr-FR" dirty="0"/>
          </a:p>
        </p:txBody>
      </p:sp>
      <p:pic>
        <p:nvPicPr>
          <p:cNvPr id="2" name="Picture 1"/>
          <p:cNvPicPr>
            <a:picLocks noChangeAspect="1"/>
          </p:cNvPicPr>
          <p:nvPr/>
        </p:nvPicPr>
        <p:blipFill>
          <a:blip r:embed="rId2"/>
          <a:stretch>
            <a:fillRect/>
          </a:stretch>
        </p:blipFill>
        <p:spPr>
          <a:xfrm>
            <a:off x="438059" y="1566114"/>
            <a:ext cx="5890695" cy="2298661"/>
          </a:xfrm>
          <a:prstGeom prst="rect">
            <a:avLst/>
          </a:prstGeom>
        </p:spPr>
      </p:pic>
      <p:sp>
        <p:nvSpPr>
          <p:cNvPr id="10"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18811654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2251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432325" y="1100127"/>
            <a:ext cx="5870753" cy="213585"/>
          </a:xfrm>
          <a:prstGeom prst="rect">
            <a:avLst/>
          </a:prstGeom>
          <a:noFill/>
        </p:spPr>
        <p:txBody>
          <a:bodyPr wrap="square" rtlCol="0">
            <a:spAutoFit/>
          </a:bodyPr>
          <a:lstStyle/>
          <a:p>
            <a:r>
              <a:rPr lang="en-GB" sz="788" b="1" dirty="0"/>
              <a:t>DXY should trade around 106 based on implied policy rates differential. </a:t>
            </a:r>
            <a:endParaRPr lang="en-GB" sz="788" dirty="0"/>
          </a:p>
        </p:txBody>
      </p:sp>
      <p:sp>
        <p:nvSpPr>
          <p:cNvPr id="10" name="Title 3"/>
          <p:cNvSpPr>
            <a:spLocks noGrp="1"/>
          </p:cNvSpPr>
          <p:nvPr>
            <p:ph type="title"/>
          </p:nvPr>
        </p:nvSpPr>
        <p:spPr>
          <a:xfrm>
            <a:off x="306682" y="854550"/>
            <a:ext cx="5996396" cy="491155"/>
          </a:xfrm>
        </p:spPr>
        <p:txBody>
          <a:bodyPr>
            <a:normAutofit/>
          </a:bodyPr>
          <a:lstStyle/>
          <a:p>
            <a:r>
              <a:rPr lang="en-GB" sz="1650" dirty="0"/>
              <a:t>1.1 The USD is undershooting rates differential</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81</a:t>
            </a:fld>
            <a:endParaRPr lang="fr-FR" dirty="0"/>
          </a:p>
        </p:txBody>
      </p:sp>
      <p:pic>
        <p:nvPicPr>
          <p:cNvPr id="2" name="Picture 1"/>
          <p:cNvPicPr>
            <a:picLocks noChangeAspect="1"/>
          </p:cNvPicPr>
          <p:nvPr/>
        </p:nvPicPr>
        <p:blipFill>
          <a:blip r:embed="rId2"/>
          <a:stretch>
            <a:fillRect/>
          </a:stretch>
        </p:blipFill>
        <p:spPr>
          <a:xfrm>
            <a:off x="3502857" y="1632063"/>
            <a:ext cx="3020662" cy="2302903"/>
          </a:xfrm>
          <a:prstGeom prst="rect">
            <a:avLst/>
          </a:prstGeom>
        </p:spPr>
      </p:pic>
      <p:pic>
        <p:nvPicPr>
          <p:cNvPr id="5" name="Picture 4"/>
          <p:cNvPicPr>
            <a:picLocks noChangeAspect="1"/>
          </p:cNvPicPr>
          <p:nvPr/>
        </p:nvPicPr>
        <p:blipFill>
          <a:blip r:embed="rId3"/>
          <a:stretch>
            <a:fillRect/>
          </a:stretch>
        </p:blipFill>
        <p:spPr>
          <a:xfrm>
            <a:off x="321299" y="1632063"/>
            <a:ext cx="3055349" cy="2303214"/>
          </a:xfrm>
          <a:prstGeom prst="rect">
            <a:avLst/>
          </a:prstGeom>
        </p:spPr>
      </p:pic>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24516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300" y="885686"/>
            <a:ext cx="5301214" cy="217965"/>
          </a:xfrm>
        </p:spPr>
        <p:txBody>
          <a:bodyPr>
            <a:noAutofit/>
          </a:bodyPr>
          <a:lstStyle/>
          <a:p>
            <a:r>
              <a:rPr lang="en-GB" sz="1650" dirty="0"/>
              <a:t>1.2 Fair Valuation was not even breached in April</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82</a:t>
            </a:fld>
            <a:endParaRPr lang="fr-FR" dirty="0"/>
          </a:p>
        </p:txBody>
      </p:sp>
      <p:sp>
        <p:nvSpPr>
          <p:cNvPr id="11" name="Content Placeholder 3"/>
          <p:cNvSpPr txBox="1">
            <a:spLocks/>
          </p:cNvSpPr>
          <p:nvPr/>
        </p:nvSpPr>
        <p:spPr>
          <a:xfrm>
            <a:off x="3015997" y="4077226"/>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April 30, 2024</a:t>
            </a:r>
          </a:p>
        </p:txBody>
      </p:sp>
      <p:sp>
        <p:nvSpPr>
          <p:cNvPr id="7" name="TextBox 6"/>
          <p:cNvSpPr txBox="1"/>
          <p:nvPr/>
        </p:nvSpPr>
        <p:spPr>
          <a:xfrm>
            <a:off x="456300" y="1161998"/>
            <a:ext cx="5710816" cy="352148"/>
          </a:xfrm>
          <a:prstGeom prst="rect">
            <a:avLst/>
          </a:prstGeom>
          <a:noFill/>
        </p:spPr>
        <p:txBody>
          <a:bodyPr wrap="square" rtlCol="0">
            <a:spAutoFit/>
          </a:bodyPr>
          <a:lstStyle/>
          <a:p>
            <a:r>
              <a:rPr lang="en-GB" sz="844" dirty="0"/>
              <a:t>This is the case even for models that take into account relative productivity and degree of openness of G10 economies</a:t>
            </a:r>
          </a:p>
        </p:txBody>
      </p:sp>
      <p:pic>
        <p:nvPicPr>
          <p:cNvPr id="6" name="Picture 5"/>
          <p:cNvPicPr>
            <a:picLocks noChangeAspect="1"/>
          </p:cNvPicPr>
          <p:nvPr/>
        </p:nvPicPr>
        <p:blipFill>
          <a:blip r:embed="rId3"/>
          <a:stretch>
            <a:fillRect/>
          </a:stretch>
        </p:blipFill>
        <p:spPr>
          <a:xfrm>
            <a:off x="456301" y="1549281"/>
            <a:ext cx="2902103" cy="2378540"/>
          </a:xfrm>
          <a:prstGeom prst="rect">
            <a:avLst/>
          </a:prstGeom>
        </p:spPr>
      </p:pic>
      <p:pic>
        <p:nvPicPr>
          <p:cNvPr id="8" name="Picture 7"/>
          <p:cNvPicPr>
            <a:picLocks noChangeAspect="1"/>
          </p:cNvPicPr>
          <p:nvPr/>
        </p:nvPicPr>
        <p:blipFill>
          <a:blip r:embed="rId4"/>
          <a:stretch>
            <a:fillRect/>
          </a:stretch>
        </p:blipFill>
        <p:spPr>
          <a:xfrm>
            <a:off x="3588049" y="1549281"/>
            <a:ext cx="2770730" cy="2378540"/>
          </a:xfrm>
          <a:prstGeom prst="rect">
            <a:avLst/>
          </a:prstGeom>
        </p:spPr>
      </p:pic>
      <p:sp>
        <p:nvSpPr>
          <p:cNvPr id="12"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11697894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2251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02, 2025</a:t>
            </a:r>
          </a:p>
        </p:txBody>
      </p:sp>
      <p:sp>
        <p:nvSpPr>
          <p:cNvPr id="11" name="TextBox 10"/>
          <p:cNvSpPr txBox="1"/>
          <p:nvPr/>
        </p:nvSpPr>
        <p:spPr>
          <a:xfrm>
            <a:off x="432325" y="1100127"/>
            <a:ext cx="5870753" cy="213585"/>
          </a:xfrm>
          <a:prstGeom prst="rect">
            <a:avLst/>
          </a:prstGeom>
          <a:noFill/>
        </p:spPr>
        <p:txBody>
          <a:bodyPr wrap="square" rtlCol="0">
            <a:spAutoFit/>
          </a:bodyPr>
          <a:lstStyle/>
          <a:p>
            <a:r>
              <a:rPr lang="en-GB" sz="788" dirty="0"/>
              <a:t>This is the evidence we get from State Street</a:t>
            </a:r>
          </a:p>
        </p:txBody>
      </p:sp>
      <p:sp>
        <p:nvSpPr>
          <p:cNvPr id="10" name="Title 3"/>
          <p:cNvSpPr>
            <a:spLocks noGrp="1"/>
          </p:cNvSpPr>
          <p:nvPr>
            <p:ph type="title"/>
          </p:nvPr>
        </p:nvSpPr>
        <p:spPr>
          <a:xfrm>
            <a:off x="306682" y="854550"/>
            <a:ext cx="5996396" cy="245577"/>
          </a:xfrm>
        </p:spPr>
        <p:txBody>
          <a:bodyPr>
            <a:normAutofit/>
          </a:bodyPr>
          <a:lstStyle/>
          <a:p>
            <a:r>
              <a:rPr lang="en-GB" sz="1650" dirty="0"/>
              <a:t>1.3 Real money have still space to sell USDs</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83</a:t>
            </a:fld>
            <a:endParaRPr lang="fr-FR" dirty="0"/>
          </a:p>
        </p:txBody>
      </p:sp>
      <p:pic>
        <p:nvPicPr>
          <p:cNvPr id="2" name="Picture 1"/>
          <p:cNvPicPr>
            <a:picLocks noChangeAspect="1"/>
          </p:cNvPicPr>
          <p:nvPr/>
        </p:nvPicPr>
        <p:blipFill>
          <a:blip r:embed="rId2"/>
          <a:stretch>
            <a:fillRect/>
          </a:stretch>
        </p:blipFill>
        <p:spPr>
          <a:xfrm>
            <a:off x="321299" y="1319586"/>
            <a:ext cx="2983582" cy="2695968"/>
          </a:xfrm>
          <a:prstGeom prst="rect">
            <a:avLst/>
          </a:prstGeom>
        </p:spPr>
      </p:pic>
      <p:pic>
        <p:nvPicPr>
          <p:cNvPr id="8" name="Picture 7"/>
          <p:cNvPicPr>
            <a:picLocks noChangeAspect="1"/>
          </p:cNvPicPr>
          <p:nvPr/>
        </p:nvPicPr>
        <p:blipFill>
          <a:blip r:embed="rId3"/>
          <a:stretch>
            <a:fillRect/>
          </a:stretch>
        </p:blipFill>
        <p:spPr>
          <a:xfrm>
            <a:off x="3393876" y="1319586"/>
            <a:ext cx="3106096" cy="2695967"/>
          </a:xfrm>
          <a:prstGeom prst="rect">
            <a:avLst/>
          </a:prstGeom>
        </p:spPr>
      </p:pic>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22799874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3277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13, 2025</a:t>
            </a:r>
          </a:p>
        </p:txBody>
      </p:sp>
      <p:sp>
        <p:nvSpPr>
          <p:cNvPr id="11" name="TextBox 10"/>
          <p:cNvSpPr txBox="1"/>
          <p:nvPr/>
        </p:nvSpPr>
        <p:spPr>
          <a:xfrm>
            <a:off x="432325" y="1100127"/>
            <a:ext cx="5870753" cy="213585"/>
          </a:xfrm>
          <a:prstGeom prst="rect">
            <a:avLst/>
          </a:prstGeom>
          <a:noFill/>
        </p:spPr>
        <p:txBody>
          <a:bodyPr wrap="square" rtlCol="0">
            <a:spAutoFit/>
          </a:bodyPr>
          <a:lstStyle/>
          <a:p>
            <a:r>
              <a:rPr lang="en-GB" sz="788" b="1" dirty="0"/>
              <a:t>Sudden USDTWD move doesn’t change our view</a:t>
            </a:r>
          </a:p>
        </p:txBody>
      </p:sp>
      <p:sp>
        <p:nvSpPr>
          <p:cNvPr id="10" name="Title 3"/>
          <p:cNvSpPr>
            <a:spLocks noGrp="1"/>
          </p:cNvSpPr>
          <p:nvPr>
            <p:ph type="title"/>
          </p:nvPr>
        </p:nvSpPr>
        <p:spPr>
          <a:xfrm>
            <a:off x="306682" y="854550"/>
            <a:ext cx="5996396" cy="245577"/>
          </a:xfrm>
        </p:spPr>
        <p:txBody>
          <a:bodyPr>
            <a:normAutofit/>
          </a:bodyPr>
          <a:lstStyle/>
          <a:p>
            <a:r>
              <a:rPr lang="en-GB" sz="1650" dirty="0"/>
              <a:t>2. How to deal with TWD</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84</a:t>
            </a:fld>
            <a:endParaRPr lang="fr-FR" dirty="0"/>
          </a:p>
        </p:txBody>
      </p:sp>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
        <p:nvSpPr>
          <p:cNvPr id="9" name="TextBox 8"/>
          <p:cNvSpPr txBox="1"/>
          <p:nvPr/>
        </p:nvSpPr>
        <p:spPr>
          <a:xfrm>
            <a:off x="383621" y="1338557"/>
            <a:ext cx="3458876" cy="2689198"/>
          </a:xfrm>
          <a:prstGeom prst="rect">
            <a:avLst/>
          </a:prstGeom>
          <a:noFill/>
        </p:spPr>
        <p:txBody>
          <a:bodyPr wrap="square" rtlCol="0">
            <a:spAutoFit/>
          </a:bodyPr>
          <a:lstStyle/>
          <a:p>
            <a:pPr marL="171450" indent="-171450">
              <a:buFont typeface="Arial" panose="020B0604020202020204" pitchFamily="34" charset="0"/>
              <a:buChar char="•"/>
            </a:pPr>
            <a:r>
              <a:rPr lang="en-GB" sz="675" dirty="0"/>
              <a:t>An abrupt move of USDTWD in a low liquidity holiday period caught market by surprise, two-day -7% on spot and -12% in 3 month NDF outright, a 3-sigma event for a 4% realized volatility cross. </a:t>
            </a:r>
          </a:p>
          <a:p>
            <a:pPr marL="171450" indent="-171450">
              <a:buFont typeface="Arial" panose="020B0604020202020204" pitchFamily="34" charset="0"/>
              <a:buChar char="•"/>
            </a:pPr>
            <a:r>
              <a:rPr lang="en-GB" sz="675" dirty="0"/>
              <a:t>The move is supposed to be linked with exporters selling USD after record Q1 export soar (+30% y/y in April) driven by front-loading activities ahead of impeding US reciprocal tariffs.</a:t>
            </a:r>
            <a:endParaRPr lang="en-GB" sz="675" b="1" dirty="0"/>
          </a:p>
          <a:p>
            <a:pPr marL="171450" indent="-171450">
              <a:buFont typeface="Arial" panose="020B0604020202020204" pitchFamily="34" charset="0"/>
              <a:buChar char="•"/>
            </a:pPr>
            <a:r>
              <a:rPr lang="en-GB" sz="675" dirty="0"/>
              <a:t>Local banks disappeared from USDTWD bid and CBC (a </a:t>
            </a:r>
            <a:r>
              <a:rPr lang="en-GB" sz="675" dirty="0" err="1"/>
              <a:t>vol</a:t>
            </a:r>
            <a:r>
              <a:rPr lang="en-GB" sz="675" dirty="0"/>
              <a:t>-targeting central bank) refrained to intervene in a dislocated market not wanting to appear as currency manipulator amid US bilateral trade talks.</a:t>
            </a:r>
          </a:p>
          <a:p>
            <a:pPr marL="171450" indent="-171450">
              <a:buFont typeface="Arial" panose="020B0604020202020204" pitchFamily="34" charset="0"/>
              <a:buChar char="•"/>
            </a:pPr>
            <a:r>
              <a:rPr lang="en-GB" sz="675" dirty="0"/>
              <a:t>When dust settled, USDTWD recovered almost half the move. Whilst it remains unclear whether currency is playing a role in negotiation, local lifers are extremely long USD assets (around 140% of GDP) and, as most players around the world, have low hedged exposure given the cost. Having said that it’s a long term historic position and not in their interest to create volatility hedging or selling USD asset exposure.</a:t>
            </a:r>
          </a:p>
          <a:p>
            <a:pPr marL="171450" indent="-171450">
              <a:buFont typeface="Arial" panose="020B0604020202020204" pitchFamily="34" charset="0"/>
              <a:buChar char="•"/>
            </a:pPr>
            <a:r>
              <a:rPr lang="en-GB" sz="675" dirty="0"/>
              <a:t>Even with post-event jump in 3m implied volatility (from 7% to a 13% high back to 10% now) TWD </a:t>
            </a:r>
            <a:r>
              <a:rPr lang="en-GB" sz="675" dirty="0" err="1"/>
              <a:t>neg</a:t>
            </a:r>
            <a:r>
              <a:rPr lang="en-GB" sz="675" dirty="0"/>
              <a:t> carry-to-</a:t>
            </a:r>
            <a:r>
              <a:rPr lang="en-GB" sz="675" dirty="0" err="1"/>
              <a:t>vol</a:t>
            </a:r>
            <a:r>
              <a:rPr lang="en-GB" sz="675" dirty="0"/>
              <a:t> vs USD remains high (0.77) and long AUDTWD annualized 3m carry is trading now at +7%. In other term, the spot move was joined by a move lower in </a:t>
            </a:r>
            <a:r>
              <a:rPr lang="en-GB" sz="675" dirty="0" err="1"/>
              <a:t>fwd</a:t>
            </a:r>
            <a:r>
              <a:rPr lang="en-GB" sz="675" dirty="0"/>
              <a:t> points in a totally dislocated way (graph below). </a:t>
            </a:r>
          </a:p>
          <a:p>
            <a:pPr marL="171450" indent="-171450">
              <a:buFont typeface="Arial" panose="020B0604020202020204" pitchFamily="34" charset="0"/>
              <a:buChar char="•"/>
            </a:pPr>
            <a:r>
              <a:rPr lang="en-GB" sz="675" dirty="0"/>
              <a:t>This make sense as far as market is pricing more dollar weakness ahead, but enhance TWD role as funding currency with carry at historical high, considering also the effect on growth of a stronger currency for an export-oriented economy like Taiwan (exports account for around 70% of GDP).</a:t>
            </a:r>
          </a:p>
          <a:p>
            <a:pPr marL="171450" indent="-171450">
              <a:buFont typeface="Arial" panose="020B0604020202020204" pitchFamily="34" charset="0"/>
              <a:buChar char="•"/>
            </a:pPr>
            <a:r>
              <a:rPr lang="en-GB" sz="675" dirty="0"/>
              <a:t>We will monitor the situation but actually we think that on a relative perspective AUD/TWD long still make a lot of sense on fundamental and carry perspective. </a:t>
            </a:r>
          </a:p>
        </p:txBody>
      </p:sp>
      <p:pic>
        <p:nvPicPr>
          <p:cNvPr id="14" name="Picture 13">
            <a:extLst>
              <a:ext uri="{FF2B5EF4-FFF2-40B4-BE49-F238E27FC236}">
                <a16:creationId xmlns:a16="http://schemas.microsoft.com/office/drawing/2014/main" id="{D5E7F1E1-14D3-4746-8ACC-5DEA84690614}"/>
              </a:ext>
            </a:extLst>
          </p:cNvPr>
          <p:cNvPicPr>
            <a:picLocks noChangeAspect="1"/>
          </p:cNvPicPr>
          <p:nvPr/>
        </p:nvPicPr>
        <p:blipFill>
          <a:blip r:embed="rId2"/>
          <a:stretch>
            <a:fillRect/>
          </a:stretch>
        </p:blipFill>
        <p:spPr>
          <a:xfrm>
            <a:off x="3977640" y="1484537"/>
            <a:ext cx="2588895" cy="2063128"/>
          </a:xfrm>
          <a:prstGeom prst="rect">
            <a:avLst/>
          </a:prstGeom>
        </p:spPr>
      </p:pic>
    </p:spTree>
    <p:extLst>
      <p:ext uri="{BB962C8B-B14F-4D97-AF65-F5344CB8AC3E}">
        <p14:creationId xmlns:p14="http://schemas.microsoft.com/office/powerpoint/2010/main" val="1024269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2251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432325" y="1100127"/>
            <a:ext cx="5870753" cy="213585"/>
          </a:xfrm>
          <a:prstGeom prst="rect">
            <a:avLst/>
          </a:prstGeom>
          <a:noFill/>
        </p:spPr>
        <p:txBody>
          <a:bodyPr wrap="square" rtlCol="0">
            <a:spAutoFit/>
          </a:bodyPr>
          <a:lstStyle/>
          <a:p>
            <a:r>
              <a:rPr lang="en-GB" sz="788" b="1" dirty="0"/>
              <a:t>DXY should trade around 106 based on implied policy rates differential. </a:t>
            </a:r>
            <a:endParaRPr lang="en-GB" sz="788" dirty="0"/>
          </a:p>
        </p:txBody>
      </p:sp>
      <p:sp>
        <p:nvSpPr>
          <p:cNvPr id="10" name="Title 3"/>
          <p:cNvSpPr>
            <a:spLocks noGrp="1"/>
          </p:cNvSpPr>
          <p:nvPr>
            <p:ph type="title"/>
          </p:nvPr>
        </p:nvSpPr>
        <p:spPr>
          <a:xfrm>
            <a:off x="306682" y="854550"/>
            <a:ext cx="5996396" cy="245577"/>
          </a:xfrm>
        </p:spPr>
        <p:txBody>
          <a:bodyPr>
            <a:normAutofit/>
          </a:bodyPr>
          <a:lstStyle/>
          <a:p>
            <a:r>
              <a:rPr lang="en-GB" sz="1650" dirty="0"/>
              <a:t>3. Our EMFX preference (</a:t>
            </a:r>
            <a:r>
              <a:rPr lang="en-GB" sz="1650" dirty="0" err="1"/>
              <a:t>Latam</a:t>
            </a:r>
            <a:r>
              <a:rPr lang="en-GB" sz="1650" dirty="0"/>
              <a:t> vs CNH)</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85</a:t>
            </a:fld>
            <a:endParaRPr lang="fr-FR" dirty="0"/>
          </a:p>
        </p:txBody>
      </p:sp>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
        <p:nvSpPr>
          <p:cNvPr id="3" name="Rectangle 2"/>
          <p:cNvSpPr/>
          <p:nvPr/>
        </p:nvSpPr>
        <p:spPr>
          <a:xfrm>
            <a:off x="339361" y="1520043"/>
            <a:ext cx="3251004" cy="2308324"/>
          </a:xfrm>
          <a:prstGeom prst="rect">
            <a:avLst/>
          </a:prstGeom>
        </p:spPr>
        <p:txBody>
          <a:bodyPr wrap="square">
            <a:spAutoFit/>
          </a:bodyPr>
          <a:lstStyle/>
          <a:p>
            <a:pPr marL="128588" indent="-128588">
              <a:buFont typeface="Arial" panose="020B0604020202020204" pitchFamily="34" charset="0"/>
              <a:buChar char="•"/>
            </a:pPr>
            <a:r>
              <a:rPr lang="en-GB" sz="900" dirty="0"/>
              <a:t>The long BRL and MXN position vs CNH is more and more a long beta position, thus good proxy for EM FX as a whole. The more the market is in risk-on mode, the more MXN and BRL will perform well, better than other EM FX, CNH included</a:t>
            </a:r>
          </a:p>
          <a:p>
            <a:pPr marL="128588" indent="-128588">
              <a:buFont typeface="Arial" panose="020B0604020202020204" pitchFamily="34" charset="0"/>
              <a:buChar char="•"/>
            </a:pPr>
            <a:endParaRPr lang="en-GB" sz="900" dirty="0"/>
          </a:p>
          <a:p>
            <a:pPr marL="128588" indent="-128588">
              <a:buFont typeface="Arial" panose="020B0604020202020204" pitchFamily="34" charset="0"/>
              <a:buChar char="•"/>
            </a:pPr>
            <a:r>
              <a:rPr lang="en-GB" sz="900" dirty="0"/>
              <a:t>The sudden and shocking TWD rally cannot happen (in that scale) for CNH:</a:t>
            </a:r>
            <a:br>
              <a:rPr lang="en-GB" sz="900" dirty="0"/>
            </a:br>
            <a:r>
              <a:rPr lang="en-GB" sz="900" dirty="0"/>
              <a:t>No same Possible agreement with the US to lower the tariffs vs strengthening TWD</a:t>
            </a:r>
            <a:br>
              <a:rPr lang="en-GB" sz="900" dirty="0"/>
            </a:br>
            <a:r>
              <a:rPr lang="en-GB" sz="900" dirty="0"/>
              <a:t>No distort USD asset positions, non hedged, like the ones of Taiwan Lifers</a:t>
            </a:r>
          </a:p>
          <a:p>
            <a:pPr marL="128588" indent="-128588">
              <a:buFont typeface="Arial" panose="020B0604020202020204" pitchFamily="34" charset="0"/>
              <a:buChar char="•"/>
            </a:pPr>
            <a:endParaRPr lang="en-GB" sz="900" dirty="0"/>
          </a:p>
          <a:p>
            <a:pPr marL="128588" indent="-128588">
              <a:buFont typeface="Arial" panose="020B0604020202020204" pitchFamily="34" charset="0"/>
              <a:buChar char="•"/>
            </a:pPr>
            <a:r>
              <a:rPr lang="en-GB" sz="900" dirty="0"/>
              <a:t>Trade agreements between Brazil and China, oil price above 60, US economy not in distress are reinforcing BRL and MXN way more than CNH</a:t>
            </a:r>
          </a:p>
        </p:txBody>
      </p:sp>
      <p:pic>
        <p:nvPicPr>
          <p:cNvPr id="4" name="Picture 3"/>
          <p:cNvPicPr>
            <a:picLocks noChangeAspect="1"/>
          </p:cNvPicPr>
          <p:nvPr/>
        </p:nvPicPr>
        <p:blipFill>
          <a:blip r:embed="rId2"/>
          <a:stretch>
            <a:fillRect/>
          </a:stretch>
        </p:blipFill>
        <p:spPr>
          <a:xfrm>
            <a:off x="3670775" y="1763669"/>
            <a:ext cx="2829198" cy="1696484"/>
          </a:xfrm>
          <a:prstGeom prst="rect">
            <a:avLst/>
          </a:prstGeom>
        </p:spPr>
      </p:pic>
    </p:spTree>
    <p:extLst>
      <p:ext uri="{BB962C8B-B14F-4D97-AF65-F5344CB8AC3E}">
        <p14:creationId xmlns:p14="http://schemas.microsoft.com/office/powerpoint/2010/main" val="32287324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31" y="2453288"/>
            <a:ext cx="5831999" cy="645419"/>
          </a:xfrm>
        </p:spPr>
        <p:txBody>
          <a:bodyPr/>
          <a:lstStyle/>
          <a:p>
            <a:r>
              <a:rPr lang="en-GB" sz="3750" dirty="0"/>
              <a:t>Appendix</a:t>
            </a:r>
          </a:p>
        </p:txBody>
      </p:sp>
      <p:sp>
        <p:nvSpPr>
          <p:cNvPr id="3" name="Footer Placeholder 2"/>
          <p:cNvSpPr>
            <a:spLocks noGrp="1"/>
          </p:cNvSpPr>
          <p:nvPr>
            <p:ph type="ftr" sz="quarter" idx="10"/>
          </p:nvPr>
        </p:nvSpPr>
        <p:spPr/>
        <p:txBody>
          <a:bodyPr/>
          <a:lstStyle/>
          <a:p>
            <a:r>
              <a:rPr lang="en-GB"/>
              <a:t>Presentation title  l  00 month 0000</a:t>
            </a:r>
          </a:p>
        </p:txBody>
      </p:sp>
      <p:sp>
        <p:nvSpPr>
          <p:cNvPr id="4" name="Slide Number Placeholder 3"/>
          <p:cNvSpPr>
            <a:spLocks noGrp="1"/>
          </p:cNvSpPr>
          <p:nvPr>
            <p:ph type="sldNum" sz="quarter" idx="11"/>
          </p:nvPr>
        </p:nvSpPr>
        <p:spPr/>
        <p:txBody>
          <a:bodyPr/>
          <a:lstStyle/>
          <a:p>
            <a:fld id="{B6DA55B2-71C7-D142-9718-47F3DB26F441}" type="slidenum">
              <a:rPr lang="en-GB" smtClean="0"/>
              <a:t>86</a:t>
            </a:fld>
            <a:endParaRPr lang="en-GB"/>
          </a:p>
        </p:txBody>
      </p:sp>
    </p:spTree>
    <p:extLst>
      <p:ext uri="{BB962C8B-B14F-4D97-AF65-F5344CB8AC3E}">
        <p14:creationId xmlns:p14="http://schemas.microsoft.com/office/powerpoint/2010/main" val="28022627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300" y="885686"/>
            <a:ext cx="5301214" cy="217965"/>
          </a:xfrm>
        </p:spPr>
        <p:txBody>
          <a:bodyPr>
            <a:noAutofit/>
          </a:bodyPr>
          <a:lstStyle/>
          <a:p>
            <a:r>
              <a:rPr lang="en-GB" sz="1650" dirty="0"/>
              <a:t>2.2 The rapid shift in consensus is always a risk</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87</a:t>
            </a:fld>
            <a:endParaRPr lang="fr-FR" dirty="0"/>
          </a:p>
        </p:txBody>
      </p:sp>
      <p:sp>
        <p:nvSpPr>
          <p:cNvPr id="11" name="Content Placeholder 3"/>
          <p:cNvSpPr txBox="1">
            <a:spLocks/>
          </p:cNvSpPr>
          <p:nvPr/>
        </p:nvSpPr>
        <p:spPr>
          <a:xfrm>
            <a:off x="3015997" y="4077226"/>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2024</a:t>
            </a:r>
          </a:p>
        </p:txBody>
      </p:sp>
      <p:sp>
        <p:nvSpPr>
          <p:cNvPr id="7" name="TextBox 6"/>
          <p:cNvSpPr txBox="1"/>
          <p:nvPr/>
        </p:nvSpPr>
        <p:spPr>
          <a:xfrm>
            <a:off x="398463" y="1167470"/>
            <a:ext cx="5710816" cy="352148"/>
          </a:xfrm>
          <a:prstGeom prst="rect">
            <a:avLst/>
          </a:prstGeom>
          <a:noFill/>
        </p:spPr>
        <p:txBody>
          <a:bodyPr wrap="square" rtlCol="0">
            <a:spAutoFit/>
          </a:bodyPr>
          <a:lstStyle/>
          <a:p>
            <a:r>
              <a:rPr lang="en-GB" sz="844" dirty="0"/>
              <a:t>In FX, being consensus is always a risk and the surge in expectations are a headwind from here. Yet we remain far from the improved valuation and it has been mostly a mark-to-market story</a:t>
            </a:r>
          </a:p>
        </p:txBody>
      </p:sp>
      <p:pic>
        <p:nvPicPr>
          <p:cNvPr id="3" name="Picture 2"/>
          <p:cNvPicPr>
            <a:picLocks noChangeAspect="1"/>
          </p:cNvPicPr>
          <p:nvPr/>
        </p:nvPicPr>
        <p:blipFill>
          <a:blip r:embed="rId3"/>
          <a:stretch>
            <a:fillRect/>
          </a:stretch>
        </p:blipFill>
        <p:spPr>
          <a:xfrm>
            <a:off x="614781" y="1698029"/>
            <a:ext cx="2597385" cy="2304891"/>
          </a:xfrm>
          <a:prstGeom prst="rect">
            <a:avLst/>
          </a:prstGeom>
        </p:spPr>
      </p:pic>
      <p:pic>
        <p:nvPicPr>
          <p:cNvPr id="6" name="Picture 5"/>
          <p:cNvPicPr>
            <a:picLocks noChangeAspect="1"/>
          </p:cNvPicPr>
          <p:nvPr/>
        </p:nvPicPr>
        <p:blipFill>
          <a:blip r:embed="rId4"/>
          <a:stretch>
            <a:fillRect/>
          </a:stretch>
        </p:blipFill>
        <p:spPr>
          <a:xfrm>
            <a:off x="3632402" y="1698028"/>
            <a:ext cx="2597385" cy="2304892"/>
          </a:xfrm>
          <a:prstGeom prst="rect">
            <a:avLst/>
          </a:prstGeom>
        </p:spPr>
      </p:pic>
      <p:sp>
        <p:nvSpPr>
          <p:cNvPr id="9"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15268729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4557574" y="3954967"/>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432325" y="1100127"/>
            <a:ext cx="5870753" cy="213585"/>
          </a:xfrm>
          <a:prstGeom prst="rect">
            <a:avLst/>
          </a:prstGeom>
          <a:noFill/>
        </p:spPr>
        <p:txBody>
          <a:bodyPr wrap="square" rtlCol="0">
            <a:spAutoFit/>
          </a:bodyPr>
          <a:lstStyle/>
          <a:p>
            <a:r>
              <a:rPr lang="en-GB" sz="788" b="1" dirty="0"/>
              <a:t>Fast money and risk-reversals are telling</a:t>
            </a:r>
            <a:endParaRPr lang="en-GB" sz="788" dirty="0"/>
          </a:p>
        </p:txBody>
      </p:sp>
      <p:sp>
        <p:nvSpPr>
          <p:cNvPr id="10" name="Title 3"/>
          <p:cNvSpPr>
            <a:spLocks noGrp="1"/>
          </p:cNvSpPr>
          <p:nvPr>
            <p:ph type="title"/>
          </p:nvPr>
        </p:nvSpPr>
        <p:spPr>
          <a:xfrm>
            <a:off x="306682" y="854550"/>
            <a:ext cx="5996396" cy="245577"/>
          </a:xfrm>
        </p:spPr>
        <p:txBody>
          <a:bodyPr>
            <a:normAutofit/>
          </a:bodyPr>
          <a:lstStyle/>
          <a:p>
            <a:r>
              <a:rPr lang="en-GB" sz="1650" dirty="0"/>
              <a:t>2.3 Speculative and option positioning are short USD</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88</a:t>
            </a:fld>
            <a:endParaRPr lang="fr-FR" dirty="0"/>
          </a:p>
        </p:txBody>
      </p:sp>
      <p:pic>
        <p:nvPicPr>
          <p:cNvPr id="5" name="Picture 4"/>
          <p:cNvPicPr>
            <a:picLocks noChangeAspect="1"/>
          </p:cNvPicPr>
          <p:nvPr/>
        </p:nvPicPr>
        <p:blipFill>
          <a:blip r:embed="rId2"/>
          <a:stretch>
            <a:fillRect/>
          </a:stretch>
        </p:blipFill>
        <p:spPr>
          <a:xfrm>
            <a:off x="388799" y="3003718"/>
            <a:ext cx="3054944" cy="1089770"/>
          </a:xfrm>
          <a:prstGeom prst="rect">
            <a:avLst/>
          </a:prstGeom>
        </p:spPr>
      </p:pic>
      <p:pic>
        <p:nvPicPr>
          <p:cNvPr id="7" name="Picture 6"/>
          <p:cNvPicPr>
            <a:picLocks noChangeAspect="1"/>
          </p:cNvPicPr>
          <p:nvPr/>
        </p:nvPicPr>
        <p:blipFill>
          <a:blip r:embed="rId3"/>
          <a:stretch>
            <a:fillRect/>
          </a:stretch>
        </p:blipFill>
        <p:spPr>
          <a:xfrm>
            <a:off x="306683" y="1345704"/>
            <a:ext cx="3241581" cy="1584979"/>
          </a:xfrm>
          <a:prstGeom prst="rect">
            <a:avLst/>
          </a:prstGeom>
        </p:spPr>
      </p:pic>
      <p:pic>
        <p:nvPicPr>
          <p:cNvPr id="4" name="Picture 3"/>
          <p:cNvPicPr>
            <a:picLocks noChangeAspect="1"/>
          </p:cNvPicPr>
          <p:nvPr/>
        </p:nvPicPr>
        <p:blipFill>
          <a:blip r:embed="rId4"/>
          <a:stretch>
            <a:fillRect/>
          </a:stretch>
        </p:blipFill>
        <p:spPr>
          <a:xfrm>
            <a:off x="3601759" y="1239116"/>
            <a:ext cx="2947370" cy="890594"/>
          </a:xfrm>
          <a:prstGeom prst="rect">
            <a:avLst/>
          </a:prstGeom>
        </p:spPr>
      </p:pic>
      <p:pic>
        <p:nvPicPr>
          <p:cNvPr id="6" name="Picture 5"/>
          <p:cNvPicPr>
            <a:picLocks noChangeAspect="1"/>
          </p:cNvPicPr>
          <p:nvPr/>
        </p:nvPicPr>
        <p:blipFill>
          <a:blip r:embed="rId5"/>
          <a:stretch>
            <a:fillRect/>
          </a:stretch>
        </p:blipFill>
        <p:spPr>
          <a:xfrm>
            <a:off x="3601759" y="3045474"/>
            <a:ext cx="2947370" cy="895586"/>
          </a:xfrm>
          <a:prstGeom prst="rect">
            <a:avLst/>
          </a:prstGeom>
        </p:spPr>
      </p:pic>
      <p:pic>
        <p:nvPicPr>
          <p:cNvPr id="8" name="Picture 7"/>
          <p:cNvPicPr>
            <a:picLocks noChangeAspect="1"/>
          </p:cNvPicPr>
          <p:nvPr/>
        </p:nvPicPr>
        <p:blipFill>
          <a:blip r:embed="rId6"/>
          <a:stretch>
            <a:fillRect/>
          </a:stretch>
        </p:blipFill>
        <p:spPr>
          <a:xfrm>
            <a:off x="3601759" y="2155425"/>
            <a:ext cx="2947370" cy="848294"/>
          </a:xfrm>
          <a:prstGeom prst="rect">
            <a:avLst/>
          </a:prstGeom>
        </p:spPr>
      </p:pic>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90198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44518"/>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388800" y="1100127"/>
            <a:ext cx="6118075" cy="334835"/>
          </a:xfrm>
          <a:prstGeom prst="rect">
            <a:avLst/>
          </a:prstGeom>
          <a:noFill/>
        </p:spPr>
        <p:txBody>
          <a:bodyPr wrap="square" rtlCol="0">
            <a:spAutoFit/>
          </a:bodyPr>
          <a:lstStyle/>
          <a:p>
            <a:r>
              <a:rPr lang="en-GB" sz="788" b="1" dirty="0"/>
              <a:t>Both data changes and data surprises are not aligned with huge US rates advantage, despite the weak profiles out of the US</a:t>
            </a:r>
            <a:endParaRPr lang="en-GB" sz="788" dirty="0"/>
          </a:p>
        </p:txBody>
      </p:sp>
      <p:sp>
        <p:nvSpPr>
          <p:cNvPr id="10" name="Title 3"/>
          <p:cNvSpPr>
            <a:spLocks noGrp="1"/>
          </p:cNvSpPr>
          <p:nvPr>
            <p:ph type="title"/>
          </p:nvPr>
        </p:nvSpPr>
        <p:spPr>
          <a:xfrm>
            <a:off x="306682" y="854550"/>
            <a:ext cx="5996396" cy="245577"/>
          </a:xfrm>
        </p:spPr>
        <p:txBody>
          <a:bodyPr>
            <a:normAutofit/>
          </a:bodyPr>
          <a:lstStyle/>
          <a:p>
            <a:r>
              <a:rPr lang="en-GB" sz="1650" dirty="0"/>
              <a:t>3. Growth differential are less USD positive though</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89</a:t>
            </a:fld>
            <a:endParaRPr lang="fr-FR" dirty="0"/>
          </a:p>
        </p:txBody>
      </p:sp>
      <p:pic>
        <p:nvPicPr>
          <p:cNvPr id="2" name="Picture 1"/>
          <p:cNvPicPr>
            <a:picLocks noChangeAspect="1"/>
          </p:cNvPicPr>
          <p:nvPr/>
        </p:nvPicPr>
        <p:blipFill>
          <a:blip r:embed="rId2"/>
          <a:stretch>
            <a:fillRect/>
          </a:stretch>
        </p:blipFill>
        <p:spPr>
          <a:xfrm>
            <a:off x="3570014" y="1290564"/>
            <a:ext cx="2806244" cy="1666295"/>
          </a:xfrm>
          <a:prstGeom prst="rect">
            <a:avLst/>
          </a:prstGeom>
        </p:spPr>
      </p:pic>
      <p:pic>
        <p:nvPicPr>
          <p:cNvPr id="5" name="Picture 4"/>
          <p:cNvPicPr>
            <a:picLocks noChangeAspect="1"/>
          </p:cNvPicPr>
          <p:nvPr/>
        </p:nvPicPr>
        <p:blipFill>
          <a:blip r:embed="rId3"/>
          <a:stretch>
            <a:fillRect/>
          </a:stretch>
        </p:blipFill>
        <p:spPr>
          <a:xfrm>
            <a:off x="432324" y="1290564"/>
            <a:ext cx="2918150" cy="1666295"/>
          </a:xfrm>
          <a:prstGeom prst="rect">
            <a:avLst/>
          </a:prstGeom>
        </p:spPr>
      </p:pic>
      <p:pic>
        <p:nvPicPr>
          <p:cNvPr id="7" name="Picture 6"/>
          <p:cNvPicPr>
            <a:picLocks noChangeAspect="1"/>
          </p:cNvPicPr>
          <p:nvPr/>
        </p:nvPicPr>
        <p:blipFill>
          <a:blip r:embed="rId4"/>
          <a:stretch>
            <a:fillRect/>
          </a:stretch>
        </p:blipFill>
        <p:spPr>
          <a:xfrm>
            <a:off x="3570013" y="3015645"/>
            <a:ext cx="2819273" cy="1073733"/>
          </a:xfrm>
          <a:prstGeom prst="rect">
            <a:avLst/>
          </a:prstGeom>
        </p:spPr>
      </p:pic>
      <p:pic>
        <p:nvPicPr>
          <p:cNvPr id="8" name="Picture 7"/>
          <p:cNvPicPr>
            <a:picLocks noChangeAspect="1"/>
          </p:cNvPicPr>
          <p:nvPr/>
        </p:nvPicPr>
        <p:blipFill>
          <a:blip r:embed="rId5"/>
          <a:stretch>
            <a:fillRect/>
          </a:stretch>
        </p:blipFill>
        <p:spPr>
          <a:xfrm>
            <a:off x="456300" y="3015646"/>
            <a:ext cx="2894174" cy="1073732"/>
          </a:xfrm>
          <a:prstGeom prst="rect">
            <a:avLst/>
          </a:prstGeom>
        </p:spPr>
      </p:pic>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82520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7E6E106-84D8-41FE-AD85-2E1322871AB8}"/>
              </a:ext>
            </a:extLst>
          </p:cNvPr>
          <p:cNvGraphicFramePr>
            <a:graphicFrameLocks noGrp="1"/>
          </p:cNvGraphicFramePr>
          <p:nvPr/>
        </p:nvGraphicFramePr>
        <p:xfrm>
          <a:off x="403146" y="517882"/>
          <a:ext cx="5289709" cy="160020"/>
        </p:xfrm>
        <a:graphic>
          <a:graphicData uri="http://schemas.openxmlformats.org/drawingml/2006/table">
            <a:tbl>
              <a:tblPr firstRow="1" firstCol="1" bandRow="1">
                <a:tableStyleId>{5C22544A-7EE6-4342-B048-85BDC9FD1C3A}</a:tableStyleId>
              </a:tblPr>
              <a:tblGrid>
                <a:gridCol w="5289709">
                  <a:extLst>
                    <a:ext uri="{9D8B030D-6E8A-4147-A177-3AD203B41FA5}">
                      <a16:colId xmlns:a16="http://schemas.microsoft.com/office/drawing/2014/main" val="1224975717"/>
                    </a:ext>
                  </a:extLst>
                </a:gridCol>
              </a:tblGrid>
              <a:tr h="160020">
                <a:tc>
                  <a:txBody>
                    <a:bodyPr/>
                    <a:lstStyle/>
                    <a:p>
                      <a:r>
                        <a:rPr lang="en-IE" sz="1100" dirty="0">
                          <a:effectLst/>
                        </a:rPr>
                        <a:t>Recap of US tariffs on China </a:t>
                      </a:r>
                      <a:endParaRPr lang="en-IE" sz="900" dirty="0">
                        <a:effectLst/>
                        <a:latin typeface="Aptos"/>
                        <a:ea typeface="DengXian" panose="02010600030101010101" pitchFamily="2" charset="-122"/>
                        <a:cs typeface="Calibri" panose="020F0502020204030204" pitchFamily="34" charset="0"/>
                      </a:endParaRPr>
                    </a:p>
                  </a:txBody>
                  <a:tcPr marL="51435" marR="51435" marT="0" marB="0" anchor="b"/>
                </a:tc>
                <a:extLst>
                  <a:ext uri="{0D108BD9-81ED-4DB2-BD59-A6C34878D82A}">
                    <a16:rowId xmlns:a16="http://schemas.microsoft.com/office/drawing/2014/main" val="1993592110"/>
                  </a:ext>
                </a:extLst>
              </a:tr>
            </a:tbl>
          </a:graphicData>
        </a:graphic>
      </p:graphicFrame>
      <p:pic>
        <p:nvPicPr>
          <p:cNvPr id="4" name="Picture 3">
            <a:extLst>
              <a:ext uri="{FF2B5EF4-FFF2-40B4-BE49-F238E27FC236}">
                <a16:creationId xmlns:a16="http://schemas.microsoft.com/office/drawing/2014/main" id="{5F674D96-E978-4251-BB85-A3AD1987855C}"/>
              </a:ext>
            </a:extLst>
          </p:cNvPr>
          <p:cNvPicPr>
            <a:picLocks noChangeAspect="1"/>
          </p:cNvPicPr>
          <p:nvPr/>
        </p:nvPicPr>
        <p:blipFill>
          <a:blip r:embed="rId3"/>
          <a:stretch>
            <a:fillRect/>
          </a:stretch>
        </p:blipFill>
        <p:spPr>
          <a:xfrm>
            <a:off x="319092" y="1061503"/>
            <a:ext cx="5622916" cy="1979095"/>
          </a:xfrm>
          <a:prstGeom prst="rect">
            <a:avLst/>
          </a:prstGeom>
        </p:spPr>
      </p:pic>
    </p:spTree>
    <p:extLst>
      <p:ext uri="{BB962C8B-B14F-4D97-AF65-F5344CB8AC3E}">
        <p14:creationId xmlns:p14="http://schemas.microsoft.com/office/powerpoint/2010/main" val="19921575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2251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388800" y="1100127"/>
            <a:ext cx="5870753" cy="334835"/>
          </a:xfrm>
          <a:prstGeom prst="rect">
            <a:avLst/>
          </a:prstGeom>
          <a:noFill/>
        </p:spPr>
        <p:txBody>
          <a:bodyPr wrap="square" rtlCol="0">
            <a:spAutoFit/>
          </a:bodyPr>
          <a:lstStyle/>
          <a:p>
            <a:r>
              <a:rPr lang="en-GB" sz="788" dirty="0"/>
              <a:t>Gold has decoupled with RY since a while, rates differential can fade to drive FX like it happened in 2017-early 2018 and YC steepening is USD-</a:t>
            </a:r>
          </a:p>
        </p:txBody>
      </p:sp>
      <p:sp>
        <p:nvSpPr>
          <p:cNvPr id="10" name="Title 3"/>
          <p:cNvSpPr>
            <a:spLocks noGrp="1"/>
          </p:cNvSpPr>
          <p:nvPr>
            <p:ph type="title"/>
          </p:nvPr>
        </p:nvSpPr>
        <p:spPr>
          <a:xfrm>
            <a:off x="306682" y="854550"/>
            <a:ext cx="6289100" cy="245577"/>
          </a:xfrm>
        </p:spPr>
        <p:txBody>
          <a:bodyPr>
            <a:normAutofit/>
          </a:bodyPr>
          <a:lstStyle/>
          <a:p>
            <a:r>
              <a:rPr lang="en-GB" sz="1650" dirty="0"/>
              <a:t>3.1 Gold decoupling and YC steepening support USD- trend</a:t>
            </a:r>
          </a:p>
        </p:txBody>
      </p:sp>
      <p:sp>
        <p:nvSpPr>
          <p:cNvPr id="15"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90</a:t>
            </a:fld>
            <a:endParaRPr lang="fr-FR" dirty="0"/>
          </a:p>
        </p:txBody>
      </p:sp>
      <p:pic>
        <p:nvPicPr>
          <p:cNvPr id="3" name="Picture 2"/>
          <p:cNvPicPr>
            <a:picLocks noChangeAspect="1"/>
          </p:cNvPicPr>
          <p:nvPr/>
        </p:nvPicPr>
        <p:blipFill>
          <a:blip r:embed="rId2"/>
          <a:stretch>
            <a:fillRect/>
          </a:stretch>
        </p:blipFill>
        <p:spPr>
          <a:xfrm>
            <a:off x="3502857" y="1411750"/>
            <a:ext cx="2986215" cy="2602405"/>
          </a:xfrm>
          <a:prstGeom prst="rect">
            <a:avLst/>
          </a:prstGeom>
        </p:spPr>
      </p:pic>
      <p:pic>
        <p:nvPicPr>
          <p:cNvPr id="4" name="Picture 3"/>
          <p:cNvPicPr>
            <a:picLocks noChangeAspect="1"/>
          </p:cNvPicPr>
          <p:nvPr/>
        </p:nvPicPr>
        <p:blipFill>
          <a:blip r:embed="rId3"/>
          <a:stretch>
            <a:fillRect/>
          </a:stretch>
        </p:blipFill>
        <p:spPr>
          <a:xfrm>
            <a:off x="321300" y="1440772"/>
            <a:ext cx="3059144" cy="2606252"/>
          </a:xfrm>
          <a:prstGeom prst="rect">
            <a:avLst/>
          </a:prstGeom>
        </p:spPr>
      </p:pic>
      <p:sp>
        <p:nvSpPr>
          <p:cNvPr id="6" name="Oval 5"/>
          <p:cNvSpPr/>
          <p:nvPr/>
        </p:nvSpPr>
        <p:spPr>
          <a:xfrm>
            <a:off x="5172294" y="1799898"/>
            <a:ext cx="434515" cy="633449"/>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35574105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8D5D5FC-A2A2-446A-BED0-1CEF08BE1E1C}" type="slidenum">
              <a:rPr lang="en-GB" smtClean="0"/>
              <a:pPr/>
              <a:t>91</a:t>
            </a:fld>
            <a:endParaRPr lang="en-GB" dirty="0"/>
          </a:p>
        </p:txBody>
      </p:sp>
      <p:sp>
        <p:nvSpPr>
          <p:cNvPr id="4" name="Text Placeholder 3"/>
          <p:cNvSpPr>
            <a:spLocks noGrp="1"/>
          </p:cNvSpPr>
          <p:nvPr>
            <p:ph type="body" sz="quarter" idx="13"/>
          </p:nvPr>
        </p:nvSpPr>
        <p:spPr>
          <a:xfrm>
            <a:off x="1445769" y="3714689"/>
            <a:ext cx="3726526" cy="85436"/>
          </a:xfrm>
        </p:spPr>
        <p:txBody>
          <a:bodyPr/>
          <a:lstStyle/>
          <a:p>
            <a:r>
              <a:rPr lang="en-GB" dirty="0"/>
              <a:t>Source: Hudson Bay Capital, Amundi Investment Institute. February 2025</a:t>
            </a:r>
          </a:p>
        </p:txBody>
      </p:sp>
      <p:sp>
        <p:nvSpPr>
          <p:cNvPr id="5" name="Text Placeholder 4"/>
          <p:cNvSpPr>
            <a:spLocks noGrp="1"/>
          </p:cNvSpPr>
          <p:nvPr>
            <p:ph type="body" sz="quarter" idx="14"/>
          </p:nvPr>
        </p:nvSpPr>
        <p:spPr>
          <a:xfrm>
            <a:off x="550819" y="1146061"/>
            <a:ext cx="5904077" cy="325880"/>
          </a:xfrm>
        </p:spPr>
        <p:txBody>
          <a:bodyPr/>
          <a:lstStyle/>
          <a:p>
            <a:r>
              <a:rPr lang="en-GB" dirty="0"/>
              <a:t>The US will at least pay part of the economic cost. A headwind given expectations did not capitulate yet. Moreover, redirecting trade flows (which seems to be the goal of the US administration) can only be achieved in a weak USD window</a:t>
            </a:r>
          </a:p>
        </p:txBody>
      </p:sp>
      <p:graphicFrame>
        <p:nvGraphicFramePr>
          <p:cNvPr id="3" name="Table 2"/>
          <p:cNvGraphicFramePr>
            <a:graphicFrameLocks noGrp="1"/>
          </p:cNvGraphicFramePr>
          <p:nvPr/>
        </p:nvGraphicFramePr>
        <p:xfrm>
          <a:off x="1136021" y="1553059"/>
          <a:ext cx="4481258" cy="2049995"/>
        </p:xfrm>
        <a:graphic>
          <a:graphicData uri="http://schemas.openxmlformats.org/drawingml/2006/table">
            <a:tbl>
              <a:tblPr/>
              <a:tblGrid>
                <a:gridCol w="442355">
                  <a:extLst>
                    <a:ext uri="{9D8B030D-6E8A-4147-A177-3AD203B41FA5}">
                      <a16:colId xmlns:a16="http://schemas.microsoft.com/office/drawing/2014/main" val="607687882"/>
                    </a:ext>
                  </a:extLst>
                </a:gridCol>
                <a:gridCol w="1346301">
                  <a:extLst>
                    <a:ext uri="{9D8B030D-6E8A-4147-A177-3AD203B41FA5}">
                      <a16:colId xmlns:a16="http://schemas.microsoft.com/office/drawing/2014/main" val="4132063751"/>
                    </a:ext>
                  </a:extLst>
                </a:gridCol>
                <a:gridCol w="1346301">
                  <a:extLst>
                    <a:ext uri="{9D8B030D-6E8A-4147-A177-3AD203B41FA5}">
                      <a16:colId xmlns:a16="http://schemas.microsoft.com/office/drawing/2014/main" val="2238212769"/>
                    </a:ext>
                  </a:extLst>
                </a:gridCol>
                <a:gridCol w="1346301">
                  <a:extLst>
                    <a:ext uri="{9D8B030D-6E8A-4147-A177-3AD203B41FA5}">
                      <a16:colId xmlns:a16="http://schemas.microsoft.com/office/drawing/2014/main" val="3258682758"/>
                    </a:ext>
                  </a:extLst>
                </a:gridCol>
              </a:tblGrid>
              <a:tr h="108874">
                <a:tc gridSpan="4">
                  <a:txBody>
                    <a:bodyPr/>
                    <a:lstStyle/>
                    <a:p>
                      <a:pPr algn="ctr" fontAlgn="ctr"/>
                      <a:r>
                        <a:rPr lang="en-GB" sz="600" b="1" i="0" u="none" strike="noStrike" dirty="0">
                          <a:solidFill>
                            <a:srgbClr val="FFFFFF"/>
                          </a:solidFill>
                          <a:effectLst/>
                          <a:latin typeface="Calibri" panose="020F0502020204030204" pitchFamily="34" charset="0"/>
                        </a:rPr>
                        <a:t>Three possible scenarios for US tariffs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80706859"/>
                  </a:ext>
                </a:extLst>
              </a:tr>
              <a:tr h="87337">
                <a:tc>
                  <a:txBody>
                    <a:bodyPr/>
                    <a:lstStyle/>
                    <a:p>
                      <a:pPr algn="l" fontAlgn="b"/>
                      <a:r>
                        <a:rPr lang="en-GB" sz="500" b="0" i="0" u="none" strike="noStrike">
                          <a:solidFill>
                            <a:srgbClr val="000000"/>
                          </a:solidFill>
                          <a:effectLst/>
                          <a:latin typeface="Calibri" panose="020F0502020204030204" pitchFamily="34" charset="0"/>
                        </a:rPr>
                        <a:t> </a:t>
                      </a:r>
                    </a:p>
                  </a:txBody>
                  <a:tcPr marL="2911" marR="2911" marT="29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500" b="1" i="0" u="none" strike="noStrike">
                          <a:solidFill>
                            <a:srgbClr val="000000"/>
                          </a:solidFill>
                          <a:effectLst/>
                          <a:latin typeface="Calibri" panose="020F0502020204030204" pitchFamily="34" charset="0"/>
                        </a:rPr>
                        <a:t>Perfect currency offset</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500" b="1" i="0" u="none" strike="noStrike" dirty="0">
                          <a:solidFill>
                            <a:srgbClr val="000000"/>
                          </a:solidFill>
                          <a:effectLst/>
                          <a:latin typeface="Calibri" panose="020F0502020204030204" pitchFamily="34" charset="0"/>
                        </a:rPr>
                        <a:t>No currency offset (1)</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500" b="1" i="0" u="none" strike="noStrike" dirty="0">
                          <a:solidFill>
                            <a:srgbClr val="000000"/>
                          </a:solidFill>
                          <a:effectLst/>
                          <a:latin typeface="Calibri" panose="020F0502020204030204" pitchFamily="34" charset="0"/>
                        </a:rPr>
                        <a:t>No currency offset (2)</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3603752715"/>
                  </a:ext>
                </a:extLst>
              </a:tr>
              <a:tr h="308964">
                <a:tc>
                  <a:txBody>
                    <a:bodyPr/>
                    <a:lstStyle/>
                    <a:p>
                      <a:pPr algn="ctr" fontAlgn="ctr"/>
                      <a:r>
                        <a:rPr lang="en-GB" sz="500" b="1" i="0" u="none" strike="noStrike" dirty="0">
                          <a:solidFill>
                            <a:srgbClr val="000000"/>
                          </a:solidFill>
                          <a:effectLst/>
                          <a:latin typeface="Calibri" panose="020F0502020204030204" pitchFamily="34" charset="0"/>
                        </a:rPr>
                        <a:t>Trade-partners FX</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Exporters' currencies depreciate by the same amount of the tariffs increase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Exporters do not</a:t>
                      </a:r>
                      <a:r>
                        <a:rPr lang="en-GB" sz="600" b="0" i="0" u="none" strike="noStrike" baseline="0" dirty="0">
                          <a:solidFill>
                            <a:srgbClr val="000000"/>
                          </a:solidFill>
                          <a:effectLst/>
                          <a:latin typeface="Calibri" panose="020F0502020204030204" pitchFamily="34" charset="0"/>
                        </a:rPr>
                        <a:t> let their currencies to </a:t>
                      </a:r>
                      <a:r>
                        <a:rPr lang="en-GB" sz="600" b="0" i="0" u="none" strike="noStrike" dirty="0">
                          <a:solidFill>
                            <a:srgbClr val="000000"/>
                          </a:solidFill>
                          <a:effectLst/>
                          <a:latin typeface="Calibri" panose="020F0502020204030204" pitchFamily="34" charset="0"/>
                        </a:rPr>
                        <a:t>depreciate much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Exporters do not</a:t>
                      </a:r>
                      <a:r>
                        <a:rPr lang="en-GB" sz="600" b="0" i="0" u="none" strike="noStrike" baseline="0" dirty="0">
                          <a:solidFill>
                            <a:srgbClr val="000000"/>
                          </a:solidFill>
                          <a:effectLst/>
                          <a:latin typeface="Calibri" panose="020F0502020204030204" pitchFamily="34" charset="0"/>
                        </a:rPr>
                        <a:t> let their currencies to </a:t>
                      </a:r>
                      <a:r>
                        <a:rPr lang="en-GB" sz="600" b="0" i="0" u="none" strike="noStrike" dirty="0">
                          <a:solidFill>
                            <a:srgbClr val="000000"/>
                          </a:solidFill>
                          <a:effectLst/>
                          <a:latin typeface="Calibri" panose="020F0502020204030204" pitchFamily="34" charset="0"/>
                        </a:rPr>
                        <a:t>depreciate much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194212513"/>
                  </a:ext>
                </a:extLst>
              </a:tr>
              <a:tr h="308964">
                <a:tc>
                  <a:txBody>
                    <a:bodyPr/>
                    <a:lstStyle/>
                    <a:p>
                      <a:pPr algn="ctr" fontAlgn="ctr"/>
                      <a:r>
                        <a:rPr lang="en-GB" sz="500" b="1" i="0" u="none" strike="noStrike" dirty="0">
                          <a:solidFill>
                            <a:srgbClr val="000000"/>
                          </a:solidFill>
                          <a:effectLst/>
                          <a:latin typeface="Calibri" panose="020F0502020204030204" pitchFamily="34" charset="0"/>
                        </a:rPr>
                        <a:t>Incidence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Tariffs are paid by the tariffed nation (reduced purchasing power and wealth from weaker currency)</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Tariffs are paid by US consumers as imported goods cost more </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Tariffs are paid by US corporates as the higher import prices are absorbed by margins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122739067"/>
                  </a:ext>
                </a:extLst>
              </a:tr>
              <a:tr h="308964">
                <a:tc>
                  <a:txBody>
                    <a:bodyPr/>
                    <a:lstStyle/>
                    <a:p>
                      <a:pPr algn="ctr" fontAlgn="ctr"/>
                      <a:r>
                        <a:rPr lang="en-GB" sz="500" b="1" i="0" u="none" strike="noStrike">
                          <a:solidFill>
                            <a:srgbClr val="000000"/>
                          </a:solidFill>
                          <a:effectLst/>
                          <a:latin typeface="Calibri" panose="020F0502020204030204" pitchFamily="34" charset="0"/>
                        </a:rPr>
                        <a:t>US Inflation</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Non-inflationary (after tariffs USD price unchanged)</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Inflationary (after tariffs, USD prices rise)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Non-inflationary (margins absorb the costs)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2480975109"/>
                  </a:ext>
                </a:extLst>
              </a:tr>
              <a:tr h="308964">
                <a:tc>
                  <a:txBody>
                    <a:bodyPr/>
                    <a:lstStyle/>
                    <a:p>
                      <a:pPr algn="ctr" fontAlgn="ctr"/>
                      <a:r>
                        <a:rPr lang="en-GB" sz="500" b="1" i="0" u="none" strike="noStrike">
                          <a:solidFill>
                            <a:srgbClr val="000000"/>
                          </a:solidFill>
                          <a:effectLst/>
                          <a:latin typeface="Calibri" panose="020F0502020204030204" pitchFamily="34" charset="0"/>
                        </a:rPr>
                        <a:t>Trade flows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As import prices do not increase there are little effects on trade-flows. As the USD strengthens, this hit exports)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Rebalancing is achieved over time as imports get more expensive relative to domestic production</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Rebalancing is achieved over time as imports get more expensive relative to domestic production</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3629575422"/>
                  </a:ext>
                </a:extLst>
              </a:tr>
              <a:tr h="308964">
                <a:tc>
                  <a:txBody>
                    <a:bodyPr/>
                    <a:lstStyle/>
                    <a:p>
                      <a:pPr algn="ctr" fontAlgn="ctr"/>
                      <a:r>
                        <a:rPr lang="en-GB" sz="500" b="1" i="0" u="none" strike="noStrike">
                          <a:solidFill>
                            <a:srgbClr val="000000"/>
                          </a:solidFill>
                          <a:effectLst/>
                          <a:latin typeface="Calibri" panose="020F0502020204030204" pitchFamily="34" charset="0"/>
                        </a:rPr>
                        <a:t>Revenues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The Treasury raises revenues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The Treasury raises revenues at first, but as trade rebalances away from tariffed goods, less revenues are raised over time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The Treasury raises revenues at first, but as trade rebalances away from tariffed goods, less revenues are raised over time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3671509066"/>
                  </a:ext>
                </a:extLst>
              </a:tr>
              <a:tr h="308964">
                <a:tc>
                  <a:txBody>
                    <a:bodyPr/>
                    <a:lstStyle/>
                    <a:p>
                      <a:pPr algn="ctr" fontAlgn="ctr"/>
                      <a:r>
                        <a:rPr lang="en-GB" sz="500" b="1" i="0" u="none" strike="noStrike" dirty="0">
                          <a:solidFill>
                            <a:srgbClr val="000000"/>
                          </a:solidFill>
                          <a:effectLst/>
                          <a:latin typeface="Calibri" panose="020F0502020204030204" pitchFamily="34" charset="0"/>
                        </a:rPr>
                        <a:t>US Growth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Marginal directional</a:t>
                      </a:r>
                      <a:r>
                        <a:rPr lang="en-GB" sz="600" b="0" i="0" u="none" strike="noStrike" baseline="0" dirty="0">
                          <a:solidFill>
                            <a:srgbClr val="000000"/>
                          </a:solidFill>
                          <a:effectLst/>
                          <a:latin typeface="Calibri" panose="020F0502020204030204" pitchFamily="34" charset="0"/>
                        </a:rPr>
                        <a:t> impact </a:t>
                      </a:r>
                      <a:r>
                        <a:rPr lang="en-GB" sz="600" b="0" i="0" u="none" strike="noStrike" dirty="0">
                          <a:solidFill>
                            <a:srgbClr val="000000"/>
                          </a:solidFill>
                          <a:effectLst/>
                          <a:latin typeface="Calibri" panose="020F0502020204030204" pitchFamily="34" charset="0"/>
                        </a:rPr>
                        <a:t>on growth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Higher consumer prices should drag US growth, all else being equal</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Lower margins should drag US Earnings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4198958566"/>
                  </a:ext>
                </a:extLst>
              </a:tr>
            </a:tbl>
          </a:graphicData>
        </a:graphic>
      </p:graphicFrame>
      <p:sp>
        <p:nvSpPr>
          <p:cNvPr id="9" name="Title 3"/>
          <p:cNvSpPr>
            <a:spLocks noGrp="1"/>
          </p:cNvSpPr>
          <p:nvPr>
            <p:ph type="title"/>
          </p:nvPr>
        </p:nvSpPr>
        <p:spPr>
          <a:xfrm>
            <a:off x="338093" y="869151"/>
            <a:ext cx="6017336" cy="491155"/>
          </a:xfrm>
        </p:spPr>
        <p:txBody>
          <a:bodyPr>
            <a:normAutofit/>
          </a:bodyPr>
          <a:lstStyle/>
          <a:p>
            <a:r>
              <a:rPr lang="en-GB" sz="1650" dirty="0"/>
              <a:t>3.4 The US equities rebound still has problems</a:t>
            </a:r>
          </a:p>
        </p:txBody>
      </p:sp>
      <p:sp>
        <p:nvSpPr>
          <p:cNvPr id="6" name="Rectangle 5"/>
          <p:cNvSpPr/>
          <p:nvPr/>
        </p:nvSpPr>
        <p:spPr>
          <a:xfrm>
            <a:off x="910911" y="2642751"/>
            <a:ext cx="4931477" cy="1041422"/>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indent="0">
              <a:buNone/>
            </a:pPr>
            <a:r>
              <a:rPr lang="en-US" sz="450" dirty="0">
                <a:solidFill>
                  <a:schemeClr val="tx1"/>
                </a:solidFill>
              </a:rPr>
              <a:t>G10FX Strategy | May 2025</a:t>
            </a:r>
            <a:endParaRPr lang="en-GB" sz="450" dirty="0">
              <a:solidFill>
                <a:schemeClr val="tx1"/>
              </a:solidFill>
            </a:endParaRPr>
          </a:p>
        </p:txBody>
      </p:sp>
    </p:spTree>
    <p:extLst>
      <p:ext uri="{BB962C8B-B14F-4D97-AF65-F5344CB8AC3E}">
        <p14:creationId xmlns:p14="http://schemas.microsoft.com/office/powerpoint/2010/main" val="41717958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8D5D5FC-A2A2-446A-BED0-1CEF08BE1E1C}" type="slidenum">
              <a:rPr lang="en-GB" smtClean="0"/>
              <a:pPr/>
              <a:t>92</a:t>
            </a:fld>
            <a:endParaRPr lang="en-GB" dirty="0"/>
          </a:p>
        </p:txBody>
      </p:sp>
      <p:sp>
        <p:nvSpPr>
          <p:cNvPr id="5" name="Text Placeholder 4"/>
          <p:cNvSpPr>
            <a:spLocks noGrp="1"/>
          </p:cNvSpPr>
          <p:nvPr>
            <p:ph type="body" sz="quarter" idx="14"/>
          </p:nvPr>
        </p:nvSpPr>
        <p:spPr>
          <a:xfrm>
            <a:off x="456300" y="1209837"/>
            <a:ext cx="2994295" cy="447025"/>
          </a:xfrm>
        </p:spPr>
        <p:txBody>
          <a:bodyPr/>
          <a:lstStyle/>
          <a:p>
            <a:r>
              <a:rPr lang="en-GB" dirty="0"/>
              <a:t>SP500 EPS downward revision is not extreme and still open up for negative surprises. Peaking relative growth may gradually require a shift in capital allocation </a:t>
            </a:r>
          </a:p>
        </p:txBody>
      </p:sp>
      <p:sp>
        <p:nvSpPr>
          <p:cNvPr id="10" name="Content Placeholder 7">
            <a:extLst>
              <a:ext uri="{FF2B5EF4-FFF2-40B4-BE49-F238E27FC236}">
                <a16:creationId xmlns:a16="http://schemas.microsoft.com/office/drawing/2014/main" id="{3F290E3C-2BCD-4B56-B4C8-069CA21925CC}"/>
              </a:ext>
            </a:extLst>
          </p:cNvPr>
          <p:cNvSpPr txBox="1">
            <a:spLocks/>
          </p:cNvSpPr>
          <p:nvPr/>
        </p:nvSpPr>
        <p:spPr>
          <a:xfrm>
            <a:off x="3301227" y="4079569"/>
            <a:ext cx="2157141" cy="141982"/>
          </a:xfrm>
          <a:prstGeom prst="rect">
            <a:avLst/>
          </a:prstGeom>
        </p:spPr>
        <p:txBody>
          <a:bodyPr vert="horz" lIns="0" tIns="0" rIns="0" b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2"/>
            <a:r>
              <a:rPr lang="it-IT" sz="394" dirty="0"/>
              <a:t>Source</a:t>
            </a:r>
            <a:r>
              <a:rPr lang="en-US" sz="394" dirty="0"/>
              <a:t>: Amundi Investment Institute, Data is as of April 29, 2025</a:t>
            </a:r>
            <a:endParaRPr lang="it-IT" sz="394" dirty="0"/>
          </a:p>
        </p:txBody>
      </p:sp>
      <p:pic>
        <p:nvPicPr>
          <p:cNvPr id="11" name="Picture 10"/>
          <p:cNvPicPr>
            <a:picLocks noChangeAspect="1"/>
          </p:cNvPicPr>
          <p:nvPr/>
        </p:nvPicPr>
        <p:blipFill>
          <a:blip r:embed="rId2"/>
          <a:stretch>
            <a:fillRect/>
          </a:stretch>
        </p:blipFill>
        <p:spPr>
          <a:xfrm>
            <a:off x="3932352" y="1148439"/>
            <a:ext cx="2375961" cy="1474720"/>
          </a:xfrm>
          <a:prstGeom prst="rect">
            <a:avLst/>
          </a:prstGeom>
        </p:spPr>
      </p:pic>
      <p:pic>
        <p:nvPicPr>
          <p:cNvPr id="12" name="Picture 11"/>
          <p:cNvPicPr>
            <a:picLocks noChangeAspect="1"/>
          </p:cNvPicPr>
          <p:nvPr/>
        </p:nvPicPr>
        <p:blipFill>
          <a:blip r:embed="rId3"/>
          <a:stretch>
            <a:fillRect/>
          </a:stretch>
        </p:blipFill>
        <p:spPr>
          <a:xfrm>
            <a:off x="546691" y="1683776"/>
            <a:ext cx="2980472" cy="2340206"/>
          </a:xfrm>
          <a:prstGeom prst="rect">
            <a:avLst/>
          </a:prstGeom>
        </p:spPr>
      </p:pic>
      <p:pic>
        <p:nvPicPr>
          <p:cNvPr id="13" name="Picture 12"/>
          <p:cNvPicPr>
            <a:picLocks noChangeAspect="1"/>
          </p:cNvPicPr>
          <p:nvPr/>
        </p:nvPicPr>
        <p:blipFill>
          <a:blip r:embed="rId4"/>
          <a:stretch>
            <a:fillRect/>
          </a:stretch>
        </p:blipFill>
        <p:spPr>
          <a:xfrm>
            <a:off x="3932352" y="2623158"/>
            <a:ext cx="2370726" cy="1457286"/>
          </a:xfrm>
          <a:prstGeom prst="rect">
            <a:avLst/>
          </a:prstGeom>
        </p:spPr>
      </p:pic>
      <p:sp>
        <p:nvSpPr>
          <p:cNvPr id="14" name="Title 3"/>
          <p:cNvSpPr>
            <a:spLocks noGrp="1"/>
          </p:cNvSpPr>
          <p:nvPr>
            <p:ph type="title"/>
          </p:nvPr>
        </p:nvSpPr>
        <p:spPr>
          <a:xfrm>
            <a:off x="338093" y="869151"/>
            <a:ext cx="6017336" cy="491155"/>
          </a:xfrm>
        </p:spPr>
        <p:txBody>
          <a:bodyPr>
            <a:normAutofit/>
          </a:bodyPr>
          <a:lstStyle/>
          <a:p>
            <a:r>
              <a:rPr lang="en-GB" sz="1650" dirty="0"/>
              <a:t>3.4 The US equities rebound still has problems</a:t>
            </a:r>
          </a:p>
        </p:txBody>
      </p:sp>
      <p:sp>
        <p:nvSpPr>
          <p:cNvPr id="16"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indent="0">
              <a:buNone/>
            </a:pPr>
            <a:r>
              <a:rPr lang="en-US" sz="450" dirty="0">
                <a:solidFill>
                  <a:schemeClr val="tx1"/>
                </a:solidFill>
              </a:rPr>
              <a:t>G10FX Strategy | May 2025</a:t>
            </a:r>
            <a:endParaRPr lang="en-GB" sz="450" dirty="0">
              <a:solidFill>
                <a:schemeClr val="tx1"/>
              </a:solidFill>
            </a:endParaRPr>
          </a:p>
        </p:txBody>
      </p:sp>
    </p:spTree>
    <p:extLst>
      <p:ext uri="{BB962C8B-B14F-4D97-AF65-F5344CB8AC3E}">
        <p14:creationId xmlns:p14="http://schemas.microsoft.com/office/powerpoint/2010/main" val="39479760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3059668" y="4008153"/>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April 28, 2025</a:t>
            </a:r>
          </a:p>
        </p:txBody>
      </p:sp>
      <p:sp>
        <p:nvSpPr>
          <p:cNvPr id="11" name="TextBox 10"/>
          <p:cNvSpPr txBox="1"/>
          <p:nvPr/>
        </p:nvSpPr>
        <p:spPr>
          <a:xfrm>
            <a:off x="571818" y="1127068"/>
            <a:ext cx="5453799" cy="334835"/>
          </a:xfrm>
          <a:prstGeom prst="rect">
            <a:avLst/>
          </a:prstGeom>
          <a:noFill/>
        </p:spPr>
        <p:txBody>
          <a:bodyPr wrap="square" rtlCol="0">
            <a:spAutoFit/>
          </a:bodyPr>
          <a:lstStyle/>
          <a:p>
            <a:r>
              <a:rPr lang="en-GB" sz="788" b="1" dirty="0"/>
              <a:t>Foreign holdings of USD securities at all time high. </a:t>
            </a:r>
            <a:r>
              <a:rPr lang="en-GB" sz="788" dirty="0"/>
              <a:t>The starting point may favour a de-dollarization wave. This can also turn out to be a tool to counteract the US administration threats on trade. </a:t>
            </a:r>
          </a:p>
        </p:txBody>
      </p:sp>
      <p:sp>
        <p:nvSpPr>
          <p:cNvPr id="14" name="TextBox 13">
            <a:extLst>
              <a:ext uri="{FF2B5EF4-FFF2-40B4-BE49-F238E27FC236}">
                <a16:creationId xmlns:a16="http://schemas.microsoft.com/office/drawing/2014/main" id="{A189F1FB-0D15-4515-B88D-2B5F853EAC58}"/>
              </a:ext>
            </a:extLst>
          </p:cNvPr>
          <p:cNvSpPr txBox="1"/>
          <p:nvPr/>
        </p:nvSpPr>
        <p:spPr>
          <a:xfrm>
            <a:off x="254039" y="3839868"/>
            <a:ext cx="2315253" cy="213648"/>
          </a:xfrm>
          <a:prstGeom prst="rect">
            <a:avLst/>
          </a:prstGeom>
          <a:noFill/>
        </p:spPr>
        <p:txBody>
          <a:bodyPr wrap="square">
            <a:spAutoFit/>
          </a:bodyPr>
          <a:lstStyle/>
          <a:p>
            <a:r>
              <a:rPr lang="en-US" sz="394"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Source: </a:t>
            </a:r>
            <a:r>
              <a:rPr lang="en-GB" sz="394"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Department of the Treasury/Federal Reserve Board, TIC, Amundi Investment Institute. Feb 2025, which refers to data as of June 2024 (annual data)</a:t>
            </a:r>
            <a:endParaRPr lang="en-GB" sz="900"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7" name="Title 3"/>
          <p:cNvSpPr>
            <a:spLocks noGrp="1"/>
          </p:cNvSpPr>
          <p:nvPr>
            <p:ph type="title"/>
          </p:nvPr>
        </p:nvSpPr>
        <p:spPr>
          <a:xfrm>
            <a:off x="338093" y="869151"/>
            <a:ext cx="6017336" cy="491155"/>
          </a:xfrm>
        </p:spPr>
        <p:txBody>
          <a:bodyPr>
            <a:normAutofit/>
          </a:bodyPr>
          <a:lstStyle/>
          <a:p>
            <a:r>
              <a:rPr lang="en-GB" sz="1650" dirty="0"/>
              <a:t>4. Capital repatriation remains a theme</a:t>
            </a:r>
          </a:p>
        </p:txBody>
      </p:sp>
      <p:sp>
        <p:nvSpPr>
          <p:cNvPr id="18" name="Espace réservé du numéro de diapositive 4"/>
          <p:cNvSpPr>
            <a:spLocks noGrp="1"/>
          </p:cNvSpPr>
          <p:nvPr>
            <p:ph type="sldNum" sz="quarter" idx="12"/>
          </p:nvPr>
        </p:nvSpPr>
        <p:spPr>
          <a:xfrm>
            <a:off x="321300" y="4277138"/>
            <a:ext cx="135001" cy="101250"/>
          </a:xfrm>
        </p:spPr>
        <p:txBody>
          <a:bodyPr/>
          <a:lstStyle/>
          <a:p>
            <a:fld id="{2B1C6FFC-D040-034F-8B69-20295064E64D}" type="slidenum">
              <a:rPr lang="fr-FR" smtClean="0"/>
              <a:t>93</a:t>
            </a:fld>
            <a:endParaRPr lang="fr-FR" dirty="0"/>
          </a:p>
        </p:txBody>
      </p:sp>
      <p:pic>
        <p:nvPicPr>
          <p:cNvPr id="3" name="Picture 2"/>
          <p:cNvPicPr>
            <a:picLocks noChangeAspect="1"/>
          </p:cNvPicPr>
          <p:nvPr/>
        </p:nvPicPr>
        <p:blipFill>
          <a:blip r:embed="rId2"/>
          <a:stretch>
            <a:fillRect/>
          </a:stretch>
        </p:blipFill>
        <p:spPr>
          <a:xfrm>
            <a:off x="396477" y="1555429"/>
            <a:ext cx="3838731" cy="2270755"/>
          </a:xfrm>
          <a:prstGeom prst="rect">
            <a:avLst/>
          </a:prstGeom>
        </p:spPr>
      </p:pic>
      <p:pic>
        <p:nvPicPr>
          <p:cNvPr id="13" name="Picture 12"/>
          <p:cNvPicPr>
            <a:picLocks noChangeAspect="1"/>
          </p:cNvPicPr>
          <p:nvPr/>
        </p:nvPicPr>
        <p:blipFill>
          <a:blip r:embed="rId3"/>
          <a:stretch>
            <a:fillRect/>
          </a:stretch>
        </p:blipFill>
        <p:spPr>
          <a:xfrm>
            <a:off x="4235208" y="1530119"/>
            <a:ext cx="2442833" cy="1774089"/>
          </a:xfrm>
          <a:prstGeom prst="rect">
            <a:avLst/>
          </a:prstGeom>
        </p:spPr>
      </p:pic>
      <p:sp>
        <p:nvSpPr>
          <p:cNvPr id="15"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15814972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300" y="801611"/>
            <a:ext cx="5997484" cy="217965"/>
          </a:xfrm>
        </p:spPr>
        <p:txBody>
          <a:bodyPr>
            <a:noAutofit/>
          </a:bodyPr>
          <a:lstStyle/>
          <a:p>
            <a:r>
              <a:rPr lang="en-GB" sz="1650" dirty="0"/>
              <a:t>4.1 Capital repatriation remains a theme</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94</a:t>
            </a:fld>
            <a:endParaRPr lang="fr-FR" dirty="0"/>
          </a:p>
        </p:txBody>
      </p:sp>
      <p:sp>
        <p:nvSpPr>
          <p:cNvPr id="11" name="Content Placeholder 3"/>
          <p:cNvSpPr txBox="1">
            <a:spLocks/>
          </p:cNvSpPr>
          <p:nvPr/>
        </p:nvSpPr>
        <p:spPr>
          <a:xfrm>
            <a:off x="3015997" y="395162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January 31, 2025</a:t>
            </a:r>
          </a:p>
        </p:txBody>
      </p:sp>
      <p:sp>
        <p:nvSpPr>
          <p:cNvPr id="7" name="TextBox 6"/>
          <p:cNvSpPr txBox="1"/>
          <p:nvPr/>
        </p:nvSpPr>
        <p:spPr>
          <a:xfrm>
            <a:off x="549688" y="1093257"/>
            <a:ext cx="5113358" cy="352148"/>
          </a:xfrm>
          <a:prstGeom prst="rect">
            <a:avLst/>
          </a:prstGeom>
          <a:noFill/>
        </p:spPr>
        <p:txBody>
          <a:bodyPr wrap="square" rtlCol="0">
            <a:spAutoFit/>
          </a:bodyPr>
          <a:lstStyle/>
          <a:p>
            <a:r>
              <a:rPr lang="en-GB" sz="844" dirty="0"/>
              <a:t>Bonds flows are a positive for EURUSD this time. The capital we have allocated into US debt is huge. Repatriation or higher hedge ratios in bonds allocation is a headwind for the USD, in our view. </a:t>
            </a:r>
          </a:p>
        </p:txBody>
      </p:sp>
      <p:pic>
        <p:nvPicPr>
          <p:cNvPr id="6" name="Picture 5"/>
          <p:cNvPicPr>
            <a:picLocks noChangeAspect="1"/>
          </p:cNvPicPr>
          <p:nvPr/>
        </p:nvPicPr>
        <p:blipFill>
          <a:blip r:embed="rId3"/>
          <a:stretch>
            <a:fillRect/>
          </a:stretch>
        </p:blipFill>
        <p:spPr>
          <a:xfrm>
            <a:off x="724228" y="1542978"/>
            <a:ext cx="5189927" cy="2230277"/>
          </a:xfrm>
          <a:prstGeom prst="rect">
            <a:avLst/>
          </a:prstGeom>
        </p:spPr>
      </p:pic>
      <p:sp>
        <p:nvSpPr>
          <p:cNvPr id="9" name="Rectangle 8"/>
          <p:cNvSpPr/>
          <p:nvPr/>
        </p:nvSpPr>
        <p:spPr>
          <a:xfrm>
            <a:off x="2501154" y="1567160"/>
            <a:ext cx="1648945" cy="2206095"/>
          </a:xfrm>
          <a:prstGeom prst="rect">
            <a:avLst/>
          </a:prstGeom>
          <a:noFill/>
          <a:ln w="12700">
            <a:solidFill>
              <a:srgbClr val="0054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0" name="Espace réservé du pied de page 3">
            <a:extLst>
              <a:ext uri="{FF2B5EF4-FFF2-40B4-BE49-F238E27FC236}">
                <a16:creationId xmlns:a16="http://schemas.microsoft.com/office/drawing/2014/main" id="{12B9C9A1-E4D9-45D5-9FE1-97A658806016}"/>
              </a:ext>
            </a:extLst>
          </p:cNvPr>
          <p:cNvSpPr>
            <a:spLocks noGrp="1"/>
          </p:cNvSpPr>
          <p:nvPr>
            <p:ph type="ftr" sz="quarter" idx="11"/>
          </p:nvPr>
        </p:nvSpPr>
        <p:spPr>
          <a:xfrm>
            <a:off x="570997" y="4277138"/>
            <a:ext cx="2931860" cy="101250"/>
          </a:xfrm>
        </p:spPr>
        <p:txBody>
          <a:bodyPr/>
          <a:lstStyle/>
          <a:p>
            <a:pPr marL="3572"/>
            <a:r>
              <a:rPr lang="en-US" sz="450" dirty="0"/>
              <a:t>G10FX Strategy | May 2025</a:t>
            </a:r>
            <a:endParaRPr lang="en-GB" sz="450" dirty="0"/>
          </a:p>
        </p:txBody>
      </p:sp>
    </p:spTree>
    <p:extLst>
      <p:ext uri="{BB962C8B-B14F-4D97-AF65-F5344CB8AC3E}">
        <p14:creationId xmlns:p14="http://schemas.microsoft.com/office/powerpoint/2010/main" val="24200023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95</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t>EM Equity</a:t>
            </a:r>
          </a:p>
          <a:p>
            <a:r>
              <a:rPr lang="en-US" sz="750" dirty="0"/>
              <a:t>EM Debt</a:t>
            </a:r>
          </a:p>
          <a:p>
            <a:r>
              <a:rPr lang="en-US" sz="750" dirty="0"/>
              <a:t>Global FX</a:t>
            </a:r>
          </a:p>
          <a:p>
            <a:r>
              <a:rPr lang="en-US" sz="750" dirty="0">
                <a:solidFill>
                  <a:srgbClr val="FF0000"/>
                </a:solidFill>
              </a:rPr>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38798108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B052-6C18-D6FA-C1FF-11532A5FE7A9}"/>
              </a:ext>
            </a:extLst>
          </p:cNvPr>
          <p:cNvSpPr>
            <a:spLocks noGrp="1"/>
          </p:cNvSpPr>
          <p:nvPr>
            <p:ph type="ctrTitle"/>
          </p:nvPr>
        </p:nvSpPr>
        <p:spPr/>
        <p:txBody>
          <a:bodyPr/>
          <a:lstStyle/>
          <a:p>
            <a:r>
              <a:rPr lang="en-GB" dirty="0"/>
              <a:t>Commodities Update – Strategy Day</a:t>
            </a:r>
          </a:p>
        </p:txBody>
      </p:sp>
      <p:sp>
        <p:nvSpPr>
          <p:cNvPr id="5" name="Text Placeholder 4">
            <a:extLst>
              <a:ext uri="{FF2B5EF4-FFF2-40B4-BE49-F238E27FC236}">
                <a16:creationId xmlns:a16="http://schemas.microsoft.com/office/drawing/2014/main" id="{270AD67C-2478-3DEE-15F1-F9F7CA6EE43C}"/>
              </a:ext>
            </a:extLst>
          </p:cNvPr>
          <p:cNvSpPr>
            <a:spLocks noGrp="1"/>
          </p:cNvSpPr>
          <p:nvPr>
            <p:ph type="body" sz="quarter" idx="12"/>
          </p:nvPr>
        </p:nvSpPr>
        <p:spPr/>
        <p:txBody>
          <a:bodyPr/>
          <a:lstStyle/>
          <a:p>
            <a:r>
              <a:rPr lang="en-GB" dirty="0"/>
              <a:t>MAY 2025</a:t>
            </a:r>
          </a:p>
        </p:txBody>
      </p:sp>
      <p:sp>
        <p:nvSpPr>
          <p:cNvPr id="3" name="Text Placeholder 2">
            <a:extLst>
              <a:ext uri="{FF2B5EF4-FFF2-40B4-BE49-F238E27FC236}">
                <a16:creationId xmlns:a16="http://schemas.microsoft.com/office/drawing/2014/main" id="{1C46DB28-4CF3-01A4-2DF7-72A784C81850}"/>
              </a:ext>
            </a:extLst>
          </p:cNvPr>
          <p:cNvSpPr>
            <a:spLocks noGrp="1"/>
          </p:cNvSpPr>
          <p:nvPr>
            <p:ph type="body" sz="quarter" idx="13"/>
          </p:nvPr>
        </p:nvSpPr>
        <p:spPr/>
        <p:txBody>
          <a:body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9" name="Text Placeholder 8">
            <a:extLst>
              <a:ext uri="{FF2B5EF4-FFF2-40B4-BE49-F238E27FC236}">
                <a16:creationId xmlns:a16="http://schemas.microsoft.com/office/drawing/2014/main" id="{E05ABC0A-09DF-82B4-2F62-3897E1A776BD}"/>
              </a:ext>
            </a:extLst>
          </p:cNvPr>
          <p:cNvSpPr>
            <a:spLocks noGrp="1"/>
          </p:cNvSpPr>
          <p:nvPr>
            <p:ph type="body" sz="quarter" idx="14"/>
          </p:nvPr>
        </p:nvSpPr>
        <p:spPr/>
        <p:txBody>
          <a:bodyPr/>
          <a:lstStyle/>
          <a:p>
            <a:r>
              <a:rPr lang="en-GB" dirty="0"/>
              <a:t>Investment Institute</a:t>
            </a:r>
          </a:p>
          <a:p>
            <a:endParaRPr lang="en-GB" dirty="0"/>
          </a:p>
        </p:txBody>
      </p:sp>
    </p:spTree>
    <p:extLst>
      <p:ext uri="{BB962C8B-B14F-4D97-AF65-F5344CB8AC3E}">
        <p14:creationId xmlns:p14="http://schemas.microsoft.com/office/powerpoint/2010/main" val="16473762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3C50CB-4F7C-4EE8-A350-F7C8157509E7}"/>
              </a:ext>
            </a:extLst>
          </p:cNvPr>
          <p:cNvSpPr/>
          <p:nvPr/>
        </p:nvSpPr>
        <p:spPr>
          <a:xfrm>
            <a:off x="405003" y="3129048"/>
            <a:ext cx="6101007" cy="31646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9" name="Rectangle 8">
            <a:extLst>
              <a:ext uri="{FF2B5EF4-FFF2-40B4-BE49-F238E27FC236}">
                <a16:creationId xmlns:a16="http://schemas.microsoft.com/office/drawing/2014/main" id="{703C50CB-4F7C-4EE8-A350-F7C8157509E7}"/>
              </a:ext>
            </a:extLst>
          </p:cNvPr>
          <p:cNvSpPr/>
          <p:nvPr/>
        </p:nvSpPr>
        <p:spPr>
          <a:xfrm>
            <a:off x="405000" y="1845566"/>
            <a:ext cx="6101007" cy="31646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 name="Rectangle 6">
            <a:extLst>
              <a:ext uri="{FF2B5EF4-FFF2-40B4-BE49-F238E27FC236}">
                <a16:creationId xmlns:a16="http://schemas.microsoft.com/office/drawing/2014/main" id="{703C50CB-4F7C-4EE8-A350-F7C8157509E7}"/>
              </a:ext>
            </a:extLst>
          </p:cNvPr>
          <p:cNvSpPr/>
          <p:nvPr/>
        </p:nvSpPr>
        <p:spPr>
          <a:xfrm>
            <a:off x="384788" y="600652"/>
            <a:ext cx="6101007" cy="31646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 name="Title 1"/>
          <p:cNvSpPr>
            <a:spLocks noGrp="1"/>
          </p:cNvSpPr>
          <p:nvPr>
            <p:ph type="title"/>
          </p:nvPr>
        </p:nvSpPr>
        <p:spPr>
          <a:xfrm>
            <a:off x="405004" y="241415"/>
            <a:ext cx="6047999" cy="290620"/>
          </a:xfrm>
        </p:spPr>
        <p:txBody>
          <a:bodyPr>
            <a:noAutofit/>
          </a:bodyPr>
          <a:lstStyle/>
          <a:p>
            <a:r>
              <a:rPr lang="en-GB" dirty="0"/>
              <a:t>Commodities – overview / proposal</a:t>
            </a:r>
            <a:br>
              <a:rPr lang="en-GB" dirty="0"/>
            </a:br>
            <a:endParaRPr lang="en-GB" i="1" dirty="0"/>
          </a:p>
        </p:txBody>
      </p:sp>
      <p:sp>
        <p:nvSpPr>
          <p:cNvPr id="28" name="Slide Number Placeholder 27">
            <a:extLst>
              <a:ext uri="{FF2B5EF4-FFF2-40B4-BE49-F238E27FC236}">
                <a16:creationId xmlns:a16="http://schemas.microsoft.com/office/drawing/2014/main" id="{5FF7AAD5-4D55-4CAB-BFFC-FFDD7054CC2B}"/>
              </a:ext>
            </a:extLst>
          </p:cNvPr>
          <p:cNvSpPr>
            <a:spLocks noGrp="1"/>
          </p:cNvSpPr>
          <p:nvPr>
            <p:ph type="sldNum" sz="quarter" idx="12"/>
          </p:nvPr>
        </p:nvSpPr>
        <p:spPr/>
        <p:txBody>
          <a:bodyPr/>
          <a:lstStyle/>
          <a:p>
            <a:fld id="{B6DA55B2-71C7-D142-9718-47F3DB26F441}" type="slidenum">
              <a:rPr lang="en-GB" smtClean="0"/>
              <a:t>97</a:t>
            </a:fld>
            <a:endParaRPr lang="en-GB"/>
          </a:p>
        </p:txBody>
      </p:sp>
      <p:sp>
        <p:nvSpPr>
          <p:cNvPr id="8" name="Espace réservé du contenu 2"/>
          <p:cNvSpPr txBox="1">
            <a:spLocks/>
          </p:cNvSpPr>
          <p:nvPr/>
        </p:nvSpPr>
        <p:spPr>
          <a:xfrm>
            <a:off x="472501" y="594952"/>
            <a:ext cx="6048002" cy="2966019"/>
          </a:xfrm>
          <a:prstGeom prst="rect">
            <a:avLst/>
          </a:prstGeom>
          <a:noFill/>
        </p:spPr>
        <p:txBody>
          <a:bodyPr vert="horz" lIns="40500" tIns="40500" rIns="40500" bIns="40500" rtlCol="0">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rgbClr val="001C4B"/>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bg2">
                    <a:lumMod val="10000"/>
                  </a:schemeClr>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bg2">
                    <a:lumMod val="10000"/>
                  </a:schemeClr>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accent4"/>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lvl="1" indent="0" algn="just">
              <a:lnSpc>
                <a:spcPct val="120000"/>
              </a:lnSpc>
              <a:spcBef>
                <a:spcPts val="338"/>
              </a:spcBef>
              <a:buClr>
                <a:schemeClr val="accent1"/>
              </a:buClr>
              <a:buSzPct val="130000"/>
              <a:buNone/>
            </a:pPr>
            <a:r>
              <a:rPr lang="en-US" sz="1350" b="1" dirty="0">
                <a:solidFill>
                  <a:srgbClr val="001C4B"/>
                </a:solidFill>
                <a:latin typeface="Arial" panose="020B0604020202020204" pitchFamily="34" charset="0"/>
                <a:cs typeface="Arial" panose="020B0604020202020204" pitchFamily="34" charset="0"/>
              </a:rPr>
              <a:t>Oil: possibly slight undervaluation, but MT downside remains</a:t>
            </a:r>
            <a:endParaRPr lang="en-US" sz="1350" dirty="0">
              <a:solidFill>
                <a:srgbClr val="001C4B"/>
              </a:solidFill>
              <a:latin typeface="Arial" panose="020B0604020202020204" pitchFamily="34" charset="0"/>
              <a:cs typeface="Arial" panose="020B0604020202020204" pitchFamily="34" charset="0"/>
            </a:endParaRP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High volatility due to tariff on/off messaging</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Fundamental outlook for 2025 not appealing: OK demand growth likely to meet strong supply growth, no OPEC price support anymore</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We propose to keep the neutral position</a:t>
            </a:r>
          </a:p>
        </p:txBody>
      </p:sp>
      <p:sp>
        <p:nvSpPr>
          <p:cNvPr id="11" name="Espace réservé du contenu 2">
            <a:extLst>
              <a:ext uri="{FF2B5EF4-FFF2-40B4-BE49-F238E27FC236}">
                <a16:creationId xmlns:a16="http://schemas.microsoft.com/office/drawing/2014/main" id="{F49687AD-8C33-43B8-AF59-50B2A155F36D}"/>
              </a:ext>
            </a:extLst>
          </p:cNvPr>
          <p:cNvSpPr txBox="1">
            <a:spLocks/>
          </p:cNvSpPr>
          <p:nvPr/>
        </p:nvSpPr>
        <p:spPr>
          <a:xfrm>
            <a:off x="472501" y="1858480"/>
            <a:ext cx="6048002" cy="1364945"/>
          </a:xfrm>
          <a:prstGeom prst="rect">
            <a:avLst/>
          </a:prstGeom>
          <a:noFill/>
        </p:spPr>
        <p:txBody>
          <a:bodyPr vert="horz" lIns="40500" tIns="40500" rIns="40500" bIns="40500" rtlCol="0">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rgbClr val="001C4B"/>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bg2">
                    <a:lumMod val="10000"/>
                  </a:schemeClr>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bg2">
                    <a:lumMod val="10000"/>
                  </a:schemeClr>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accent4"/>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lvl="1" indent="0" algn="just">
              <a:lnSpc>
                <a:spcPct val="120000"/>
              </a:lnSpc>
              <a:spcBef>
                <a:spcPts val="338"/>
              </a:spcBef>
              <a:buClr>
                <a:schemeClr val="accent1"/>
              </a:buClr>
              <a:buSzPct val="130000"/>
              <a:buNone/>
            </a:pPr>
            <a:r>
              <a:rPr lang="en-US" sz="1350" b="1" dirty="0">
                <a:solidFill>
                  <a:srgbClr val="001C4B"/>
                </a:solidFill>
                <a:latin typeface="Arial" panose="020B0604020202020204" pitchFamily="34" charset="0"/>
                <a:cs typeface="Arial" panose="020B0604020202020204" pitchFamily="34" charset="0"/>
              </a:rPr>
              <a:t> Gold: strong CB purchases should continue to support prices</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Risks still skewed to the upside (fiscal policies, debt sustainability, CBs $-non-aligned purchase, geopolitical risk, tariffs etc.)</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Risks: Ukraine ceasefire, consensus trade, trade war detente</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We propose to maintain the current overweight, with trailing stop-loss @-10%</a:t>
            </a:r>
          </a:p>
        </p:txBody>
      </p:sp>
      <p:sp>
        <p:nvSpPr>
          <p:cNvPr id="12" name="Espace réservé du contenu 2">
            <a:extLst>
              <a:ext uri="{FF2B5EF4-FFF2-40B4-BE49-F238E27FC236}">
                <a16:creationId xmlns:a16="http://schemas.microsoft.com/office/drawing/2014/main" id="{608A1D5F-3392-45C8-98CA-4CDBD648466C}"/>
              </a:ext>
            </a:extLst>
          </p:cNvPr>
          <p:cNvSpPr txBox="1">
            <a:spLocks/>
          </p:cNvSpPr>
          <p:nvPr/>
        </p:nvSpPr>
        <p:spPr>
          <a:xfrm>
            <a:off x="472501" y="3121023"/>
            <a:ext cx="6048002" cy="1304496"/>
          </a:xfrm>
          <a:prstGeom prst="rect">
            <a:avLst/>
          </a:prstGeom>
          <a:noFill/>
        </p:spPr>
        <p:txBody>
          <a:bodyPr vert="horz" lIns="40500" tIns="40500" rIns="40500" bIns="40500" rtlCol="0">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rgbClr val="001C4B"/>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bg2">
                    <a:lumMod val="10000"/>
                  </a:schemeClr>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bg2">
                    <a:lumMod val="10000"/>
                  </a:schemeClr>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accent4"/>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lvl="1" indent="0" algn="just">
              <a:lnSpc>
                <a:spcPct val="120000"/>
              </a:lnSpc>
              <a:spcBef>
                <a:spcPts val="338"/>
              </a:spcBef>
              <a:buClr>
                <a:schemeClr val="accent1"/>
              </a:buClr>
              <a:buSzPct val="130000"/>
              <a:buNone/>
            </a:pPr>
            <a:r>
              <a:rPr lang="en-US" sz="1350" b="1" dirty="0">
                <a:solidFill>
                  <a:srgbClr val="001C4B"/>
                </a:solidFill>
                <a:latin typeface="Arial" panose="020B0604020202020204" pitchFamily="34" charset="0"/>
                <a:cs typeface="Arial" panose="020B0604020202020204" pitchFamily="34" charset="0"/>
              </a:rPr>
              <a:t>Base Metals: positive LT outlook, cautious ST </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Positive: AI demand, energy transition, Chinese stimulus, firming metal demand thanks to a somewhat more friendly economic cycle</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Negative: prospects of trade war, structural Chinese decline, less upside from the energy transition due to policy delays</a:t>
            </a:r>
          </a:p>
          <a:p>
            <a:pPr marL="728663" lvl="2" indent="-214313" algn="just">
              <a:lnSpc>
                <a:spcPct val="120000"/>
              </a:lnSpc>
              <a:spcBef>
                <a:spcPts val="150"/>
              </a:spcBef>
              <a:buClr>
                <a:srgbClr val="002060"/>
              </a:buClr>
              <a:buSzPct val="115000"/>
              <a:buFont typeface="Arial" panose="020B0604020202020204" pitchFamily="34" charset="0"/>
              <a:buChar char="̶"/>
            </a:pPr>
            <a:r>
              <a:rPr lang="en-US" dirty="0">
                <a:solidFill>
                  <a:srgbClr val="001C4B"/>
                </a:solidFill>
                <a:latin typeface="Arial" panose="020B0604020202020204" pitchFamily="34" charset="0"/>
                <a:cs typeface="Arial" panose="020B0604020202020204" pitchFamily="34" charset="0"/>
              </a:rPr>
              <a:t>We propose to keep the neutral position</a:t>
            </a:r>
          </a:p>
        </p:txBody>
      </p:sp>
    </p:spTree>
    <p:extLst>
      <p:ext uri="{BB962C8B-B14F-4D97-AF65-F5344CB8AC3E}">
        <p14:creationId xmlns:p14="http://schemas.microsoft.com/office/powerpoint/2010/main" val="16712678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98</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t>EM Equity</a:t>
            </a:r>
          </a:p>
          <a:p>
            <a:r>
              <a:rPr lang="en-US" sz="750" dirty="0"/>
              <a:t>EM Debt</a:t>
            </a:r>
          </a:p>
          <a:p>
            <a:r>
              <a:rPr lang="en-US" sz="750" dirty="0"/>
              <a:t>Global FX</a:t>
            </a:r>
          </a:p>
          <a:p>
            <a:r>
              <a:rPr lang="en-US" sz="750" dirty="0"/>
              <a:t>Commodities</a:t>
            </a:r>
          </a:p>
          <a:p>
            <a:r>
              <a:rPr lang="en-US" sz="750" dirty="0">
                <a:solidFill>
                  <a:srgbClr val="FF0000"/>
                </a:solidFill>
              </a:rPr>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15179568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0F12D2-2DB7-6F66-3467-BD68F96AC6FB}"/>
              </a:ext>
            </a:extLst>
          </p:cNvPr>
          <p:cNvSpPr>
            <a:spLocks noGrp="1"/>
          </p:cNvSpPr>
          <p:nvPr>
            <p:ph type="ctrTitle"/>
          </p:nvPr>
        </p:nvSpPr>
        <p:spPr/>
        <p:txBody>
          <a:bodyPr/>
          <a:lstStyle/>
          <a:p>
            <a:r>
              <a:rPr lang="en-US" b="1" dirty="0"/>
              <a:t>Safe Asset &amp; Hedging Group</a:t>
            </a:r>
            <a:br>
              <a:rPr lang="en-US" dirty="0"/>
            </a:br>
            <a:r>
              <a:rPr lang="en-US" dirty="0"/>
              <a:t>Strategy Day</a:t>
            </a:r>
            <a:endParaRPr lang="en-GB" dirty="0"/>
          </a:p>
        </p:txBody>
      </p:sp>
      <p:sp>
        <p:nvSpPr>
          <p:cNvPr id="9" name="Subtitle 8">
            <a:extLst>
              <a:ext uri="{FF2B5EF4-FFF2-40B4-BE49-F238E27FC236}">
                <a16:creationId xmlns:a16="http://schemas.microsoft.com/office/drawing/2014/main" id="{548C2807-CF2F-456A-6EB6-E4B60A78D64E}"/>
              </a:ext>
            </a:extLst>
          </p:cNvPr>
          <p:cNvSpPr>
            <a:spLocks noGrp="1"/>
          </p:cNvSpPr>
          <p:nvPr>
            <p:ph type="subTitle" idx="1"/>
          </p:nvPr>
        </p:nvSpPr>
        <p:spPr/>
        <p:txBody>
          <a:bodyPr/>
          <a:lstStyle/>
          <a:p>
            <a:r>
              <a:rPr lang="en-US" sz="1050" dirty="0"/>
              <a:t>Sponsor: Shane McDonald</a:t>
            </a:r>
          </a:p>
          <a:p>
            <a:r>
              <a:rPr lang="en-US" sz="1050" dirty="0"/>
              <a:t>Coordinator: Antonio Motta</a:t>
            </a:r>
          </a:p>
          <a:p>
            <a:r>
              <a:rPr lang="en-US" sz="1050" dirty="0"/>
              <a:t>Focus Group: Berthon Jean Baptiste; Bruder Benjamin; Codari Matteo; Galassi Pasquale; Gallo Roberto; Mahallati Ali; McDonald Shane; Mercante Giulia; Motta Antonio; Nitescoux Alexandra</a:t>
            </a:r>
          </a:p>
          <a:p>
            <a:endParaRPr lang="en-GB" dirty="0"/>
          </a:p>
        </p:txBody>
      </p:sp>
      <p:sp>
        <p:nvSpPr>
          <p:cNvPr id="10" name="Text Placeholder 9">
            <a:extLst>
              <a:ext uri="{FF2B5EF4-FFF2-40B4-BE49-F238E27FC236}">
                <a16:creationId xmlns:a16="http://schemas.microsoft.com/office/drawing/2014/main" id="{EAA91FC5-90C5-AB3C-FDEA-956D96860F6F}"/>
              </a:ext>
            </a:extLst>
          </p:cNvPr>
          <p:cNvSpPr>
            <a:spLocks noGrp="1"/>
          </p:cNvSpPr>
          <p:nvPr>
            <p:ph type="body" sz="quarter" idx="11"/>
          </p:nvPr>
        </p:nvSpPr>
        <p:spPr/>
        <p:txBody>
          <a:bodyPr/>
          <a:lstStyle/>
          <a:p>
            <a:r>
              <a:rPr lang="en-GB" dirty="0"/>
              <a:t>MAY 2025</a:t>
            </a:r>
          </a:p>
        </p:txBody>
      </p:sp>
      <p:sp>
        <p:nvSpPr>
          <p:cNvPr id="11" name="Text Placeholder 10">
            <a:extLst>
              <a:ext uri="{FF2B5EF4-FFF2-40B4-BE49-F238E27FC236}">
                <a16:creationId xmlns:a16="http://schemas.microsoft.com/office/drawing/2014/main" id="{45770BE3-CFEB-206A-F50A-40022A712D2B}"/>
              </a:ext>
            </a:extLst>
          </p:cNvPr>
          <p:cNvSpPr>
            <a:spLocks noGrp="1"/>
          </p:cNvSpPr>
          <p:nvPr>
            <p:ph type="body" sz="quarter" idx="12"/>
          </p:nvPr>
        </p:nvSpPr>
        <p:spPr/>
        <p:txBody>
          <a:body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Tree>
    <p:extLst>
      <p:ext uri="{BB962C8B-B14F-4D97-AF65-F5344CB8AC3E}">
        <p14:creationId xmlns:p14="http://schemas.microsoft.com/office/powerpoint/2010/main" val="1285161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PSLIDESHAPELIBITEMID" val="17fc6775-8213-4229-9fc2-9fcd63fc0858"/>
  <p:tag name="UPSLIDESHAPELIBITEMEDITIONDATE" val="638659661998568076"/>
  <p:tag name="UPSLIDESHAPELIBITEMLASTCREATOR" val="cbenetti"/>
  <p:tag name="UPSLIDESHAPELIBITEMNAME" val="Graphic 6"/>
  <p:tag name="UPSLIDESTOREDSHAPELOCATION" val="\\ad-its.credit-agricole.fr\dfs\apps\upslide_repository\amundi institute\Icons\AII Custom Icons.lib"/>
</p:tagLst>
</file>

<file path=ppt/tags/tag2.xml><?xml version="1.0" encoding="utf-8"?>
<p:tagLst xmlns:a="http://schemas.openxmlformats.org/drawingml/2006/main" xmlns:r="http://schemas.openxmlformats.org/officeDocument/2006/relationships" xmlns:p="http://schemas.openxmlformats.org/presentationml/2006/main">
  <p:tag name="UPSLIDESHAPELIBITEMID" val="e8147f5f-a95d-4c89-997a-7a9f5954ae99"/>
  <p:tag name="UPSLIDESHAPELIBITEMEDITIONDATE" val="638659816210942342"/>
  <p:tag name="UPSLIDESHAPELIBITEMLASTCREATOR" val="cbenetti"/>
  <p:tag name="UPSLIDESHAPELIBITEMNAME" val="Graphic 7"/>
  <p:tag name="UPSLIDESTOREDSHAPELOCATION" val="\\ad-its.credit-agricole.fr\dfs\apps\upslide_repository\amundi institute\Icons\AII Custom Icons.lib"/>
</p:tagLst>
</file>

<file path=ppt/tags/tag3.xml><?xml version="1.0" encoding="utf-8"?>
<p:tagLst xmlns:a="http://schemas.openxmlformats.org/drawingml/2006/main" xmlns:r="http://schemas.openxmlformats.org/officeDocument/2006/relationships" xmlns:p="http://schemas.openxmlformats.org/presentationml/2006/main">
  <p:tag name="UPSLIDESHAPELIBITEMID" val="50a2e451-55c9-4e03-be52-30f58d480d06"/>
  <p:tag name="UPSLIDESHAPELIBITEMEDITIONDATE" val="638659816584634863"/>
  <p:tag name="UPSLIDESHAPELIBITEMLASTCREATOR" val="cbenetti"/>
  <p:tag name="UPSLIDESHAPELIBITEMNAME" val="Graphic 5"/>
  <p:tag name="UPSLIDESTOREDSHAPELOCATION" val="\\ad-its.credit-agricole.fr\dfs\apps\upslide_repository\amundi institute\Icons\AII Custom Icons.lib"/>
</p:tagLst>
</file>

<file path=ppt/tags/tag4.xml><?xml version="1.0" encoding="utf-8"?>
<p:tagLst xmlns:a="http://schemas.openxmlformats.org/drawingml/2006/main" xmlns:r="http://schemas.openxmlformats.org/officeDocument/2006/relationships" xmlns:p="http://schemas.openxmlformats.org/presentationml/2006/main">
  <p:tag name="UPSLIDESHAPELIBITEMID" val="a47bab5a-d120-455e-879b-2178929063c4"/>
  <p:tag name="UPSLIDESHAPELIBITEMEDITIONDATE" val="638658796095123652"/>
  <p:tag name="UPSLIDESHAPELIBITEMLASTCREATOR" val="cbenetti"/>
  <p:tag name="UPSLIDESHAPELIBITEMNAME" val="Geopolitics/Global strategy"/>
  <p:tag name="UPSLIDESTOREDSHAPELOCATION" val="\\ad-its.credit-agricole.fr\dfs\apps\upslide_repository\amundi institute\Icons\AII Custom Icons.lib"/>
</p:tagLst>
</file>

<file path=ppt/theme/theme1.xml><?xml version="1.0" encoding="utf-8"?>
<a:theme xmlns:a="http://schemas.openxmlformats.org/drawingml/2006/main" name="ThemeAmundi">
  <a:themeElements>
    <a:clrScheme name="Amundi-theme_092020">
      <a:dk1>
        <a:srgbClr val="003C64"/>
      </a:dk1>
      <a:lt1>
        <a:srgbClr val="FFFFFF"/>
      </a:lt1>
      <a:dk2>
        <a:srgbClr val="646464"/>
      </a:dk2>
      <a:lt2>
        <a:srgbClr val="E7E6E6"/>
      </a:lt2>
      <a:accent1>
        <a:srgbClr val="009EE0"/>
      </a:accent1>
      <a:accent2>
        <a:srgbClr val="004F9F"/>
      </a:accent2>
      <a:accent3>
        <a:srgbClr val="38B2B6"/>
      </a:accent3>
      <a:accent4>
        <a:srgbClr val="E6325E"/>
      </a:accent4>
      <a:accent5>
        <a:srgbClr val="F07D00"/>
      </a:accent5>
      <a:accent6>
        <a:srgbClr val="C19134"/>
      </a:accent6>
      <a:hlink>
        <a:srgbClr val="00C2F0"/>
      </a:hlink>
      <a:folHlink>
        <a:srgbClr val="4571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N_16-9_Business_Line.pptx" id="{9E8672BF-3683-442A-8518-A2B4176A6ED1}" vid="{39A12D80-DF91-458B-A4DA-B091BAD7FB87}"/>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00BB1B0692FD45AB9E587DFE0EF08F" ma:contentTypeVersion="7" ma:contentTypeDescription="Create a new document." ma:contentTypeScope="" ma:versionID="d3c92b109a161472bf4a399ce6fd6687">
  <xsd:schema xmlns:xsd="http://www.w3.org/2001/XMLSchema" xmlns:xs="http://www.w3.org/2001/XMLSchema" xmlns:p="http://schemas.microsoft.com/office/2006/metadata/properties" xmlns:ns1="http://schemas.microsoft.com/sharepoint/v3" xmlns:ns2="ead73a14-801f-48db-9073-be6bb4f5404d" xmlns:ns3="http://schemas.microsoft.com/sharepoint/v4" targetNamespace="http://schemas.microsoft.com/office/2006/metadata/properties" ma:root="true" ma:fieldsID="0fce90f6c07ad53a5656b4b417d7d287" ns1:_="" ns2:_="" ns3:_="">
    <xsd:import namespace="http://schemas.microsoft.com/sharepoint/v3"/>
    <xsd:import namespace="ead73a14-801f-48db-9073-be6bb4f5404d"/>
    <xsd:import namespace="http://schemas.microsoft.com/sharepoint/v4"/>
    <xsd:element name="properties">
      <xsd:complexType>
        <xsd:sequence>
          <xsd:element name="documentManagement">
            <xsd:complexType>
              <xsd:all>
                <xsd:element ref="ns2:SharedWithUsers" minOccurs="0"/>
                <xsd:element ref="ns1:EmailSender" minOccurs="0"/>
                <xsd:element ref="ns1:EmailTo" minOccurs="0"/>
                <xsd:element ref="ns1:EmailCc" minOccurs="0"/>
                <xsd:element ref="ns1:EmailFrom" minOccurs="0"/>
                <xsd:element ref="ns1:EmailSubject" minOccurs="0"/>
                <xsd:element ref="ns3:EmailHeader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hidden="true" ma:internalName="EmailSender">
      <xsd:simpleType>
        <xsd:restriction base="dms:Note">
          <xsd:maxLength value="255"/>
        </xsd:restriction>
      </xsd:simpleType>
    </xsd:element>
    <xsd:element name="EmailTo" ma:index="10" nillable="true" ma:displayName="E-Mail To" ma:hidden="true" ma:internalName="EmailTo">
      <xsd:simpleType>
        <xsd:restriction base="dms:Note">
          <xsd:maxLength value="255"/>
        </xsd:restriction>
      </xsd:simpleType>
    </xsd:element>
    <xsd:element name="EmailCc" ma:index="11" nillable="true" ma:displayName="E-Mail Cc" ma:hidden="true" ma:internalName="EmailCc">
      <xsd:simpleType>
        <xsd:restriction base="dms:Note">
          <xsd:maxLength value="255"/>
        </xsd:restriction>
      </xsd:simpleType>
    </xsd:element>
    <xsd:element name="EmailFrom" ma:index="12" nillable="true" ma:displayName="E-Mail From" ma:hidden="true" ma:internalName="EmailFrom">
      <xsd:simpleType>
        <xsd:restriction base="dms:Text"/>
      </xsd:simpleType>
    </xsd:element>
    <xsd:element name="EmailSubject" ma:index="13" nillable="true" ma:displayName="E-Mail Subject"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d73a14-801f-48db-9073-be6bb4f540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EmailHeaders" ma:index="14" nillable="true" ma:displayName="E-Mail Headers" ma:hidden="true" ma:internalName="EmailHeader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EmailHeaders xmlns="http://schemas.microsoft.com/sharepoint/v4" xsi:nil="true"/>
    <EmailSender xmlns="http://schemas.microsoft.com/sharepoint/v3" xsi:nil="true"/>
    <EmailFrom xmlns="http://schemas.microsoft.com/sharepoint/v3" xsi:nil="true"/>
    <EmailSubject xmlns="http://schemas.microsoft.com/sharepoint/v3" xsi:nil="true"/>
    <EmailCc xmlns="http://schemas.microsoft.com/sharepoint/v3" xsi:nil="true"/>
    <_dlc_DocId xmlns="ead73a14-801f-48db-9073-be6bb4f5404d">F7JEYYNQRV6N-2003751987-78</_dlc_DocId>
    <_dlc_DocIdUrl xmlns="ead73a14-801f-48db-9073-be6bb4f5404d">
      <Url>https://iportal.viamundi.info/sites/gis/MS/_layouts/15/DocIdRedir.aspx?ID=F7JEYYNQRV6N-2003751987-78</Url>
      <Description>F7JEYYNQRV6N-2003751987-78</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84A2A6E-BD7A-4E2E-9F38-5D8A166FDE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d73a14-801f-48db-9073-be6bb4f5404d"/>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67C2CD-990A-4779-AAF5-3B912A8E1AB9}">
  <ds:schemaRefs>
    <ds:schemaRef ds:uri="http://schemas.microsoft.com/sharepoint/v3/contenttype/forms"/>
  </ds:schemaRefs>
</ds:datastoreItem>
</file>

<file path=customXml/itemProps3.xml><?xml version="1.0" encoding="utf-8"?>
<ds:datastoreItem xmlns:ds="http://schemas.openxmlformats.org/officeDocument/2006/customXml" ds:itemID="{CB6A7ED4-5E08-4E1F-8508-DE17F1B6B102}">
  <ds:schemaRefs>
    <ds:schemaRef ds:uri="http://schemas.microsoft.com/sharepoint/v3"/>
    <ds:schemaRef ds:uri="ead73a14-801f-48db-9073-be6bb4f5404d"/>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 ds:uri="http://schemas.microsoft.com/office/2006/documentManagement/types"/>
    <ds:schemaRef ds:uri="http://www.w3.org/XML/1998/namespace"/>
    <ds:schemaRef ds:uri="http://schemas.microsoft.com/sharepoint/v4"/>
    <ds:schemaRef ds:uri="http://schemas.microsoft.com/office/2006/metadata/properties"/>
  </ds:schemaRefs>
</ds:datastoreItem>
</file>

<file path=customXml/itemProps4.xml><?xml version="1.0" encoding="utf-8"?>
<ds:datastoreItem xmlns:ds="http://schemas.openxmlformats.org/officeDocument/2006/customXml" ds:itemID="{90C07792-1A1D-4681-B000-F6CB2596C7C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11595</Words>
  <Application>Microsoft Office PowerPoint</Application>
  <PresentationFormat>Custom</PresentationFormat>
  <Paragraphs>1468</Paragraphs>
  <Slides>147</Slides>
  <Notes>77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Links</vt:lpstr>
      </vt:variant>
      <vt:variant>
        <vt:i4>22</vt:i4>
      </vt:variant>
      <vt:variant>
        <vt:lpstr>Slide Titles</vt:lpstr>
      </vt:variant>
      <vt:variant>
        <vt:i4>147</vt:i4>
      </vt:variant>
    </vt:vector>
  </HeadingPairs>
  <TitlesOfParts>
    <vt:vector size="183" baseType="lpstr">
      <vt:lpstr>CambriaMath</vt:lpstr>
      <vt:lpstr>DengXian</vt:lpstr>
      <vt:lpstr>LucidaGrande-Bold</vt:lpstr>
      <vt:lpstr>Noto Sans Med</vt:lpstr>
      <vt:lpstr>PIFranklinGothicBookCond</vt:lpstr>
      <vt:lpstr>Aptos</vt:lpstr>
      <vt:lpstr>Arial</vt:lpstr>
      <vt:lpstr>Calibri</vt:lpstr>
      <vt:lpstr>Courier New</vt:lpstr>
      <vt:lpstr>Franklin Gothic Book</vt:lpstr>
      <vt:lpstr>Noto Sans</vt:lpstr>
      <vt:lpstr>Segoe UI</vt:lpstr>
      <vt:lpstr>Wingdings</vt:lpstr>
      <vt:lpstr>ThemeAmundi</vt:lpstr>
      <vt:lpstr>file:///\\ad-its\dfs\PUBLIC\Amundi_Milan\Investment\SPECIALISTS\QUANT_RESEARCH\ASSET_ALLOCATION\Equity\Emerging\prova\doc.xlsx!pe_all!%5bdoc.xlsx%5dpe_all%20Chart%202</vt:lpstr>
      <vt:lpstr>file:///\\ad-its\dfs\PUBLIC\Amundi_Milan\Investment\SPECIALISTS\QUANT_RESEARCH\ASSET_ALLOCATION\Equity\Emerging\schede_countries_EM_newdb_roll.xlsb!China!R48C7:R71C14</vt:lpstr>
      <vt:lpstr>file:///\\ad-its\dfs\PUBLIC\Amundi_Milan\Investment\SPECIALISTS\QUANT_RESEARCH\ASSET_ALLOCATION\Equity\Emerging\schede_countries_EM_newdb_roll.xlsb!China!R3C8:R22C14</vt:lpstr>
      <vt:lpstr>file:///\\ad-its\dfs\PUBLIC\Amundi_Milan\Investment\SPECIALISTS\QUANT_RESEARCH\ASSET_ALLOCATION\Equity\Emerging\prova\doc.xlsx!rev_all_2MMA!%5bdoc.xlsx%5drev_all_2MMA%20Chart%201</vt:lpstr>
      <vt:lpstr>file:///\\ad-its\dfs\PUBLIC\Amundi_Milan\Investment\SPECIALISTS\QUANT_RESEARCH\ASSET_ALLOCATION\Equity\Emerging\prova\doc.xlsx!pos!%5bdoc.xlsx%5dpos%20Chart%202</vt:lpstr>
      <vt:lpstr>file:///\\ad-its\dfs\PUBLIC\Amundi_Milan\Investment\SPECIALISTS\QUANT_RESEARCH\ASSET_ALLOCATION\Equity\Emerging\prova\doc.xlsx!roe!%5bdoc.xlsx%5droe%20Chart%202</vt:lpstr>
      <vt:lpstr>file:///\\ad-its\dfs\PUBLIC\Amundi_Milan\Investment\SPECIALISTS\QUANT_RESEARCH\ASSET_ALLOCATION\Equity\Emerging\prova\doc.xlsx!eps_all!%5bdoc.xlsx%5deps_all%20Chart%204</vt:lpstr>
      <vt:lpstr>file:///\\ad-its\dfs\PUBLIC\Amundi_Milan\Investment\SPECIALISTS\QUANT_RESEARCH\ASSET_ALLOCATION\Equity\Emerging\prova\doc.xlsx!pe_all!%5bdoc.xlsx%5dpe_all%20Chart%202</vt:lpstr>
      <vt:lpstr>file:///\\ad-its\dfs\PUBLIC\Amundi_Milan\Investment\SPECIALISTS\QUANT_RESEARCH\ASSET_ALLOCATION\Equity\Emerging\schede_countries_EM_newdb_roll.xlsb!India!R48C7:R70C14</vt:lpstr>
      <vt:lpstr>file:///\\ad-its\dfs\PUBLIC\Amundi_Milan\Investment\SPECIALISTS\QUANT_RESEARCH\ASSET_ALLOCATION\Equity\Emerging\schede_countries_EM_newdb_roll.xlsb!India!R3C8:R19C14</vt:lpstr>
      <vt:lpstr>file:///\\ad-its\dfs\PUBLIC\Amundi_Milan\Investment\SPECIALISTS\QUANT_RESEARCH\ASSET_ALLOCATION\Equity\Emerging\prova\doc.xlsx!rev_all_2MMA!%5bdoc.xlsx%5drev_all_2MMA%20Chart%201</vt:lpstr>
      <vt:lpstr>file:///\\ad-its\dfs\PUBLIC\Amundi_Milan\Investment\SPECIALISTS\QUANT_RESEARCH\ASSET_ALLOCATION\Equity\Emerging\prova\doc.xlsx!pos!%5bdoc.xlsx%5dpos%20Chart%202</vt:lpstr>
      <vt:lpstr>file:///\\ad-its\dfs\PUBLIC\Amundi_Milan\Investment\SPECIALISTS\QUANT_RESEARCH\ASSET_ALLOCATION\Equity\Emerging\prova\doc.xlsx!roe!%5bdoc.xlsx%5droe%20Chart%202</vt:lpstr>
      <vt:lpstr>file:///\\ad-its\dfs\PUBLIC\Amundi_Milan\Investment\SPECIALISTS\QUANT_RESEARCH\ASSET_ALLOCATION\Equity\Emerging\prova\doc.xlsx!eps_all!%5bdoc.xlsx%5deps_all%20Chart%204</vt:lpstr>
      <vt:lpstr>file:///\\ad-its\dfs\PUBLIC\Amundi_Milan\Investment\SPECIALISTS\QUANT_RESEARCH\ASSET_ALLOCATION\Equity\Emerging\schede_countries_EM_newdb_roll.xlsb!Indonesia!R48C7:R70C14</vt:lpstr>
      <vt:lpstr>file:///\\ad-its\dfs\PUBLIC\Amundi_Milan\Investment\SPECIALISTS\QUANT_RESEARCH\ASSET_ALLOCATION\Equity\Emerging\schede_countries_EM_newdb_roll.xlsb!Korea!R48C7:R70C14</vt:lpstr>
      <vt:lpstr>file:///\\ad-its\dfs\PUBLIC\Amundi_Milan\Investment\SPECIALISTS\QUANT_RESEARCH\ASSET_ALLOCATION\Equity\Emerging\schede_countries_EM_newdb_roll.xlsb!Mexico!R48C7:R70C14</vt:lpstr>
      <vt:lpstr>file:///\\ad-its\dfs\PUBLIC\Amundi_Milan\Investment\SPECIALISTS\QUANT_RESEARCH\ASSET_ALLOCATION\Equity\Emerging\schede_countries_EM_newdb_roll.xlsb!Brazil!R48C7:R71C14</vt:lpstr>
      <vt:lpstr>file:///\\ad-its\dfs\PUBLIC\Amundi_Milan\Investment\SPECIALISTS\QUANT_RESEARCH\ASSET_ALLOCATION\Equity\Emerging\prova\doc.xlsx!rev_all_2MMA!%5bdoc.xlsx%5drev_all_2MMA%20Chart%201</vt:lpstr>
      <vt:lpstr>file:///\\ad-its\dfs\PUBLIC\Amundi_Milan\Investment\SPECIALISTS\QUANT_RESEARCH\ASSET_ALLOCATION\Equity\Emerging\prova\doc.xlsx!pos!%5bdoc.xlsx%5dpos%20Chart%202</vt:lpstr>
      <vt:lpstr>file:///\\ad-its\dfs\PUBLIC\Amundi_Milan\Investment\SPECIALISTS\QUANT_RESEARCH\ASSET_ALLOCATION\Equity\Emerging\prova\doc.xlsx!roe!%5bdoc.xlsx%5droe%20Chart%202</vt:lpstr>
      <vt:lpstr>file:///\\ad-its\dfs\PUBLIC\Amundi_Milan\Investment\SPECIALISTS\QUANT_RESEARCH\ASSET_ALLOCATION\Equity\Emerging\prova\doc.xlsx!eps_all!%5bdoc.xlsx%5deps_all%20Chart%204</vt:lpstr>
      <vt:lpstr>Investment Case Analysis</vt:lpstr>
      <vt:lpstr>Overview</vt:lpstr>
      <vt:lpstr>Overview</vt:lpstr>
      <vt:lpstr>Performance Evolution YTD</vt:lpstr>
      <vt:lpstr>Performance Evolution since last Strategy day</vt:lpstr>
      <vt:lpstr>China Breakdown</vt:lpstr>
      <vt:lpstr>Performance Evolution since last Strategy day</vt:lpstr>
      <vt:lpstr>MSCI China (Long) </vt:lpstr>
      <vt:lpstr>PowerPoint Presentation</vt:lpstr>
      <vt:lpstr>PowerPoint Presentation</vt:lpstr>
      <vt:lpstr>PowerPoint Presentation</vt:lpstr>
      <vt:lpstr>PowerPoint Presentation</vt:lpstr>
      <vt:lpstr>MSCI India (Neutral)  </vt:lpstr>
      <vt:lpstr>PowerPoint Presentation</vt:lpstr>
      <vt:lpstr>PowerPoint Presentation</vt:lpstr>
      <vt:lpstr>Quant Analysis  </vt:lpstr>
      <vt:lpstr>Appendix</vt:lpstr>
      <vt:lpstr>PowerPoint Presentation</vt:lpstr>
      <vt:lpstr>China Politburo pledged to take “extraordinary counter cyclical” policies, is it already happening ?</vt:lpstr>
      <vt:lpstr>Exports remain robust helped by frontloading</vt:lpstr>
      <vt:lpstr>Trump Tariffs Impact</vt:lpstr>
      <vt:lpstr>New growth engines: not enough to replace property</vt:lpstr>
      <vt:lpstr>China’s counter containment: going to the new market</vt:lpstr>
      <vt:lpstr>China Inflation Picture </vt:lpstr>
      <vt:lpstr>China Inflation Picture </vt:lpstr>
      <vt:lpstr>Trump Tariffs Impact</vt:lpstr>
      <vt:lpstr>Trump 2.0: decoupling weighs on cyclical and productivity growth</vt:lpstr>
      <vt:lpstr>Trade Challenges and Tarrifs</vt:lpstr>
      <vt:lpstr>Mexico (Neutral)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Tariffs Impact Assessment</vt:lpstr>
      <vt:lpstr>PowerPoint Presentation</vt:lpstr>
      <vt:lpstr>Trade re-routing likely muted the impact of US tariffs on total Chinese exports </vt:lpstr>
      <vt:lpstr>Composition</vt:lpstr>
      <vt:lpstr>China’s competitive advantage in areas is stark</vt:lpstr>
      <vt:lpstr>Flow data</vt:lpstr>
      <vt:lpstr>Flow data</vt:lpstr>
      <vt:lpstr>Positioning and Flows</vt:lpstr>
      <vt:lpstr>Positioning and Flows</vt:lpstr>
      <vt:lpstr>Positioning and Flows</vt:lpstr>
      <vt:lpstr>Positioning and Flows</vt:lpstr>
      <vt:lpstr>Positioning and Flows</vt:lpstr>
      <vt:lpstr>Export Growth Slowing</vt:lpstr>
      <vt:lpstr>Export Growth Slowing</vt:lpstr>
      <vt:lpstr>Export Growth Slowing</vt:lpstr>
      <vt:lpstr>Export Growth Slowing</vt:lpstr>
      <vt:lpstr>Export Breakdown</vt:lpstr>
      <vt:lpstr>Trade Surplus Dynamic</vt:lpstr>
      <vt:lpstr>Real Estate vs Infrastructure</vt:lpstr>
      <vt:lpstr>Housing Comparison</vt:lpstr>
      <vt:lpstr>Valuation</vt:lpstr>
      <vt:lpstr>Chinese New Year</vt:lpstr>
      <vt:lpstr>Stimulus</vt:lpstr>
      <vt:lpstr>Contents</vt:lpstr>
      <vt:lpstr>EM Debt Focus Group</vt:lpstr>
      <vt:lpstr>Liberation Day opened space for directional trades in EM</vt:lpstr>
      <vt:lpstr>EM spreads – how our trade performed?</vt:lpstr>
      <vt:lpstr>EM spread – now what?</vt:lpstr>
      <vt:lpstr>EM local rates</vt:lpstr>
      <vt:lpstr>Summary- strategy signals</vt:lpstr>
      <vt:lpstr>EMERGING LOCAL BOND –aggregated policy rate and nom. yields expected to move down. Inflation is touching the bottom, moving up in H2 2025. </vt:lpstr>
      <vt:lpstr>EM Local bond (3m horizon) - Latam and CEEs favored. </vt:lpstr>
      <vt:lpstr>PowerPoint Presentation</vt:lpstr>
      <vt:lpstr>PowerPoint Presentation</vt:lpstr>
      <vt:lpstr>PowerPoint Presentation</vt:lpstr>
      <vt:lpstr>PowerPoint Presentation</vt:lpstr>
      <vt:lpstr>PowerPoint Presentation</vt:lpstr>
      <vt:lpstr>Contents</vt:lpstr>
      <vt:lpstr>Global FX</vt:lpstr>
      <vt:lpstr>Global FX monthly update – May 2025</vt:lpstr>
      <vt:lpstr>The USD – main convictions for the month</vt:lpstr>
      <vt:lpstr>1. The USD correlation structure has changed</vt:lpstr>
      <vt:lpstr>1.1 The USD is undershooting rates differential</vt:lpstr>
      <vt:lpstr>1.2 Fair Valuation was not even breached in April</vt:lpstr>
      <vt:lpstr>1.3 Real money have still space to sell USDs</vt:lpstr>
      <vt:lpstr>2. How to deal with TWD</vt:lpstr>
      <vt:lpstr>3. Our EMFX preference (Latam vs CNH)</vt:lpstr>
      <vt:lpstr>Appendix</vt:lpstr>
      <vt:lpstr>2.2 The rapid shift in consensus is always a risk</vt:lpstr>
      <vt:lpstr>2.3 Speculative and option positioning are short USD</vt:lpstr>
      <vt:lpstr>3. Growth differential are less USD positive though</vt:lpstr>
      <vt:lpstr>3.1 Gold decoupling and YC steepening support USD- trend</vt:lpstr>
      <vt:lpstr>3.4 The US equities rebound still has problems</vt:lpstr>
      <vt:lpstr>3.4 The US equities rebound still has problems</vt:lpstr>
      <vt:lpstr>4. Capital repatriation remains a theme</vt:lpstr>
      <vt:lpstr>4.1 Capital repatriation remains a theme</vt:lpstr>
      <vt:lpstr>Contents</vt:lpstr>
      <vt:lpstr>Commodities Update – Strategy Day</vt:lpstr>
      <vt:lpstr>Commodities – overview / proposal </vt:lpstr>
      <vt:lpstr>Contents</vt:lpstr>
      <vt:lpstr>Safe Asset &amp; Hedging Group Strategy Day</vt:lpstr>
      <vt:lpstr>Contents</vt:lpstr>
      <vt:lpstr>Strategy performance, risk overview and analysis</vt:lpstr>
      <vt:lpstr>Strategy Performance &amp; Risk Overview</vt:lpstr>
      <vt:lpstr>Strategy Performance &amp; Risk Overview</vt:lpstr>
      <vt:lpstr>Portfolio Exposure</vt:lpstr>
      <vt:lpstr>Portfolio Stress Tests</vt:lpstr>
      <vt:lpstr>Risk Survey &amp; Scenarios</vt:lpstr>
      <vt:lpstr>PowerPoint Presentation</vt:lpstr>
      <vt:lpstr>PowerPoint Presentation</vt:lpstr>
      <vt:lpstr>What are you most concerned thinking about the Total return of Strategic Portfolio? </vt:lpstr>
      <vt:lpstr>What are you most concerned thinking about the Active return of Strategic Portfolio? </vt:lpstr>
      <vt:lpstr>Asset Class Analysis</vt:lpstr>
      <vt:lpstr> Equity Volatility smile</vt:lpstr>
      <vt:lpstr>Equity implied volatilities vs long term history</vt:lpstr>
      <vt:lpstr>Current volatility structure</vt:lpstr>
      <vt:lpstr>Rates – EU vs US </vt:lpstr>
      <vt:lpstr>Rates – Volatility improved but still high</vt:lpstr>
      <vt:lpstr>Cross assets volatility</vt:lpstr>
      <vt:lpstr>Credit vol back to cheap levels</vt:lpstr>
      <vt:lpstr>Appendix</vt:lpstr>
      <vt:lpstr>Hedging Book – FX</vt:lpstr>
      <vt:lpstr>Detailed Portfolio Exposure</vt:lpstr>
      <vt:lpstr>Detailed Portfolio Exposure</vt:lpstr>
      <vt:lpstr>PowerPoint Presentation</vt:lpstr>
      <vt:lpstr>PowerPoint Presentation</vt:lpstr>
      <vt:lpstr>Contents</vt:lpstr>
      <vt:lpstr>PowerPoint Presentation</vt:lpstr>
      <vt:lpstr>Asset Class Agenda</vt:lpstr>
      <vt:lpstr>Portfolio overview</vt:lpstr>
      <vt:lpstr>Portfolio Overview – Active Exposure</vt:lpstr>
      <vt:lpstr>Portfolio Overview – Active Risk</vt:lpstr>
      <vt:lpstr>Portfolio Overview – Risk by Strategy</vt:lpstr>
      <vt:lpstr>Portfolio Overview – Correlation</vt:lpstr>
      <vt:lpstr>Asset Class Groups</vt:lpstr>
      <vt:lpstr>EM Debt - Strategy Performance &amp; Risk Overview</vt:lpstr>
      <vt:lpstr>EM Debt - Agenda</vt:lpstr>
      <vt:lpstr>EM Equity - Strategy Performance &amp; Risk Overview</vt:lpstr>
      <vt:lpstr>EM Equity - Agenda</vt:lpstr>
      <vt:lpstr>Commodities - Strategy Performance &amp; Risk Overview</vt:lpstr>
      <vt:lpstr>Commodities - Agenda</vt:lpstr>
      <vt:lpstr>DM Credit - Strategy Performance &amp; Risk Overview</vt:lpstr>
      <vt:lpstr>DM Credit - Agenda</vt:lpstr>
      <vt:lpstr>Global FX - Strategy Performance &amp; Risk Overview</vt:lpstr>
      <vt:lpstr>Global FX - Agenda</vt:lpstr>
      <vt:lpstr>DM Rates - Strategy Performance &amp; Risk Overview</vt:lpstr>
      <vt:lpstr>DM Rates - Agenda</vt:lpstr>
      <vt:lpstr>DM Equity - Strategy Performance &amp; Risk Overview</vt:lpstr>
      <vt:lpstr>DM Equity - Agenda</vt:lpstr>
    </vt:vector>
  </TitlesOfParts>
  <Manager/>
  <Company>Amundi Asset Management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O'Reilly Claudina (AMUNDI.IRL)</dc:creator>
  <cp:keywords/>
  <dc:description/>
  <cp:lastModifiedBy>Selvam Niroojane (AMUNDI.IRL)</cp:lastModifiedBy>
  <cp:revision>8</cp:revision>
  <cp:lastPrinted>2017-06-09T17:47:41Z</cp:lastPrinted>
  <dcterms:created xsi:type="dcterms:W3CDTF">2024-10-16T10:52:38Z</dcterms:created>
  <dcterms:modified xsi:type="dcterms:W3CDTF">2025-05-29T14:55:11Z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-909755587</vt:i4>
  </property>
  <property fmtid="{D5CDD505-2E9C-101B-9397-08002B2CF9AE}" pid="3" name="_NewReviewCycle">
    <vt:lpwstr/>
  </property>
  <property fmtid="{D5CDD505-2E9C-101B-9397-08002B2CF9AE}" pid="4" name="_EmailSubject">
    <vt:lpwstr>Help for interview</vt:lpwstr>
  </property>
  <property fmtid="{D5CDD505-2E9C-101B-9397-08002B2CF9AE}" pid="5" name="_AuthorEmail">
    <vt:lpwstr>Alan.Butterly@amundi.com</vt:lpwstr>
  </property>
  <property fmtid="{D5CDD505-2E9C-101B-9397-08002B2CF9AE}" pid="6" name="_AuthorEmailDisplayName">
    <vt:lpwstr>Butterly Alan (AMUNDI.IRL)</vt:lpwstr>
  </property>
  <property fmtid="{D5CDD505-2E9C-101B-9397-08002B2CF9AE}" pid="7" name="MSIP_Label_6ac45191-74e4-40a9-a4c5-ab5c9391e33a_Enabled">
    <vt:lpwstr>true</vt:lpwstr>
  </property>
  <property fmtid="{D5CDD505-2E9C-101B-9397-08002B2CF9AE}" pid="8" name="MSIP_Label_6ac45191-74e4-40a9-a4c5-ab5c9391e33a_SetDate">
    <vt:lpwstr>2023-04-06T16:01:28Z</vt:lpwstr>
  </property>
  <property fmtid="{D5CDD505-2E9C-101B-9397-08002B2CF9AE}" pid="9" name="MSIP_Label_6ac45191-74e4-40a9-a4c5-ab5c9391e33a_Method">
    <vt:lpwstr>Standard</vt:lpwstr>
  </property>
  <property fmtid="{D5CDD505-2E9C-101B-9397-08002B2CF9AE}" pid="10" name="MSIP_Label_6ac45191-74e4-40a9-a4c5-ab5c9391e33a_Name">
    <vt:lpwstr>Internal Data</vt:lpwstr>
  </property>
  <property fmtid="{D5CDD505-2E9C-101B-9397-08002B2CF9AE}" pid="11" name="MSIP_Label_6ac45191-74e4-40a9-a4c5-ab5c9391e33a_SiteId">
    <vt:lpwstr>a5c34232-eadc-4609-bff3-dd6fcdae3fe2</vt:lpwstr>
  </property>
  <property fmtid="{D5CDD505-2E9C-101B-9397-08002B2CF9AE}" pid="12" name="MSIP_Label_6ac45191-74e4-40a9-a4c5-ab5c9391e33a_ActionId">
    <vt:lpwstr>da6939bd-0ed1-46fc-b429-e412eb79254c</vt:lpwstr>
  </property>
  <property fmtid="{D5CDD505-2E9C-101B-9397-08002B2CF9AE}" pid="13" name="MSIP_Label_6ac45191-74e4-40a9-a4c5-ab5c9391e33a_ContentBits">
    <vt:lpwstr>0</vt:lpwstr>
  </property>
  <property fmtid="{D5CDD505-2E9C-101B-9397-08002B2CF9AE}" pid="14" name="ContentTypeId">
    <vt:lpwstr>0x0101007900BB1B0692FD45AB9E587DFE0EF08F</vt:lpwstr>
  </property>
  <property fmtid="{D5CDD505-2E9C-101B-9397-08002B2CF9AE}" pid="15" name="_dlc_DocIdItemGuid">
    <vt:lpwstr>fd47b2c6-a23a-4873-b6cb-b697a7fa26df</vt:lpwstr>
  </property>
  <property fmtid="{D5CDD505-2E9C-101B-9397-08002B2CF9AE}" pid="16" name="_PreviousAdHocReviewCycleID">
    <vt:i4>-996942719</vt:i4>
  </property>
</Properties>
</file>